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7" r:id="rId2"/>
    <p:sldId id="260" r:id="rId3"/>
    <p:sldId id="259" r:id="rId4"/>
    <p:sldId id="256" r:id="rId5"/>
    <p:sldId id="271" r:id="rId6"/>
    <p:sldId id="258" r:id="rId7"/>
    <p:sldId id="262" r:id="rId8"/>
    <p:sldId id="264" r:id="rId9"/>
    <p:sldId id="265" r:id="rId10"/>
    <p:sldId id="261" r:id="rId11"/>
    <p:sldId id="266" r:id="rId12"/>
    <p:sldId id="263" r:id="rId13"/>
    <p:sldId id="267" r:id="rId14"/>
    <p:sldId id="269" r:id="rId15"/>
    <p:sldId id="270"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87" d="100"/>
          <a:sy n="87" d="100"/>
        </p:scale>
        <p:origin x="186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C99EF8-C774-4FF1-97FB-D2B099FF2329}" type="datetimeFigureOut">
              <a:rPr lang="en-US" smtClean="0"/>
              <a:t>6/11/2019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D8AFBC-EC67-4F88-BEAA-44C31A677D65}" type="slidenum">
              <a:rPr lang="en-US" smtClean="0"/>
              <a:t>‹#›</a:t>
            </a:fld>
            <a:endParaRPr lang="en-US"/>
          </a:p>
        </p:txBody>
      </p:sp>
    </p:spTree>
    <p:extLst>
      <p:ext uri="{BB962C8B-B14F-4D97-AF65-F5344CB8AC3E}">
        <p14:creationId xmlns:p14="http://schemas.microsoft.com/office/powerpoint/2010/main" val="766587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D8AFBC-EC67-4F88-BEAA-44C31A677D65}" type="slidenum">
              <a:rPr lang="en-US" smtClean="0"/>
              <a:t>1</a:t>
            </a:fld>
            <a:endParaRPr lang="en-US"/>
          </a:p>
        </p:txBody>
      </p:sp>
    </p:spTree>
    <p:extLst>
      <p:ext uri="{BB962C8B-B14F-4D97-AF65-F5344CB8AC3E}">
        <p14:creationId xmlns:p14="http://schemas.microsoft.com/office/powerpoint/2010/main" val="3244836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6/11/2019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time_continue=1740&amp;v=fOybhcbuxJ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hashicorp/vault/tree/master/terraform/aw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55077"/>
            <a:ext cx="4060371" cy="4254041"/>
          </a:xfrm>
        </p:spPr>
        <p:txBody>
          <a:bodyPr/>
          <a:lstStyle/>
          <a:p>
            <a:r>
              <a:rPr lang="en-US" dirty="0" smtClean="0"/>
              <a:t>Realizing value of Hashicorp with: Business Continuity as Code</a:t>
            </a:r>
            <a:endParaRPr lang="en-US"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769" y="177337"/>
            <a:ext cx="6085743" cy="6179013"/>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36" y="177337"/>
            <a:ext cx="1920406" cy="525826"/>
          </a:xfrm>
          <a:prstGeom prst="rect">
            <a:avLst/>
          </a:prstGeom>
        </p:spPr>
      </p:pic>
      <p:sp>
        <p:nvSpPr>
          <p:cNvPr id="6" name="Footer Placeholder 5"/>
          <p:cNvSpPr>
            <a:spLocks noGrp="1"/>
          </p:cNvSpPr>
          <p:nvPr>
            <p:ph type="ftr" sz="quarter" idx="11"/>
          </p:nvPr>
        </p:nvSpPr>
        <p:spPr/>
        <p:txBody>
          <a:bodyPr/>
          <a:lstStyle/>
          <a:p>
            <a:r>
              <a:rPr lang="en-US" smtClean="0"/>
              <a:t>Created by Adam Kardell</a:t>
            </a:r>
            <a:endParaRPr lang="en-US" dirty="0"/>
          </a:p>
        </p:txBody>
      </p:sp>
      <p:sp>
        <p:nvSpPr>
          <p:cNvPr id="7" name="Date Placeholder 6"/>
          <p:cNvSpPr>
            <a:spLocks noGrp="1"/>
          </p:cNvSpPr>
          <p:nvPr>
            <p:ph type="dt" sz="half" idx="10"/>
          </p:nvPr>
        </p:nvSpPr>
        <p:spPr/>
        <p:txBody>
          <a:bodyPr/>
          <a:lstStyle/>
          <a:p>
            <a:r>
              <a:rPr lang="en-US" smtClean="0"/>
              <a:t>6/11/2019</a:t>
            </a:r>
            <a:endParaRPr lang="en-US" dirty="0"/>
          </a:p>
        </p:txBody>
      </p:sp>
    </p:spTree>
    <p:extLst>
      <p:ext uri="{BB962C8B-B14F-4D97-AF65-F5344CB8AC3E}">
        <p14:creationId xmlns:p14="http://schemas.microsoft.com/office/powerpoint/2010/main" val="109867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028" y="131885"/>
            <a:ext cx="8116888" cy="1130403"/>
          </a:xfrm>
        </p:spPr>
        <p:txBody>
          <a:bodyPr>
            <a:normAutofit fontScale="90000"/>
          </a:bodyPr>
          <a:lstStyle/>
          <a:p>
            <a:r>
              <a:rPr lang="en-US" dirty="0" smtClean="0"/>
              <a:t>How Do Hashicorp products assist with </a:t>
            </a:r>
            <a:r>
              <a:rPr lang="en-US" b="1" dirty="0" smtClean="0"/>
              <a:t>Business Continuity as Code</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983" y="353322"/>
            <a:ext cx="3033455" cy="28877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670" y="1446926"/>
            <a:ext cx="8097715" cy="5249621"/>
          </a:xfrm>
          <a:prstGeom prst="rect">
            <a:avLst/>
          </a:prstGeom>
        </p:spPr>
      </p:pic>
      <p:sp>
        <p:nvSpPr>
          <p:cNvPr id="6" name="TextBox 5"/>
          <p:cNvSpPr txBox="1"/>
          <p:nvPr/>
        </p:nvSpPr>
        <p:spPr>
          <a:xfrm>
            <a:off x="9733192" y="5390582"/>
            <a:ext cx="2233246" cy="1384995"/>
          </a:xfrm>
          <a:prstGeom prst="rect">
            <a:avLst/>
          </a:prstGeom>
          <a:noFill/>
        </p:spPr>
        <p:txBody>
          <a:bodyPr wrap="square" rtlCol="0">
            <a:spAutoFit/>
          </a:bodyPr>
          <a:lstStyle/>
          <a:p>
            <a:r>
              <a:rPr lang="en-US" sz="1200" dirty="0" smtClean="0"/>
              <a:t>Note: All products  have Open Source versions and content. Can access content and realize value. </a:t>
            </a:r>
          </a:p>
          <a:p>
            <a:r>
              <a:rPr lang="en-US" sz="1200" dirty="0"/>
              <a:t>See: https://github.com/hashicorp</a:t>
            </a:r>
          </a:p>
        </p:txBody>
      </p:sp>
    </p:spTree>
    <p:extLst>
      <p:ext uri="{BB962C8B-B14F-4D97-AF65-F5344CB8AC3E}">
        <p14:creationId xmlns:p14="http://schemas.microsoft.com/office/powerpoint/2010/main" val="395357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20" y="363740"/>
            <a:ext cx="8534400" cy="1507067"/>
          </a:xfrm>
        </p:spPr>
        <p:txBody>
          <a:bodyPr/>
          <a:lstStyle/>
          <a:p>
            <a:r>
              <a:rPr lang="en-US" dirty="0" smtClean="0"/>
              <a:t>What Value does Vault add?</a:t>
            </a:r>
            <a:endParaRPr lang="en-US" dirty="0"/>
          </a:p>
        </p:txBody>
      </p:sp>
      <p:sp>
        <p:nvSpPr>
          <p:cNvPr id="3" name="Content Placeholder 2"/>
          <p:cNvSpPr>
            <a:spLocks noGrp="1"/>
          </p:cNvSpPr>
          <p:nvPr>
            <p:ph idx="1"/>
          </p:nvPr>
        </p:nvSpPr>
        <p:spPr>
          <a:xfrm>
            <a:off x="939188" y="2031023"/>
            <a:ext cx="8534400" cy="3615267"/>
          </a:xfrm>
        </p:spPr>
        <p:txBody>
          <a:bodyPr>
            <a:normAutofit fontScale="92500" lnSpcReduction="10000"/>
          </a:bodyPr>
          <a:lstStyle/>
          <a:p>
            <a:r>
              <a:rPr lang="en-US" dirty="0" smtClean="0"/>
              <a:t>Vault maintains Full User access logs of Secrets accessed.</a:t>
            </a:r>
          </a:p>
          <a:p>
            <a:r>
              <a:rPr lang="en-US" dirty="0" smtClean="0"/>
              <a:t>It can store a variety of secrets including: AWS keys, SSH keys, and certificates.</a:t>
            </a:r>
          </a:p>
          <a:p>
            <a:r>
              <a:rPr lang="en-US" dirty="0" smtClean="0"/>
              <a:t>Dynamic key generation allows of high rate of expiration and protection from “stolen” secrets.</a:t>
            </a:r>
          </a:p>
          <a:p>
            <a:r>
              <a:rPr lang="en-US" dirty="0" smtClean="0"/>
              <a:t>When used in conjunction with Terraform and Infrastructure as Code it prevents Secrets from being stored in Variable files, State files, or </a:t>
            </a:r>
            <a:r>
              <a:rPr lang="en-US" dirty="0" err="1" smtClean="0"/>
              <a:t>Git</a:t>
            </a:r>
            <a:r>
              <a:rPr lang="en-US" dirty="0" smtClean="0"/>
              <a:t> Repos where they can be compromised. </a:t>
            </a:r>
          </a:p>
          <a:p>
            <a:r>
              <a:rPr lang="en-US" dirty="0" smtClean="0"/>
              <a:t>Reference this </a:t>
            </a:r>
            <a:r>
              <a:rPr lang="en-US" dirty="0"/>
              <a:t>deep dive video: </a:t>
            </a:r>
            <a:r>
              <a:rPr lang="en-US" dirty="0">
                <a:hlinkClick r:id="rId2"/>
              </a:rPr>
              <a:t>https://</a:t>
            </a:r>
            <a:r>
              <a:rPr lang="en-US" dirty="0" smtClean="0">
                <a:hlinkClick r:id="rId2"/>
              </a:rPr>
              <a:t>www.youtube.com/watch?time_continue=1740&amp;v=fOybhcbuxJ0</a:t>
            </a:r>
            <a:endParaRPr lang="en-US"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10375326" y="650430"/>
            <a:ext cx="1195989" cy="933686"/>
          </a:xfrm>
          <a:prstGeom prst="rect">
            <a:avLst/>
          </a:prstGeom>
        </p:spPr>
      </p:pic>
    </p:spTree>
    <p:extLst>
      <p:ext uri="{BB962C8B-B14F-4D97-AF65-F5344CB8AC3E}">
        <p14:creationId xmlns:p14="http://schemas.microsoft.com/office/powerpoint/2010/main" val="147240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734"/>
            <a:ext cx="12080631" cy="1507067"/>
          </a:xfrm>
        </p:spPr>
        <p:txBody>
          <a:bodyPr/>
          <a:lstStyle/>
          <a:p>
            <a:r>
              <a:rPr lang="en-US" dirty="0" smtClean="0"/>
              <a:t>Creating a Highly Available </a:t>
            </a:r>
            <a:r>
              <a:rPr lang="en-US" b="1" dirty="0" smtClean="0"/>
              <a:t>Vault</a:t>
            </a:r>
            <a:r>
              <a:rPr lang="en-US" dirty="0" smtClean="0"/>
              <a:t> environment</a:t>
            </a:r>
            <a:endParaRPr lang="en-US" dirty="0"/>
          </a:p>
        </p:txBody>
      </p:sp>
      <p:sp>
        <p:nvSpPr>
          <p:cNvPr id="3" name="Content Placeholder 2"/>
          <p:cNvSpPr>
            <a:spLocks noGrp="1"/>
          </p:cNvSpPr>
          <p:nvPr>
            <p:ph idx="1"/>
          </p:nvPr>
        </p:nvSpPr>
        <p:spPr>
          <a:xfrm>
            <a:off x="174258" y="1274884"/>
            <a:ext cx="3791073" cy="4369778"/>
          </a:xfrm>
        </p:spPr>
        <p:txBody>
          <a:bodyPr>
            <a:normAutofit lnSpcReduction="10000"/>
          </a:bodyPr>
          <a:lstStyle/>
          <a:p>
            <a:r>
              <a:rPr lang="en-US" dirty="0" smtClean="0"/>
              <a:t>Vault acts as secret Management Service.</a:t>
            </a:r>
          </a:p>
          <a:p>
            <a:r>
              <a:rPr lang="en-US" dirty="0" smtClean="0"/>
              <a:t>3 Nodes across availability zones in provider of your choice.</a:t>
            </a:r>
          </a:p>
          <a:p>
            <a:r>
              <a:rPr lang="en-US" dirty="0" smtClean="0"/>
              <a:t>Demo provisioning and using vault to create and store secrets.</a:t>
            </a:r>
          </a:p>
          <a:p>
            <a:r>
              <a:rPr lang="en-US" dirty="0" smtClean="0"/>
              <a:t>Talk about the role Consul plays and how Consul can be used to replace load-balancing. </a:t>
            </a:r>
          </a:p>
          <a:p>
            <a:r>
              <a:rPr lang="en-US" dirty="0" smtClean="0"/>
              <a:t>Reference Architecture</a:t>
            </a:r>
            <a:endParaRPr lang="en-US" dirty="0"/>
          </a:p>
        </p:txBody>
      </p:sp>
      <p:pic>
        <p:nvPicPr>
          <p:cNvPr id="4" name="Picture 3"/>
          <p:cNvPicPr>
            <a:picLocks noChangeAspect="1"/>
          </p:cNvPicPr>
          <p:nvPr/>
        </p:nvPicPr>
        <p:blipFill>
          <a:blip r:embed="rId2"/>
          <a:stretch>
            <a:fillRect/>
          </a:stretch>
        </p:blipFill>
        <p:spPr>
          <a:xfrm>
            <a:off x="4296809" y="1274884"/>
            <a:ext cx="7707322" cy="4976446"/>
          </a:xfrm>
          <a:prstGeom prst="rect">
            <a:avLst/>
          </a:prstGeom>
        </p:spPr>
      </p:pic>
      <p:pic>
        <p:nvPicPr>
          <p:cNvPr id="5" name="Picture 4"/>
          <p:cNvPicPr>
            <a:picLocks noChangeAspect="1"/>
          </p:cNvPicPr>
          <p:nvPr/>
        </p:nvPicPr>
        <p:blipFill>
          <a:blip r:embed="rId3"/>
          <a:stretch>
            <a:fillRect/>
          </a:stretch>
        </p:blipFill>
        <p:spPr>
          <a:xfrm>
            <a:off x="79533" y="5784487"/>
            <a:ext cx="1195989" cy="933686"/>
          </a:xfrm>
          <a:prstGeom prst="rect">
            <a:avLst/>
          </a:prstGeom>
        </p:spPr>
      </p:pic>
    </p:spTree>
    <p:extLst>
      <p:ext uri="{BB962C8B-B14F-4D97-AF65-F5344CB8AC3E}">
        <p14:creationId xmlns:p14="http://schemas.microsoft.com/office/powerpoint/2010/main" val="119838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Vault</a:t>
            </a:r>
            <a:endParaRPr lang="en-US" dirty="0"/>
          </a:p>
        </p:txBody>
      </p:sp>
      <p:sp>
        <p:nvSpPr>
          <p:cNvPr id="3" name="Content Placeholder 2"/>
          <p:cNvSpPr>
            <a:spLocks noGrp="1"/>
          </p:cNvSpPr>
          <p:nvPr>
            <p:ph idx="1"/>
          </p:nvPr>
        </p:nvSpPr>
        <p:spPr/>
        <p:txBody>
          <a:bodyPr/>
          <a:lstStyle/>
          <a:p>
            <a:r>
              <a:rPr lang="en-US" dirty="0" smtClean="0"/>
              <a:t>Adding a Secret key</a:t>
            </a:r>
          </a:p>
          <a:p>
            <a:r>
              <a:rPr lang="en-US" dirty="0" smtClean="0"/>
              <a:t>Show integration with Terraform</a:t>
            </a:r>
          </a:p>
          <a:p>
            <a:r>
              <a:rPr lang="en-US" dirty="0" smtClean="0"/>
              <a:t>Look at Full Enterprise scaled instance in AWS</a:t>
            </a:r>
          </a:p>
          <a:p>
            <a:r>
              <a:rPr lang="en-US" dirty="0"/>
              <a:t>Also see repo: </a:t>
            </a:r>
            <a:r>
              <a:rPr lang="en-US" dirty="0">
                <a:hlinkClick r:id="rId2"/>
              </a:rPr>
              <a:t>https://</a:t>
            </a:r>
            <a:r>
              <a:rPr lang="en-US" dirty="0" smtClean="0">
                <a:hlinkClick r:id="rId2"/>
              </a:rPr>
              <a:t>github.com/hashicorp/vault/tree/master/terraform/aws</a:t>
            </a:r>
            <a:endParaRPr lang="en-US" dirty="0" smtClean="0"/>
          </a:p>
        </p:txBody>
      </p:sp>
      <p:pic>
        <p:nvPicPr>
          <p:cNvPr id="4" name="Picture 3"/>
          <p:cNvPicPr>
            <a:picLocks noChangeAspect="1"/>
          </p:cNvPicPr>
          <p:nvPr/>
        </p:nvPicPr>
        <p:blipFill>
          <a:blip r:embed="rId3"/>
          <a:stretch>
            <a:fillRect/>
          </a:stretch>
        </p:blipFill>
        <p:spPr>
          <a:xfrm>
            <a:off x="10375326" y="650430"/>
            <a:ext cx="1195989" cy="933686"/>
          </a:xfrm>
          <a:prstGeom prst="rect">
            <a:avLst/>
          </a:prstGeom>
        </p:spPr>
      </p:pic>
    </p:spTree>
    <p:extLst>
      <p:ext uri="{BB962C8B-B14F-4D97-AF65-F5344CB8AC3E}">
        <p14:creationId xmlns:p14="http://schemas.microsoft.com/office/powerpoint/2010/main" val="179769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951" y="99970"/>
            <a:ext cx="8534400" cy="1507067"/>
          </a:xfrm>
        </p:spPr>
        <p:txBody>
          <a:bodyPr/>
          <a:lstStyle/>
          <a:p>
            <a:r>
              <a:rPr lang="en-US" dirty="0" smtClean="0"/>
              <a:t>Using Packer to Create Custom Images</a:t>
            </a:r>
            <a:endParaRPr lang="en-US" dirty="0"/>
          </a:p>
        </p:txBody>
      </p:sp>
      <p:sp>
        <p:nvSpPr>
          <p:cNvPr id="3" name="Content Placeholder 2"/>
          <p:cNvSpPr>
            <a:spLocks noGrp="1"/>
          </p:cNvSpPr>
          <p:nvPr>
            <p:ph idx="1"/>
          </p:nvPr>
        </p:nvSpPr>
        <p:spPr>
          <a:xfrm>
            <a:off x="281353" y="1853221"/>
            <a:ext cx="10814539" cy="4661878"/>
          </a:xfrm>
        </p:spPr>
        <p:txBody>
          <a:bodyPr>
            <a:normAutofit fontScale="92500" lnSpcReduction="20000"/>
          </a:bodyPr>
          <a:lstStyle/>
          <a:p>
            <a:r>
              <a:rPr lang="en-US" b="1" i="1" dirty="0" smtClean="0"/>
              <a:t>Super </a:t>
            </a:r>
            <a:r>
              <a:rPr lang="en-US" b="1" i="1" dirty="0"/>
              <a:t>fast infrastructure deployment</a:t>
            </a:r>
            <a:r>
              <a:rPr lang="en-US" dirty="0"/>
              <a:t>. Packer images allow you to launch completely provisioned and configured machines in seconds, rather than several minutes or hours. This benefits not only production, but development as well, since development virtual machines can also be launched in seconds, without waiting for a typically much longer provisioning time.</a:t>
            </a:r>
          </a:p>
          <a:p>
            <a:r>
              <a:rPr lang="en-US" b="1" i="1" dirty="0"/>
              <a:t>Multi-provider portability</a:t>
            </a:r>
            <a:r>
              <a:rPr lang="en-US" dirty="0"/>
              <a:t>. Because Packer creates identical images for multiple platforms, you can run production in AWS, staging/QA in a private cloud like OpenStack, and development in desktop virtualization solutions such as VMware or </a:t>
            </a:r>
            <a:r>
              <a:rPr lang="en-US" dirty="0" err="1"/>
              <a:t>VirtualBox</a:t>
            </a:r>
            <a:r>
              <a:rPr lang="en-US" dirty="0"/>
              <a:t>. Each environment is running an identical machine image, giving ultimate portability.</a:t>
            </a:r>
          </a:p>
          <a:p>
            <a:r>
              <a:rPr lang="en-US" b="1" i="1" dirty="0"/>
              <a:t>Improved stability</a:t>
            </a:r>
            <a:r>
              <a:rPr lang="en-US" dirty="0"/>
              <a:t>. Packer installs and configures all the software for a machine at the time the image is built. If there are bugs in these scripts, they'll be caught early, rather than several minutes after a machine is launched.</a:t>
            </a:r>
          </a:p>
          <a:p>
            <a:r>
              <a:rPr lang="en-US" b="1" i="1" dirty="0"/>
              <a:t>Greater testability</a:t>
            </a:r>
            <a:r>
              <a:rPr lang="en-US" dirty="0"/>
              <a:t>. After a machine image is built, that machine image can be quickly launched and smoke tested to verify that things appear to be working. If they are, you can be confident that any other machines launched from that image will function properly.</a:t>
            </a:r>
          </a:p>
          <a:p>
            <a:pPr marL="0" indent="0">
              <a:buNone/>
            </a:pPr>
            <a:endParaRPr lang="en-US" dirty="0"/>
          </a:p>
        </p:txBody>
      </p:sp>
      <p:pic>
        <p:nvPicPr>
          <p:cNvPr id="4" name="Picture 3"/>
          <p:cNvPicPr>
            <a:picLocks noChangeAspect="1"/>
          </p:cNvPicPr>
          <p:nvPr/>
        </p:nvPicPr>
        <p:blipFill>
          <a:blip r:embed="rId2"/>
          <a:stretch>
            <a:fillRect/>
          </a:stretch>
        </p:blipFill>
        <p:spPr>
          <a:xfrm>
            <a:off x="10734887" y="354349"/>
            <a:ext cx="1173582" cy="998307"/>
          </a:xfrm>
          <a:prstGeom prst="rect">
            <a:avLst/>
          </a:prstGeom>
        </p:spPr>
      </p:pic>
    </p:spTree>
    <p:extLst>
      <p:ext uri="{BB962C8B-B14F-4D97-AF65-F5344CB8AC3E}">
        <p14:creationId xmlns:p14="http://schemas.microsoft.com/office/powerpoint/2010/main" val="207221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705" y="99971"/>
            <a:ext cx="8534400" cy="1507067"/>
          </a:xfrm>
        </p:spPr>
        <p:txBody>
          <a:bodyPr/>
          <a:lstStyle/>
          <a:p>
            <a:r>
              <a:rPr lang="en-US" dirty="0" smtClean="0"/>
              <a:t>Summary</a:t>
            </a:r>
            <a:endParaRPr lang="en-US" dirty="0"/>
          </a:p>
        </p:txBody>
      </p:sp>
      <p:sp>
        <p:nvSpPr>
          <p:cNvPr id="3" name="Content Placeholder 2"/>
          <p:cNvSpPr>
            <a:spLocks noGrp="1"/>
          </p:cNvSpPr>
          <p:nvPr>
            <p:ph idx="1"/>
          </p:nvPr>
        </p:nvSpPr>
        <p:spPr>
          <a:xfrm>
            <a:off x="499574" y="1899139"/>
            <a:ext cx="8534400" cy="3615267"/>
          </a:xfrm>
        </p:spPr>
        <p:txBody>
          <a:bodyPr/>
          <a:lstStyle/>
          <a:p>
            <a:pPr marL="0" indent="0">
              <a:buNone/>
            </a:pPr>
            <a:r>
              <a:rPr lang="en-US" dirty="0" smtClean="0"/>
              <a:t>Benefits to IT and the Business:</a:t>
            </a:r>
          </a:p>
          <a:p>
            <a:r>
              <a:rPr lang="en-US" dirty="0" smtClean="0"/>
              <a:t>Save money by provisioning resources on demand (in event of disaster)</a:t>
            </a:r>
          </a:p>
          <a:p>
            <a:r>
              <a:rPr lang="en-US" dirty="0" smtClean="0"/>
              <a:t>Structure and define “Infrastructure as Code” to gain consistency and portability.</a:t>
            </a:r>
          </a:p>
          <a:p>
            <a:r>
              <a:rPr lang="en-US" dirty="0" smtClean="0"/>
              <a:t>Built in Security in the Design</a:t>
            </a:r>
          </a:p>
          <a:p>
            <a:r>
              <a:rPr lang="en-US" dirty="0" smtClean="0"/>
              <a:t>Transition to next-gen Applications using Hashicorp products</a:t>
            </a:r>
          </a:p>
          <a:p>
            <a:endParaRPr lang="en-US" dirty="0"/>
          </a:p>
        </p:txBody>
      </p:sp>
      <p:pic>
        <p:nvPicPr>
          <p:cNvPr id="5" name="Picture 4"/>
          <p:cNvPicPr>
            <a:picLocks noChangeAspect="1"/>
          </p:cNvPicPr>
          <p:nvPr/>
        </p:nvPicPr>
        <p:blipFill>
          <a:blip r:embed="rId2"/>
          <a:stretch>
            <a:fillRect/>
          </a:stretch>
        </p:blipFill>
        <p:spPr>
          <a:xfrm>
            <a:off x="9478301" y="181901"/>
            <a:ext cx="2309060" cy="2309060"/>
          </a:xfrm>
          <a:prstGeom prst="rect">
            <a:avLst/>
          </a:prstGeom>
        </p:spPr>
      </p:pic>
    </p:spTree>
    <p:extLst>
      <p:ext uri="{BB962C8B-B14F-4D97-AF65-F5344CB8AC3E}">
        <p14:creationId xmlns:p14="http://schemas.microsoft.com/office/powerpoint/2010/main" val="577364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173" y="601132"/>
            <a:ext cx="8534400" cy="1507067"/>
          </a:xfrm>
        </p:spPr>
        <p:txBody>
          <a:bodyPr/>
          <a:lstStyle/>
          <a:p>
            <a:r>
              <a:rPr lang="en-US" dirty="0" smtClean="0"/>
              <a:t>Questions</a:t>
            </a:r>
            <a:endParaRPr lang="en-US" dirty="0"/>
          </a:p>
        </p:txBody>
      </p:sp>
      <p:sp>
        <p:nvSpPr>
          <p:cNvPr id="4" name="Rectangle 3"/>
          <p:cNvSpPr/>
          <p:nvPr/>
        </p:nvSpPr>
        <p:spPr>
          <a:xfrm>
            <a:off x="4580793" y="1824334"/>
            <a:ext cx="2302665" cy="1569660"/>
          </a:xfrm>
          <a:prstGeom prst="rect">
            <a:avLst/>
          </a:prstGeom>
          <a:noFill/>
        </p:spPr>
        <p:txBody>
          <a:bodyPr wrap="square" lIns="91440" tIns="45720" rIns="91440" bIns="45720">
            <a:spAutoFit/>
          </a:bodyPr>
          <a:lstStyle/>
          <a:p>
            <a:pPr algn="ctr"/>
            <a:r>
              <a:rPr lang="en-US" sz="96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t>
            </a:r>
            <a:endPar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2774" y="338219"/>
            <a:ext cx="1920406" cy="525826"/>
          </a:xfrm>
          <a:prstGeom prst="rect">
            <a:avLst/>
          </a:prstGeom>
        </p:spPr>
      </p:pic>
    </p:spTree>
    <p:extLst>
      <p:ext uri="{BB962C8B-B14F-4D97-AF65-F5344CB8AC3E}">
        <p14:creationId xmlns:p14="http://schemas.microsoft.com/office/powerpoint/2010/main" val="4028314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027" y="170309"/>
            <a:ext cx="7088188" cy="2273953"/>
          </a:xfrm>
        </p:spPr>
        <p:txBody>
          <a:bodyPr>
            <a:normAutofit/>
          </a:bodyPr>
          <a:lstStyle/>
          <a:p>
            <a:r>
              <a:rPr lang="en-US" dirty="0" smtClean="0"/>
              <a:t>Pain-points for traditional Business Continuity / Disaster recovery models</a:t>
            </a:r>
            <a:endParaRPr lang="en-US" dirty="0"/>
          </a:p>
        </p:txBody>
      </p:sp>
      <p:sp>
        <p:nvSpPr>
          <p:cNvPr id="3" name="Content Placeholder 2"/>
          <p:cNvSpPr>
            <a:spLocks noGrp="1"/>
          </p:cNvSpPr>
          <p:nvPr>
            <p:ph idx="1"/>
          </p:nvPr>
        </p:nvSpPr>
        <p:spPr>
          <a:xfrm>
            <a:off x="578704" y="2277207"/>
            <a:ext cx="9180757" cy="3439421"/>
          </a:xfrm>
        </p:spPr>
        <p:txBody>
          <a:bodyPr/>
          <a:lstStyle/>
          <a:p>
            <a:r>
              <a:rPr lang="en-US" dirty="0" smtClean="0"/>
              <a:t>Cost-overhead in duplicating infrastructure costs</a:t>
            </a:r>
          </a:p>
          <a:p>
            <a:r>
              <a:rPr lang="en-US" dirty="0" smtClean="0"/>
              <a:t>Capacity Planning</a:t>
            </a:r>
          </a:p>
          <a:p>
            <a:r>
              <a:rPr lang="en-US" dirty="0" smtClean="0"/>
              <a:t>Operational overhead and maintenance.</a:t>
            </a:r>
          </a:p>
          <a:p>
            <a:r>
              <a:rPr lang="en-US" dirty="0" smtClean="0"/>
              <a:t>Inconsistent results from back-ups/fail-overs.</a:t>
            </a:r>
          </a:p>
          <a:p>
            <a:r>
              <a:rPr lang="en-US" dirty="0" smtClean="0"/>
              <a:t>Technical challenges and technical debt.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7998" y="362926"/>
            <a:ext cx="3928455" cy="1571382"/>
          </a:xfrm>
          <a:prstGeom prst="rect">
            <a:avLst/>
          </a:prstGeom>
        </p:spPr>
      </p:pic>
    </p:spTree>
    <p:extLst>
      <p:ext uri="{BB962C8B-B14F-4D97-AF65-F5344CB8AC3E}">
        <p14:creationId xmlns:p14="http://schemas.microsoft.com/office/powerpoint/2010/main" val="12136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704" y="354297"/>
            <a:ext cx="8534400" cy="1507067"/>
          </a:xfrm>
        </p:spPr>
        <p:txBody>
          <a:bodyPr/>
          <a:lstStyle/>
          <a:p>
            <a:r>
              <a:rPr lang="en-US" dirty="0" smtClean="0"/>
              <a:t>IT Infrastructure landscape</a:t>
            </a:r>
            <a:endParaRPr lang="en-US" dirty="0"/>
          </a:p>
        </p:txBody>
      </p:sp>
      <p:sp>
        <p:nvSpPr>
          <p:cNvPr id="3" name="Content Placeholder 2"/>
          <p:cNvSpPr>
            <a:spLocks noGrp="1"/>
          </p:cNvSpPr>
          <p:nvPr>
            <p:ph idx="1"/>
          </p:nvPr>
        </p:nvSpPr>
        <p:spPr>
          <a:xfrm>
            <a:off x="578704" y="1591407"/>
            <a:ext cx="5487989" cy="3615267"/>
          </a:xfrm>
        </p:spPr>
        <p:txBody>
          <a:bodyPr/>
          <a:lstStyle/>
          <a:p>
            <a:r>
              <a:rPr lang="en-US" dirty="0" smtClean="0"/>
              <a:t>Within your organization – what percentage of applications run on containers vs. traditional VM infrastructure? </a:t>
            </a:r>
          </a:p>
          <a:p>
            <a:r>
              <a:rPr lang="en-US" dirty="0" err="1" smtClean="0"/>
              <a:t>Diamanti</a:t>
            </a:r>
            <a:r>
              <a:rPr lang="en-US" dirty="0" smtClean="0"/>
              <a:t> study shows 55% of Enterprise Users still intend to keep their workloads on VM’s in 2018.  </a:t>
            </a:r>
            <a:r>
              <a:rPr lang="en-US" sz="800" dirty="0"/>
              <a:t>(https://</a:t>
            </a:r>
            <a:r>
              <a:rPr lang="en-US" sz="800" dirty="0" smtClean="0"/>
              <a:t>diamanti.com/wp-content/uploads/2018/07/WP_Diamanti_End-User_Survey_072818.pdf)</a:t>
            </a:r>
            <a:endParaRPr lang="en-US" sz="800" dirty="0"/>
          </a:p>
        </p:txBody>
      </p:sp>
      <p:pic>
        <p:nvPicPr>
          <p:cNvPr id="4" name="Picture 3"/>
          <p:cNvPicPr>
            <a:picLocks noChangeAspect="1"/>
          </p:cNvPicPr>
          <p:nvPr/>
        </p:nvPicPr>
        <p:blipFill>
          <a:blip r:embed="rId2"/>
          <a:stretch>
            <a:fillRect/>
          </a:stretch>
        </p:blipFill>
        <p:spPr>
          <a:xfrm>
            <a:off x="6293765" y="1861364"/>
            <a:ext cx="5357324" cy="3612193"/>
          </a:xfrm>
          <a:prstGeom prst="rect">
            <a:avLst/>
          </a:prstGeom>
        </p:spPr>
      </p:pic>
    </p:spTree>
    <p:extLst>
      <p:ext uri="{BB962C8B-B14F-4D97-AF65-F5344CB8AC3E}">
        <p14:creationId xmlns:p14="http://schemas.microsoft.com/office/powerpoint/2010/main" val="1476390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071103" cy="729762"/>
          </a:xfrm>
        </p:spPr>
        <p:txBody>
          <a:bodyPr>
            <a:normAutofit fontScale="90000"/>
          </a:bodyPr>
          <a:lstStyle/>
          <a:p>
            <a:r>
              <a:rPr lang="en-US" dirty="0" smtClean="0"/>
              <a:t>What IS Business Continuity as Code?</a:t>
            </a:r>
            <a:endParaRPr lang="en-US" dirty="0"/>
          </a:p>
        </p:txBody>
      </p:sp>
      <p:sp>
        <p:nvSpPr>
          <p:cNvPr id="3" name="Subtitle 2"/>
          <p:cNvSpPr>
            <a:spLocks noGrp="1"/>
          </p:cNvSpPr>
          <p:nvPr>
            <p:ph type="subTitle" idx="1"/>
          </p:nvPr>
        </p:nvSpPr>
        <p:spPr>
          <a:xfrm>
            <a:off x="684210" y="1768883"/>
            <a:ext cx="11507789" cy="1888717"/>
          </a:xfrm>
        </p:spPr>
        <p:txBody>
          <a:bodyPr>
            <a:normAutofit fontScale="92500" lnSpcReduction="10000"/>
          </a:bodyPr>
          <a:lstStyle/>
          <a:p>
            <a:r>
              <a:rPr lang="en-US" b="1" dirty="0"/>
              <a:t>Business continuity </a:t>
            </a:r>
            <a:r>
              <a:rPr lang="en-US" dirty="0" smtClean="0"/>
              <a:t>is </a:t>
            </a:r>
            <a:r>
              <a:rPr lang="en-US" dirty="0"/>
              <a:t>the process of creating systems of prevention and recovery to deal with potential threats to </a:t>
            </a:r>
            <a:r>
              <a:rPr lang="en-US" dirty="0" smtClean="0"/>
              <a:t>an Application. In </a:t>
            </a:r>
            <a:r>
              <a:rPr lang="en-US" dirty="0"/>
              <a:t>addition to prevention, the goal is to permit ongoing operation, before and during execution </a:t>
            </a:r>
            <a:r>
              <a:rPr lang="en-US" dirty="0" smtClean="0"/>
              <a:t>of disaster recovery. </a:t>
            </a:r>
          </a:p>
          <a:p>
            <a:r>
              <a:rPr lang="en-US" b="1" dirty="0" smtClean="0"/>
              <a:t>As Code </a:t>
            </a:r>
            <a:r>
              <a:rPr lang="en-US" dirty="0"/>
              <a:t>is </a:t>
            </a:r>
            <a:r>
              <a:rPr lang="en-US" dirty="0" smtClean="0"/>
              <a:t>the </a:t>
            </a:r>
            <a:r>
              <a:rPr lang="en-US" dirty="0"/>
              <a:t>process of managing and provisioning </a:t>
            </a:r>
            <a:r>
              <a:rPr lang="en-US" dirty="0" smtClean="0"/>
              <a:t>data-center resources through </a:t>
            </a:r>
            <a:r>
              <a:rPr lang="en-US" dirty="0"/>
              <a:t>machine-readable definition files, rather than physical hardware configuration or interactive configuration </a:t>
            </a:r>
            <a:r>
              <a:rPr lang="en-US" dirty="0" smtClean="0"/>
              <a:t>tools.</a:t>
            </a:r>
          </a:p>
          <a:p>
            <a:endParaRPr lang="en-US" dirty="0"/>
          </a:p>
        </p:txBody>
      </p:sp>
      <p:sp>
        <p:nvSpPr>
          <p:cNvPr id="4" name="TextBox 3"/>
          <p:cNvSpPr txBox="1"/>
          <p:nvPr/>
        </p:nvSpPr>
        <p:spPr>
          <a:xfrm>
            <a:off x="527538" y="6013855"/>
            <a:ext cx="11664461" cy="369332"/>
          </a:xfrm>
          <a:prstGeom prst="rect">
            <a:avLst/>
          </a:prstGeom>
          <a:noFill/>
        </p:spPr>
        <p:txBody>
          <a:bodyPr wrap="square" rtlCol="0">
            <a:spAutoFit/>
          </a:bodyPr>
          <a:lstStyle/>
          <a:p>
            <a:r>
              <a:rPr lang="en-US" b="1" dirty="0" smtClean="0"/>
              <a:t>Business Continuity as Code </a:t>
            </a:r>
            <a:r>
              <a:rPr lang="en-US" dirty="0" smtClean="0"/>
              <a:t>is designing for ongoing operations by leveraging Infrastructure as code.</a:t>
            </a:r>
            <a:endParaRPr lang="en-US" dirty="0"/>
          </a:p>
        </p:txBody>
      </p:sp>
      <p:pic>
        <p:nvPicPr>
          <p:cNvPr id="5" name="Picture 4"/>
          <p:cNvPicPr>
            <a:picLocks noChangeAspect="1"/>
          </p:cNvPicPr>
          <p:nvPr/>
        </p:nvPicPr>
        <p:blipFill>
          <a:blip r:embed="rId2"/>
          <a:stretch>
            <a:fillRect/>
          </a:stretch>
        </p:blipFill>
        <p:spPr>
          <a:xfrm>
            <a:off x="2354759" y="3704378"/>
            <a:ext cx="2629128" cy="1760373"/>
          </a:xfrm>
          <a:prstGeom prst="rect">
            <a:avLst/>
          </a:prstGeom>
        </p:spPr>
      </p:pic>
      <p:sp>
        <p:nvSpPr>
          <p:cNvPr id="6" name="TextBox 5"/>
          <p:cNvSpPr txBox="1"/>
          <p:nvPr/>
        </p:nvSpPr>
        <p:spPr>
          <a:xfrm>
            <a:off x="5850485" y="4008254"/>
            <a:ext cx="738553" cy="1107996"/>
          </a:xfrm>
          <a:prstGeom prst="rect">
            <a:avLst/>
          </a:prstGeom>
          <a:noFill/>
        </p:spPr>
        <p:txBody>
          <a:bodyPr wrap="square" rtlCol="0">
            <a:spAutoFit/>
          </a:bodyPr>
          <a:lstStyle/>
          <a:p>
            <a:r>
              <a:rPr lang="en-US" sz="6600" dirty="0" smtClean="0"/>
              <a:t>+</a:t>
            </a:r>
            <a:endParaRPr lang="en-US" sz="6600" dirty="0"/>
          </a:p>
        </p:txBody>
      </p:sp>
      <p:pic>
        <p:nvPicPr>
          <p:cNvPr id="7" name="Picture 6"/>
          <p:cNvPicPr>
            <a:picLocks noChangeAspect="1"/>
          </p:cNvPicPr>
          <p:nvPr/>
        </p:nvPicPr>
        <p:blipFill>
          <a:blip r:embed="rId3"/>
          <a:stretch>
            <a:fillRect/>
          </a:stretch>
        </p:blipFill>
        <p:spPr>
          <a:xfrm>
            <a:off x="7455636" y="3704378"/>
            <a:ext cx="3040211" cy="1594151"/>
          </a:xfrm>
          <a:prstGeom prst="rect">
            <a:avLst/>
          </a:prstGeom>
        </p:spPr>
      </p:pic>
    </p:spTree>
    <p:extLst>
      <p:ext uri="{BB962C8B-B14F-4D97-AF65-F5344CB8AC3E}">
        <p14:creationId xmlns:p14="http://schemas.microsoft.com/office/powerpoint/2010/main" val="93073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966" y="257582"/>
            <a:ext cx="8534400" cy="1507067"/>
          </a:xfrm>
        </p:spPr>
        <p:txBody>
          <a:bodyPr/>
          <a:lstStyle/>
          <a:p>
            <a:r>
              <a:rPr lang="en-US" dirty="0" smtClean="0"/>
              <a:t>What is Terraform?</a:t>
            </a:r>
            <a:endParaRPr lang="en-US" dirty="0"/>
          </a:p>
        </p:txBody>
      </p:sp>
      <p:sp>
        <p:nvSpPr>
          <p:cNvPr id="3" name="Content Placeholder 2"/>
          <p:cNvSpPr>
            <a:spLocks noGrp="1"/>
          </p:cNvSpPr>
          <p:nvPr>
            <p:ph idx="1"/>
          </p:nvPr>
        </p:nvSpPr>
        <p:spPr>
          <a:xfrm>
            <a:off x="517159" y="1764649"/>
            <a:ext cx="8534400" cy="3615267"/>
          </a:xfrm>
        </p:spPr>
        <p:txBody>
          <a:bodyPr/>
          <a:lstStyle/>
          <a:p>
            <a:r>
              <a:rPr lang="en-US" dirty="0"/>
              <a:t>Terraform is a tool for building, changing, and versioning infrastructure safely and efficiently. Terraform can manage existing and popular service providers as well as custom in-house solutions</a:t>
            </a:r>
            <a:r>
              <a:rPr lang="en-US" dirty="0" smtClean="0"/>
              <a:t>.</a:t>
            </a:r>
          </a:p>
          <a:p>
            <a:r>
              <a:rPr lang="en-US" dirty="0" smtClean="0"/>
              <a:t>Terraform is Declarative and abstracts the API calls needed to do the tasks.</a:t>
            </a:r>
          </a:p>
          <a:p>
            <a:r>
              <a:rPr lang="en-US" dirty="0" smtClean="0"/>
              <a:t>Can be stored as JSON’s and maintained by version control.</a:t>
            </a:r>
          </a:p>
          <a:p>
            <a:r>
              <a:rPr lang="en-US" dirty="0" smtClean="0"/>
              <a:t>Modular integrations with providers.</a:t>
            </a:r>
            <a:endParaRPr lang="en-US" dirty="0"/>
          </a:p>
        </p:txBody>
      </p:sp>
      <p:pic>
        <p:nvPicPr>
          <p:cNvPr id="4" name="Picture 3"/>
          <p:cNvPicPr>
            <a:picLocks noChangeAspect="1"/>
          </p:cNvPicPr>
          <p:nvPr/>
        </p:nvPicPr>
        <p:blipFill>
          <a:blip r:embed="rId2"/>
          <a:stretch>
            <a:fillRect/>
          </a:stretch>
        </p:blipFill>
        <p:spPr>
          <a:xfrm>
            <a:off x="9961163" y="798144"/>
            <a:ext cx="2063235" cy="1496648"/>
          </a:xfrm>
          <a:prstGeom prst="rect">
            <a:avLst/>
          </a:prstGeom>
        </p:spPr>
      </p:pic>
    </p:spTree>
    <p:extLst>
      <p:ext uri="{BB962C8B-B14F-4D97-AF65-F5344CB8AC3E}">
        <p14:creationId xmlns:p14="http://schemas.microsoft.com/office/powerpoint/2010/main" val="233061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573" y="286564"/>
            <a:ext cx="8534400" cy="1507067"/>
          </a:xfrm>
        </p:spPr>
        <p:txBody>
          <a:bodyPr/>
          <a:lstStyle/>
          <a:p>
            <a:r>
              <a:rPr lang="en-US" dirty="0" smtClean="0"/>
              <a:t>Why DO business Continuity as code?</a:t>
            </a:r>
            <a:endParaRPr lang="en-US" dirty="0"/>
          </a:p>
        </p:txBody>
      </p:sp>
      <p:sp>
        <p:nvSpPr>
          <p:cNvPr id="3" name="Content Placeholder 2"/>
          <p:cNvSpPr>
            <a:spLocks noGrp="1"/>
          </p:cNvSpPr>
          <p:nvPr>
            <p:ph idx="1"/>
          </p:nvPr>
        </p:nvSpPr>
        <p:spPr>
          <a:xfrm>
            <a:off x="675419" y="2056544"/>
            <a:ext cx="8534400" cy="3615267"/>
          </a:xfrm>
        </p:spPr>
        <p:txBody>
          <a:bodyPr/>
          <a:lstStyle/>
          <a:p>
            <a:r>
              <a:rPr lang="en-US" dirty="0" smtClean="0"/>
              <a:t>Reduces Operating costs by storing duplicate Infrastructure as code.</a:t>
            </a:r>
          </a:p>
          <a:p>
            <a:r>
              <a:rPr lang="en-US" dirty="0" smtClean="0"/>
              <a:t>Environments created on-demand and destroyed on demand. Only used, maintained, and paid for when needed.</a:t>
            </a:r>
          </a:p>
          <a:p>
            <a:r>
              <a:rPr lang="en-US" dirty="0" smtClean="0"/>
              <a:t>Dependent infrastructure is identified in a structured manner.</a:t>
            </a:r>
          </a:p>
          <a:p>
            <a:r>
              <a:rPr lang="en-US" dirty="0" smtClean="0"/>
              <a:t>Versioning and history in the Cloud.</a:t>
            </a:r>
          </a:p>
          <a:p>
            <a:r>
              <a:rPr lang="en-US" dirty="0" smtClean="0"/>
              <a:t>Portability. Code can work with multiple providers.</a:t>
            </a:r>
            <a:endParaRPr lang="en-US" dirty="0"/>
          </a:p>
        </p:txBody>
      </p:sp>
      <p:pic>
        <p:nvPicPr>
          <p:cNvPr id="4" name="Picture 3"/>
          <p:cNvPicPr>
            <a:picLocks noChangeAspect="1"/>
          </p:cNvPicPr>
          <p:nvPr/>
        </p:nvPicPr>
        <p:blipFill>
          <a:blip r:embed="rId2"/>
          <a:stretch>
            <a:fillRect/>
          </a:stretch>
        </p:blipFill>
        <p:spPr>
          <a:xfrm>
            <a:off x="10421755" y="483537"/>
            <a:ext cx="1371719" cy="914479"/>
          </a:xfrm>
          <a:prstGeom prst="rect">
            <a:avLst/>
          </a:prstGeom>
        </p:spPr>
      </p:pic>
      <p:pic>
        <p:nvPicPr>
          <p:cNvPr id="5" name="Picture 4"/>
          <p:cNvPicPr>
            <a:picLocks noChangeAspect="1"/>
          </p:cNvPicPr>
          <p:nvPr/>
        </p:nvPicPr>
        <p:blipFill>
          <a:blip r:embed="rId3"/>
          <a:stretch>
            <a:fillRect/>
          </a:stretch>
        </p:blipFill>
        <p:spPr>
          <a:xfrm>
            <a:off x="10147411" y="1530718"/>
            <a:ext cx="1920406" cy="525826"/>
          </a:xfrm>
          <a:prstGeom prst="rect">
            <a:avLst/>
          </a:prstGeom>
        </p:spPr>
      </p:pic>
    </p:spTree>
    <p:extLst>
      <p:ext uri="{BB962C8B-B14F-4D97-AF65-F5344CB8AC3E}">
        <p14:creationId xmlns:p14="http://schemas.microsoft.com/office/powerpoint/2010/main" val="152812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135" y="530792"/>
            <a:ext cx="8534400" cy="1507067"/>
          </a:xfrm>
        </p:spPr>
        <p:txBody>
          <a:bodyPr/>
          <a:lstStyle/>
          <a:p>
            <a:r>
              <a:rPr lang="en-US" dirty="0" smtClean="0"/>
              <a:t>Sounds good? How do to Achieve BC as Code.</a:t>
            </a:r>
            <a:endParaRPr lang="en-US" dirty="0"/>
          </a:p>
        </p:txBody>
      </p:sp>
      <p:sp>
        <p:nvSpPr>
          <p:cNvPr id="3" name="Content Placeholder 2"/>
          <p:cNvSpPr>
            <a:spLocks noGrp="1"/>
          </p:cNvSpPr>
          <p:nvPr>
            <p:ph idx="1"/>
          </p:nvPr>
        </p:nvSpPr>
        <p:spPr>
          <a:xfrm>
            <a:off x="772135" y="2118947"/>
            <a:ext cx="8534400" cy="3993336"/>
          </a:xfrm>
        </p:spPr>
        <p:txBody>
          <a:bodyPr/>
          <a:lstStyle/>
          <a:p>
            <a:r>
              <a:rPr lang="en-US" dirty="0" smtClean="0"/>
              <a:t>Standardize Virtual Machines images using </a:t>
            </a:r>
            <a:r>
              <a:rPr lang="en-US" b="1" dirty="0" smtClean="0"/>
              <a:t>Packer. </a:t>
            </a:r>
          </a:p>
          <a:p>
            <a:r>
              <a:rPr lang="en-US" dirty="0" smtClean="0"/>
              <a:t>Create Infrastructure as Code by defining required Data-Center resources in </a:t>
            </a:r>
            <a:r>
              <a:rPr lang="en-US" b="1" dirty="0" smtClean="0"/>
              <a:t>Terraform</a:t>
            </a:r>
            <a:r>
              <a:rPr lang="en-US" dirty="0" smtClean="0"/>
              <a:t>.</a:t>
            </a:r>
          </a:p>
          <a:p>
            <a:r>
              <a:rPr lang="en-US" dirty="0" smtClean="0"/>
              <a:t>Store secrets for Cloud Providers and Guest VM access via </a:t>
            </a:r>
            <a:r>
              <a:rPr lang="en-US" b="1" dirty="0" smtClean="0"/>
              <a:t>Vault</a:t>
            </a:r>
            <a:r>
              <a:rPr lang="en-US" dirty="0" smtClean="0"/>
              <a:t>. </a:t>
            </a:r>
          </a:p>
          <a:p>
            <a:r>
              <a:rPr lang="en-US" dirty="0" smtClean="0"/>
              <a:t>Test against a Cloud Provider of your choice. (AWS, Azure, GPC)</a:t>
            </a:r>
          </a:p>
          <a:p>
            <a:r>
              <a:rPr lang="en-US" dirty="0" smtClean="0"/>
              <a:t>Store Configuration in a </a:t>
            </a:r>
            <a:r>
              <a:rPr lang="en-US" dirty="0" err="1" smtClean="0"/>
              <a:t>Git</a:t>
            </a:r>
            <a:r>
              <a:rPr lang="en-US" dirty="0" smtClean="0"/>
              <a:t> repository of choice.</a:t>
            </a:r>
          </a:p>
          <a:p>
            <a:r>
              <a:rPr lang="en-US" dirty="0" smtClean="0"/>
              <a:t>Iterate, as needed to update or enhance Code as application needs change.</a:t>
            </a:r>
            <a:endParaRPr lang="en-US" dirty="0"/>
          </a:p>
        </p:txBody>
      </p:sp>
      <p:pic>
        <p:nvPicPr>
          <p:cNvPr id="4" name="Picture 3"/>
          <p:cNvPicPr>
            <a:picLocks noChangeAspect="1"/>
          </p:cNvPicPr>
          <p:nvPr/>
        </p:nvPicPr>
        <p:blipFill>
          <a:blip r:embed="rId2"/>
          <a:stretch>
            <a:fillRect/>
          </a:stretch>
        </p:blipFill>
        <p:spPr>
          <a:xfrm>
            <a:off x="9671941" y="3620730"/>
            <a:ext cx="1195989" cy="933686"/>
          </a:xfrm>
          <a:prstGeom prst="rect">
            <a:avLst/>
          </a:prstGeom>
        </p:spPr>
      </p:pic>
      <p:pic>
        <p:nvPicPr>
          <p:cNvPr id="5" name="Picture 4"/>
          <p:cNvPicPr>
            <a:picLocks noChangeAspect="1"/>
          </p:cNvPicPr>
          <p:nvPr/>
        </p:nvPicPr>
        <p:blipFill>
          <a:blip r:embed="rId3"/>
          <a:stretch>
            <a:fillRect/>
          </a:stretch>
        </p:blipFill>
        <p:spPr>
          <a:xfrm>
            <a:off x="9679810" y="2688490"/>
            <a:ext cx="1188120" cy="861849"/>
          </a:xfrm>
          <a:prstGeom prst="rect">
            <a:avLst/>
          </a:prstGeom>
        </p:spPr>
      </p:pic>
      <p:pic>
        <p:nvPicPr>
          <p:cNvPr id="6" name="Picture 5"/>
          <p:cNvPicPr>
            <a:picLocks noChangeAspect="1"/>
          </p:cNvPicPr>
          <p:nvPr/>
        </p:nvPicPr>
        <p:blipFill>
          <a:blip r:embed="rId4"/>
          <a:stretch>
            <a:fillRect/>
          </a:stretch>
        </p:blipFill>
        <p:spPr>
          <a:xfrm>
            <a:off x="9679810" y="1619793"/>
            <a:ext cx="1173582" cy="998307"/>
          </a:xfrm>
          <a:prstGeom prst="rect">
            <a:avLst/>
          </a:prstGeom>
        </p:spPr>
      </p:pic>
    </p:spTree>
    <p:extLst>
      <p:ext uri="{BB962C8B-B14F-4D97-AF65-F5344CB8AC3E}">
        <p14:creationId xmlns:p14="http://schemas.microsoft.com/office/powerpoint/2010/main" val="3546924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87" y="0"/>
            <a:ext cx="11721735" cy="1507067"/>
          </a:xfrm>
        </p:spPr>
        <p:txBody>
          <a:bodyPr>
            <a:normAutofit/>
          </a:bodyPr>
          <a:lstStyle/>
          <a:p>
            <a:r>
              <a:rPr lang="en-US" dirty="0" smtClean="0"/>
              <a:t>10 steps to extend LEGACY Private Datacenter Application to A Public Cloud Provider</a:t>
            </a:r>
            <a:endParaRPr lang="en-US" dirty="0"/>
          </a:p>
        </p:txBody>
      </p:sp>
      <p:sp>
        <p:nvSpPr>
          <p:cNvPr id="3" name="Content Placeholder 2"/>
          <p:cNvSpPr>
            <a:spLocks noGrp="1"/>
          </p:cNvSpPr>
          <p:nvPr>
            <p:ph idx="1"/>
          </p:nvPr>
        </p:nvSpPr>
        <p:spPr>
          <a:xfrm>
            <a:off x="367688" y="1688123"/>
            <a:ext cx="11484343" cy="4712677"/>
          </a:xfrm>
        </p:spPr>
        <p:txBody>
          <a:bodyPr>
            <a:normAutofit fontScale="92500" lnSpcReduction="20000"/>
          </a:bodyPr>
          <a:lstStyle/>
          <a:p>
            <a:pPr marL="0" indent="0">
              <a:buNone/>
            </a:pPr>
            <a:r>
              <a:rPr lang="en-US" dirty="0" smtClean="0"/>
              <a:t>High Level steps:</a:t>
            </a:r>
          </a:p>
          <a:p>
            <a:r>
              <a:rPr lang="en-US" dirty="0" smtClean="0"/>
              <a:t>1</a:t>
            </a:r>
            <a:r>
              <a:rPr lang="en-US" dirty="0"/>
              <a:t>. </a:t>
            </a:r>
            <a:r>
              <a:rPr lang="en-US" dirty="0" smtClean="0"/>
              <a:t>Establish a </a:t>
            </a:r>
            <a:r>
              <a:rPr lang="en-US" dirty="0"/>
              <a:t>Site-to-Site VPN </a:t>
            </a:r>
            <a:r>
              <a:rPr lang="en-US" dirty="0" smtClean="0"/>
              <a:t>Connection</a:t>
            </a:r>
          </a:p>
          <a:p>
            <a:r>
              <a:rPr lang="en-US" dirty="0" smtClean="0"/>
              <a:t>2. Provision a Database VM in Public Cloud instance</a:t>
            </a:r>
          </a:p>
          <a:p>
            <a:r>
              <a:rPr lang="en-US" dirty="0" smtClean="0"/>
              <a:t>3. Create a Database cluster between Private Cloud DB and Public DB instance. (MySQL HA, SQL Always On, </a:t>
            </a:r>
            <a:r>
              <a:rPr lang="en-US" dirty="0" err="1" smtClean="0"/>
              <a:t>etc</a:t>
            </a:r>
            <a:r>
              <a:rPr lang="en-US" dirty="0" smtClean="0"/>
              <a:t>).</a:t>
            </a:r>
          </a:p>
          <a:p>
            <a:r>
              <a:rPr lang="en-US" dirty="0" smtClean="0"/>
              <a:t>4. Ensure application configured to use Database cluster.</a:t>
            </a:r>
          </a:p>
          <a:p>
            <a:r>
              <a:rPr lang="en-US" dirty="0" smtClean="0"/>
              <a:t>5. Power-down Private Cloud DB VM.</a:t>
            </a:r>
          </a:p>
          <a:p>
            <a:r>
              <a:rPr lang="en-US" dirty="0"/>
              <a:t>6</a:t>
            </a:r>
            <a:r>
              <a:rPr lang="en-US" dirty="0" smtClean="0"/>
              <a:t>. Ensure application still functions.</a:t>
            </a:r>
          </a:p>
          <a:p>
            <a:r>
              <a:rPr lang="en-US" dirty="0" smtClean="0"/>
              <a:t>7. Power Down Private Cloud app Servers.</a:t>
            </a:r>
          </a:p>
          <a:p>
            <a:r>
              <a:rPr lang="en-US" dirty="0" smtClean="0"/>
              <a:t>8. Terraform apply the Business Continuity TF file for “Application Servers”. </a:t>
            </a:r>
          </a:p>
          <a:p>
            <a:r>
              <a:rPr lang="en-US" dirty="0" smtClean="0"/>
              <a:t>9. Test application now functions running entirely on Cloud Provider while maintaining Data Integrity. </a:t>
            </a:r>
          </a:p>
          <a:p>
            <a:r>
              <a:rPr lang="en-US" dirty="0" smtClean="0"/>
              <a:t>10. If public facing application update DNS record/Load-Balancer pool.</a:t>
            </a:r>
            <a:endParaRPr lang="en-US" dirty="0"/>
          </a:p>
        </p:txBody>
      </p:sp>
    </p:spTree>
    <p:extLst>
      <p:ext uri="{BB962C8B-B14F-4D97-AF65-F5344CB8AC3E}">
        <p14:creationId xmlns:p14="http://schemas.microsoft.com/office/powerpoint/2010/main" val="329176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551" y="-67734"/>
            <a:ext cx="9673126" cy="1507067"/>
          </a:xfrm>
        </p:spPr>
        <p:txBody>
          <a:bodyPr/>
          <a:lstStyle/>
          <a:p>
            <a:r>
              <a:rPr lang="en-US" dirty="0" smtClean="0"/>
              <a:t>Demo of Business Continuity as CODE</a:t>
            </a:r>
            <a:endParaRPr lang="en-US" dirty="0"/>
          </a:p>
        </p:txBody>
      </p:sp>
      <p:sp>
        <p:nvSpPr>
          <p:cNvPr id="3" name="Content Placeholder 2"/>
          <p:cNvSpPr>
            <a:spLocks noGrp="1"/>
          </p:cNvSpPr>
          <p:nvPr>
            <p:ph idx="1"/>
          </p:nvPr>
        </p:nvSpPr>
        <p:spPr>
          <a:xfrm>
            <a:off x="816097" y="1987061"/>
            <a:ext cx="8534400" cy="3615267"/>
          </a:xfrm>
        </p:spPr>
        <p:txBody>
          <a:bodyPr/>
          <a:lstStyle/>
          <a:p>
            <a:r>
              <a:rPr lang="en-US" dirty="0" smtClean="0"/>
              <a:t>Demo of infrastructure a record being available in 2 regions in AWS.</a:t>
            </a:r>
          </a:p>
          <a:p>
            <a:r>
              <a:rPr lang="en-US" dirty="0" smtClean="0"/>
              <a:t>How quickly it can be provisioned.</a:t>
            </a:r>
            <a:endParaRPr lang="en-US" dirty="0"/>
          </a:p>
        </p:txBody>
      </p:sp>
      <p:pic>
        <p:nvPicPr>
          <p:cNvPr id="4" name="Picture 3"/>
          <p:cNvPicPr>
            <a:picLocks noChangeAspect="1"/>
          </p:cNvPicPr>
          <p:nvPr/>
        </p:nvPicPr>
        <p:blipFill>
          <a:blip r:embed="rId2"/>
          <a:stretch>
            <a:fillRect/>
          </a:stretch>
        </p:blipFill>
        <p:spPr>
          <a:xfrm>
            <a:off x="10337052" y="2649370"/>
            <a:ext cx="1470787" cy="1066892"/>
          </a:xfrm>
          <a:prstGeom prst="rect">
            <a:avLst/>
          </a:prstGeom>
        </p:spPr>
      </p:pic>
    </p:spTree>
    <p:extLst>
      <p:ext uri="{BB962C8B-B14F-4D97-AF65-F5344CB8AC3E}">
        <p14:creationId xmlns:p14="http://schemas.microsoft.com/office/powerpoint/2010/main" val="335336412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1248</TotalTime>
  <Words>1013</Words>
  <Application>Microsoft Office PowerPoint</Application>
  <PresentationFormat>Widescreen</PresentationFormat>
  <Paragraphs>84</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Century Gothic</vt:lpstr>
      <vt:lpstr>Wingdings 3</vt:lpstr>
      <vt:lpstr>Slice</vt:lpstr>
      <vt:lpstr>Realizing value of Hashicorp with: Business Continuity as Code</vt:lpstr>
      <vt:lpstr>Pain-points for traditional Business Continuity / Disaster recovery models</vt:lpstr>
      <vt:lpstr>IT Infrastructure landscape</vt:lpstr>
      <vt:lpstr>What IS Business Continuity as Code?</vt:lpstr>
      <vt:lpstr>What is Terraform?</vt:lpstr>
      <vt:lpstr>Why DO business Continuity as code?</vt:lpstr>
      <vt:lpstr>Sounds good? How do to Achieve BC as Code.</vt:lpstr>
      <vt:lpstr>10 steps to extend LEGACY Private Datacenter Application to A Public Cloud Provider</vt:lpstr>
      <vt:lpstr>Demo of Business Continuity as CODE</vt:lpstr>
      <vt:lpstr>How Do Hashicorp products assist with Business Continuity as Code?</vt:lpstr>
      <vt:lpstr>What Value does Vault add?</vt:lpstr>
      <vt:lpstr>Creating a Highly Available Vault environment</vt:lpstr>
      <vt:lpstr>Demo Vault</vt:lpstr>
      <vt:lpstr>Using Packer to Create Custom Images</vt:lpstr>
      <vt:lpstr>Summary</vt:lpstr>
      <vt:lpstr>Questions</vt:lpstr>
    </vt:vector>
  </TitlesOfParts>
  <Company>GM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Realizing value of Hashicorp with: Business Continuity as Code</dc:title>
  <dc:creator>Adam Kardell</dc:creator>
  <cp:lastModifiedBy>Adam Kardell</cp:lastModifiedBy>
  <cp:revision>36</cp:revision>
  <dcterms:created xsi:type="dcterms:W3CDTF">2019-06-11T16:12:55Z</dcterms:created>
  <dcterms:modified xsi:type="dcterms:W3CDTF">2019-06-12T13:01:23Z</dcterms:modified>
</cp:coreProperties>
</file>