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57" r:id="rId3"/>
    <p:sldId id="259" r:id="rId4"/>
    <p:sldId id="258" r:id="rId5"/>
    <p:sldId id="260" r:id="rId6"/>
    <p:sldId id="261" r:id="rId7"/>
    <p:sldId id="262" r:id="rId8"/>
    <p:sldId id="267" r:id="rId9"/>
    <p:sldId id="266" r:id="rId10"/>
    <p:sldId id="263" r:id="rId11"/>
    <p:sldId id="268" r:id="rId12"/>
    <p:sldId id="270" r:id="rId13"/>
    <p:sldId id="269" r:id="rId14"/>
    <p:sldId id="271"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81" autoAdjust="0"/>
    <p:restoredTop sz="85714" autoAdjust="0"/>
  </p:normalViewPr>
  <p:slideViewPr>
    <p:cSldViewPr snapToGrid="0">
      <p:cViewPr>
        <p:scale>
          <a:sx n="49" d="100"/>
          <a:sy n="49" d="100"/>
        </p:scale>
        <p:origin x="58" y="90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97" d="100"/>
          <a:sy n="97" d="100"/>
        </p:scale>
        <p:origin x="3688"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9BD577-E711-4F0A-A597-79D8320811BD}" type="datetimeFigureOut">
              <a:rPr lang="en-US" smtClean="0"/>
              <a:t>2/19/2024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392BAA-BC19-467C-9F73-1B5F5504B873}" type="slidenum">
              <a:rPr lang="en-US" smtClean="0"/>
              <a:t>‹#›</a:t>
            </a:fld>
            <a:endParaRPr lang="en-US"/>
          </a:p>
        </p:txBody>
      </p:sp>
    </p:spTree>
    <p:extLst>
      <p:ext uri="{BB962C8B-B14F-4D97-AF65-F5344CB8AC3E}">
        <p14:creationId xmlns:p14="http://schemas.microsoft.com/office/powerpoint/2010/main" val="83992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92BAA-BC19-467C-9F73-1B5F5504B873}" type="slidenum">
              <a:rPr lang="en-US" smtClean="0"/>
              <a:t>1</a:t>
            </a:fld>
            <a:endParaRPr lang="en-US"/>
          </a:p>
        </p:txBody>
      </p:sp>
    </p:spTree>
    <p:extLst>
      <p:ext uri="{BB962C8B-B14F-4D97-AF65-F5344CB8AC3E}">
        <p14:creationId xmlns:p14="http://schemas.microsoft.com/office/powerpoint/2010/main" val="1809279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XAMPP server i</a:t>
            </a:r>
            <a:r>
              <a:rPr lang="en-US" sz="1200" b="0" i="0" kern="1200" dirty="0">
                <a:solidFill>
                  <a:schemeClr val="tx1"/>
                </a:solidFill>
                <a:effectLst/>
                <a:latin typeface="+mn-lt"/>
                <a:ea typeface="+mn-ea"/>
                <a:cs typeface="+mn-cs"/>
              </a:rPr>
              <a:t>s used to test clients or websites before publishing them to a remote web server. </a:t>
            </a:r>
            <a:r>
              <a:rPr lang="en-KE" sz="1200" b="0" i="0" kern="1200" dirty="0" smtClean="0">
                <a:solidFill>
                  <a:schemeClr val="tx1"/>
                </a:solidFill>
                <a:effectLst/>
                <a:latin typeface="+mn-lt"/>
                <a:ea typeface="+mn-ea"/>
                <a:cs typeface="+mn-cs"/>
              </a:rPr>
              <a:t/>
            </a:r>
            <a:br>
              <a:rPr lang="en-KE" sz="1200" b="0" i="0" kern="1200" dirty="0" smtClean="0">
                <a:solidFill>
                  <a:schemeClr val="tx1"/>
                </a:solidFill>
                <a:effectLst/>
                <a:latin typeface="+mn-lt"/>
                <a:ea typeface="+mn-ea"/>
                <a:cs typeface="+mn-cs"/>
              </a:rPr>
            </a:br>
            <a:r>
              <a:rPr lang="en-KE" sz="1200" b="0" i="0" kern="1200" dirty="0" smtClean="0">
                <a:solidFill>
                  <a:schemeClr val="tx1"/>
                </a:solidFill>
                <a:effectLst/>
                <a:latin typeface="+mn-lt"/>
                <a:ea typeface="+mn-ea"/>
                <a:cs typeface="+mn-cs"/>
              </a:rPr>
              <a:t>Object Oriented System analysis and Design</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92BAA-BC19-467C-9F73-1B5F5504B873}" type="slidenum">
              <a:rPr lang="en-US" smtClean="0"/>
              <a:t>11</a:t>
            </a:fld>
            <a:endParaRPr lang="en-US"/>
          </a:p>
        </p:txBody>
      </p:sp>
    </p:spTree>
    <p:extLst>
      <p:ext uri="{BB962C8B-B14F-4D97-AF65-F5344CB8AC3E}">
        <p14:creationId xmlns:p14="http://schemas.microsoft.com/office/powerpoint/2010/main" val="600897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F9392BAA-BC19-467C-9F73-1B5F5504B873}" type="slidenum">
              <a:rPr lang="en-US" smtClean="0"/>
              <a:t>12</a:t>
            </a:fld>
            <a:endParaRPr lang="en-US"/>
          </a:p>
        </p:txBody>
      </p:sp>
    </p:spTree>
    <p:extLst>
      <p:ext uri="{BB962C8B-B14F-4D97-AF65-F5344CB8AC3E}">
        <p14:creationId xmlns:p14="http://schemas.microsoft.com/office/powerpoint/2010/main" val="2732602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392BAA-BC19-467C-9F73-1B5F5504B873}" type="slidenum">
              <a:rPr lang="en-US" smtClean="0"/>
              <a:t>2</a:t>
            </a:fld>
            <a:endParaRPr lang="en-US"/>
          </a:p>
        </p:txBody>
      </p:sp>
    </p:spTree>
    <p:extLst>
      <p:ext uri="{BB962C8B-B14F-4D97-AF65-F5344CB8AC3E}">
        <p14:creationId xmlns:p14="http://schemas.microsoft.com/office/powerpoint/2010/main" val="1094523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F9392BAA-BC19-467C-9F73-1B5F5504B873}" type="slidenum">
              <a:rPr lang="en-US" smtClean="0"/>
              <a:t>3</a:t>
            </a:fld>
            <a:endParaRPr lang="en-US"/>
          </a:p>
        </p:txBody>
      </p:sp>
    </p:spTree>
    <p:extLst>
      <p:ext uri="{BB962C8B-B14F-4D97-AF65-F5344CB8AC3E}">
        <p14:creationId xmlns:p14="http://schemas.microsoft.com/office/powerpoint/2010/main" val="1277028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KE" dirty="0" smtClean="0"/>
              <a:t>They spend more time</a:t>
            </a:r>
            <a:r>
              <a:rPr lang="en-KE" baseline="0" dirty="0" smtClean="0"/>
              <a:t> and money because they have to take time to go see the vendors in person, which is time consuming and these also incur transportation costs. </a:t>
            </a:r>
          </a:p>
          <a:p>
            <a:r>
              <a:rPr lang="en-KE" baseline="0" dirty="0" smtClean="0"/>
              <a:t>And even after visiting the vendors they may not be satisified and have to look for other vendors this increases the whole planning process.</a:t>
            </a:r>
          </a:p>
          <a:p>
            <a:r>
              <a:rPr lang="en-KE" baseline="0" dirty="0" smtClean="0"/>
              <a:t>They also mostly get to know the quality of a vendors service when they visit them or from word of mouth from someone else but they are not able to know before hand that these services offered are actual per their standard.</a:t>
            </a:r>
            <a:endParaRPr lang="en-US" dirty="0"/>
          </a:p>
        </p:txBody>
      </p:sp>
      <p:sp>
        <p:nvSpPr>
          <p:cNvPr id="4" name="Slide Number Placeholder 3"/>
          <p:cNvSpPr>
            <a:spLocks noGrp="1"/>
          </p:cNvSpPr>
          <p:nvPr>
            <p:ph type="sldNum" sz="quarter" idx="10"/>
          </p:nvPr>
        </p:nvSpPr>
        <p:spPr/>
        <p:txBody>
          <a:bodyPr/>
          <a:lstStyle/>
          <a:p>
            <a:fld id="{F9392BAA-BC19-467C-9F73-1B5F5504B873}" type="slidenum">
              <a:rPr lang="en-US" smtClean="0"/>
              <a:t>4</a:t>
            </a:fld>
            <a:endParaRPr lang="en-US"/>
          </a:p>
        </p:txBody>
      </p:sp>
    </p:spTree>
    <p:extLst>
      <p:ext uri="{BB962C8B-B14F-4D97-AF65-F5344CB8AC3E}">
        <p14:creationId xmlns:p14="http://schemas.microsoft.com/office/powerpoint/2010/main" val="1059394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92BAA-BC19-467C-9F73-1B5F5504B873}" type="slidenum">
              <a:rPr lang="en-US" smtClean="0"/>
              <a:t>5</a:t>
            </a:fld>
            <a:endParaRPr lang="en-US"/>
          </a:p>
        </p:txBody>
      </p:sp>
    </p:spTree>
    <p:extLst>
      <p:ext uri="{BB962C8B-B14F-4D97-AF65-F5344CB8AC3E}">
        <p14:creationId xmlns:p14="http://schemas.microsoft.com/office/powerpoint/2010/main" val="4174148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Literature review methods encompassed  </a:t>
            </a:r>
            <a:r>
              <a:rPr lang="en-US" sz="1200" kern="1200" dirty="0">
                <a:solidFill>
                  <a:schemeClr val="tx1"/>
                </a:solidFill>
                <a:effectLst/>
                <a:latin typeface="+mn-lt"/>
                <a:ea typeface="+mn-ea"/>
                <a:cs typeface="+mn-cs"/>
              </a:rPr>
              <a:t>a systematic review of relevant academic journals and conference papers and following previous case studies of other researchers who conducted this project.</a:t>
            </a:r>
            <a:endParaRPr lang="en-US" dirty="0"/>
          </a:p>
        </p:txBody>
      </p:sp>
      <p:sp>
        <p:nvSpPr>
          <p:cNvPr id="4" name="Slide Number Placeholder 3"/>
          <p:cNvSpPr>
            <a:spLocks noGrp="1"/>
          </p:cNvSpPr>
          <p:nvPr>
            <p:ph type="sldNum" sz="quarter" idx="5"/>
          </p:nvPr>
        </p:nvSpPr>
        <p:spPr/>
        <p:txBody>
          <a:bodyPr/>
          <a:lstStyle/>
          <a:p>
            <a:fld id="{F9392BAA-BC19-467C-9F73-1B5F5504B873}" type="slidenum">
              <a:rPr lang="en-US" smtClean="0"/>
              <a:t>7</a:t>
            </a:fld>
            <a:endParaRPr lang="en-US"/>
          </a:p>
        </p:txBody>
      </p:sp>
    </p:spTree>
    <p:extLst>
      <p:ext uri="{BB962C8B-B14F-4D97-AF65-F5344CB8AC3E}">
        <p14:creationId xmlns:p14="http://schemas.microsoft.com/office/powerpoint/2010/main" val="739993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92BAA-BC19-467C-9F73-1B5F5504B873}" type="slidenum">
              <a:rPr lang="en-US" smtClean="0"/>
              <a:t>8</a:t>
            </a:fld>
            <a:endParaRPr lang="en-US"/>
          </a:p>
        </p:txBody>
      </p:sp>
    </p:spTree>
    <p:extLst>
      <p:ext uri="{BB962C8B-B14F-4D97-AF65-F5344CB8AC3E}">
        <p14:creationId xmlns:p14="http://schemas.microsoft.com/office/powerpoint/2010/main" val="1846417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F9392BAA-BC19-467C-9F73-1B5F5504B873}" type="slidenum">
              <a:rPr lang="en-US" smtClean="0"/>
              <a:t>9</a:t>
            </a:fld>
            <a:endParaRPr lang="en-US"/>
          </a:p>
        </p:txBody>
      </p:sp>
    </p:spTree>
    <p:extLst>
      <p:ext uri="{BB962C8B-B14F-4D97-AF65-F5344CB8AC3E}">
        <p14:creationId xmlns:p14="http://schemas.microsoft.com/office/powerpoint/2010/main" val="3071669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Functional requirements of this system include: </a:t>
            </a:r>
            <a:r>
              <a:rPr lang="en-US" sz="1200" kern="1200" dirty="0">
                <a:solidFill>
                  <a:schemeClr val="tx1"/>
                </a:solidFill>
                <a:effectLst/>
                <a:latin typeface="+mn-lt"/>
                <a:ea typeface="+mn-ea"/>
                <a:cs typeface="+mn-cs"/>
              </a:rPr>
              <a:t>User Registration and Authentication, appointment scheduling, notification alerts, user profile management, data storage and retrieval payment integration.</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Non Functional requirements of this system include: </a:t>
            </a:r>
            <a:r>
              <a:rPr lang="en-US" sz="1200" kern="1200" dirty="0">
                <a:solidFill>
                  <a:schemeClr val="tx1"/>
                </a:solidFill>
                <a:effectLst/>
                <a:latin typeface="+mn-lt"/>
                <a:ea typeface="+mn-ea"/>
                <a:cs typeface="+mn-cs"/>
              </a:rPr>
              <a:t>Response Time, Data Privacy, User-Friendly Interface and Scalability.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KE" sz="1200" kern="1200" dirty="0" smtClean="0">
                <a:solidFill>
                  <a:schemeClr val="tx1"/>
                </a:solidFill>
                <a:effectLst/>
                <a:latin typeface="+mn-lt"/>
                <a:ea typeface="+mn-ea"/>
                <a:cs typeface="+mn-cs"/>
              </a:rPr>
              <a:t>Structured system</a:t>
            </a:r>
            <a:r>
              <a:rPr lang="en-KE" sz="1200" kern="1200" baseline="0" dirty="0" smtClean="0">
                <a:solidFill>
                  <a:schemeClr val="tx1"/>
                </a:solidFill>
                <a:effectLst/>
                <a:latin typeface="+mn-lt"/>
                <a:ea typeface="+mn-ea"/>
                <a:cs typeface="+mn-cs"/>
              </a:rPr>
              <a:t> analysis and design (SSAD)</a:t>
            </a: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F9392BAA-BC19-467C-9F73-1B5F5504B873}" type="slidenum">
              <a:rPr lang="en-US" smtClean="0"/>
              <a:t>10</a:t>
            </a:fld>
            <a:endParaRPr lang="en-US"/>
          </a:p>
        </p:txBody>
      </p:sp>
    </p:spTree>
    <p:extLst>
      <p:ext uri="{BB962C8B-B14F-4D97-AF65-F5344CB8AC3E}">
        <p14:creationId xmlns:p14="http://schemas.microsoft.com/office/powerpoint/2010/main" val="7340419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6436B-3FC8-32F2-6B94-5C95B51DAA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4151A3-EB05-88A4-18A2-383B180C3B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8C3AAD-513F-D820-C94D-B13509878FFA}"/>
              </a:ext>
            </a:extLst>
          </p:cNvPr>
          <p:cNvSpPr>
            <a:spLocks noGrp="1"/>
          </p:cNvSpPr>
          <p:nvPr>
            <p:ph type="dt" sz="half" idx="10"/>
          </p:nvPr>
        </p:nvSpPr>
        <p:spPr/>
        <p:txBody>
          <a:bodyPr/>
          <a:lstStyle/>
          <a:p>
            <a:fld id="{675C8F45-5EF6-4BA4-9EF9-21873DFB8715}" type="datetime1">
              <a:rPr lang="en-US" smtClean="0"/>
              <a:t>2/19/2024</a:t>
            </a:fld>
            <a:endParaRPr lang="en-US"/>
          </a:p>
        </p:txBody>
      </p:sp>
      <p:sp>
        <p:nvSpPr>
          <p:cNvPr id="5" name="Footer Placeholder 4">
            <a:extLst>
              <a:ext uri="{FF2B5EF4-FFF2-40B4-BE49-F238E27FC236}">
                <a16:creationId xmlns:a16="http://schemas.microsoft.com/office/drawing/2014/main" id="{7C240F56-94A7-6372-934E-707CE008A3DA}"/>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2FC4F193-852F-1A93-3A00-1B1E7D257A79}"/>
              </a:ext>
            </a:extLst>
          </p:cNvPr>
          <p:cNvSpPr>
            <a:spLocks noGrp="1"/>
          </p:cNvSpPr>
          <p:nvPr>
            <p:ph type="sldNum" sz="quarter" idx="12"/>
          </p:nvPr>
        </p:nvSpPr>
        <p:spPr/>
        <p:txBody>
          <a:bodyPr/>
          <a:lstStyle/>
          <a:p>
            <a:fld id="{DDD1C4E3-6544-488F-8BBE-2E6A0588B5A3}" type="slidenum">
              <a:rPr lang="en-US" smtClean="0"/>
              <a:t>‹#›</a:t>
            </a:fld>
            <a:endParaRPr lang="en-US"/>
          </a:p>
        </p:txBody>
      </p:sp>
      <p:pic>
        <p:nvPicPr>
          <p:cNvPr id="7" name="image1.png">
            <a:extLst>
              <a:ext uri="{FF2B5EF4-FFF2-40B4-BE49-F238E27FC236}">
                <a16:creationId xmlns:a16="http://schemas.microsoft.com/office/drawing/2014/main" id="{B4C709A1-2348-5C30-222D-23256444FCBA}"/>
              </a:ext>
            </a:extLst>
          </p:cNvPr>
          <p:cNvPicPr/>
          <p:nvPr userDrawn="1"/>
        </p:nvPicPr>
        <p:blipFill>
          <a:blip r:embed="rId2"/>
          <a:srcRect/>
          <a:stretch>
            <a:fillRect/>
          </a:stretch>
        </p:blipFill>
        <p:spPr>
          <a:xfrm>
            <a:off x="5125915" y="136525"/>
            <a:ext cx="1940170" cy="1695095"/>
          </a:xfrm>
          <a:prstGeom prst="rect">
            <a:avLst/>
          </a:prstGeom>
          <a:ln/>
        </p:spPr>
      </p:pic>
    </p:spTree>
    <p:extLst>
      <p:ext uri="{BB962C8B-B14F-4D97-AF65-F5344CB8AC3E}">
        <p14:creationId xmlns:p14="http://schemas.microsoft.com/office/powerpoint/2010/main" val="416856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758DA-B57D-799C-DB27-14321ADF32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E93769-9910-2175-1888-C76869038C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B3E145-E8EC-5162-297D-66F2C4C0C8F2}"/>
              </a:ext>
            </a:extLst>
          </p:cNvPr>
          <p:cNvSpPr>
            <a:spLocks noGrp="1"/>
          </p:cNvSpPr>
          <p:nvPr>
            <p:ph type="dt" sz="half" idx="10"/>
          </p:nvPr>
        </p:nvSpPr>
        <p:spPr/>
        <p:txBody>
          <a:bodyPr/>
          <a:lstStyle/>
          <a:p>
            <a:fld id="{F5074967-9816-499C-AB4B-C0FC2F66720D}" type="datetime1">
              <a:rPr lang="en-US" smtClean="0"/>
              <a:t>2/19/2024</a:t>
            </a:fld>
            <a:endParaRPr lang="en-US"/>
          </a:p>
        </p:txBody>
      </p:sp>
      <p:sp>
        <p:nvSpPr>
          <p:cNvPr id="5" name="Footer Placeholder 4">
            <a:extLst>
              <a:ext uri="{FF2B5EF4-FFF2-40B4-BE49-F238E27FC236}">
                <a16:creationId xmlns:a16="http://schemas.microsoft.com/office/drawing/2014/main" id="{70258059-EBF4-256A-D104-5D9ACE0F67FD}"/>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6E707881-770B-77BF-19EF-E5D484732202}"/>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510930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AF53FE-B2BD-B33C-6F52-DBA89647EC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3E07BA-934E-E937-DE3C-E73F72F14B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9403C-EDEF-1D0F-FDDA-CA9755E05F9A}"/>
              </a:ext>
            </a:extLst>
          </p:cNvPr>
          <p:cNvSpPr>
            <a:spLocks noGrp="1"/>
          </p:cNvSpPr>
          <p:nvPr>
            <p:ph type="dt" sz="half" idx="10"/>
          </p:nvPr>
        </p:nvSpPr>
        <p:spPr/>
        <p:txBody>
          <a:bodyPr/>
          <a:lstStyle/>
          <a:p>
            <a:fld id="{928B7465-797B-46B6-A7BA-BAD3E6FC9E30}" type="datetime1">
              <a:rPr lang="en-US" smtClean="0"/>
              <a:t>2/19/2024</a:t>
            </a:fld>
            <a:endParaRPr lang="en-US"/>
          </a:p>
        </p:txBody>
      </p:sp>
      <p:sp>
        <p:nvSpPr>
          <p:cNvPr id="5" name="Footer Placeholder 4">
            <a:extLst>
              <a:ext uri="{FF2B5EF4-FFF2-40B4-BE49-F238E27FC236}">
                <a16:creationId xmlns:a16="http://schemas.microsoft.com/office/drawing/2014/main" id="{1627DD69-2934-6097-7D20-840F139F7DD6}"/>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EF962490-E669-BFC8-7AD6-34C3517A764B}"/>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3624445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E3C9A-88CB-CC5C-38D6-901142384D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12E1FA-8ECB-9A27-2BE1-799FC56A2D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7B7499-FA34-F075-6513-AE32CE2CCA15}"/>
              </a:ext>
            </a:extLst>
          </p:cNvPr>
          <p:cNvSpPr>
            <a:spLocks noGrp="1"/>
          </p:cNvSpPr>
          <p:nvPr>
            <p:ph type="dt" sz="half" idx="10"/>
          </p:nvPr>
        </p:nvSpPr>
        <p:spPr/>
        <p:txBody>
          <a:bodyPr/>
          <a:lstStyle/>
          <a:p>
            <a:fld id="{3725F22A-3AC6-4339-8492-9055B605575F}" type="datetime1">
              <a:rPr lang="en-US" smtClean="0"/>
              <a:t>2/19/2024</a:t>
            </a:fld>
            <a:endParaRPr lang="en-US"/>
          </a:p>
        </p:txBody>
      </p:sp>
      <p:sp>
        <p:nvSpPr>
          <p:cNvPr id="5" name="Footer Placeholder 4">
            <a:extLst>
              <a:ext uri="{FF2B5EF4-FFF2-40B4-BE49-F238E27FC236}">
                <a16:creationId xmlns:a16="http://schemas.microsoft.com/office/drawing/2014/main" id="{86EB7FDD-3513-F371-0F81-1BB7E33E801E}"/>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13775C94-D2FD-41E9-A528-4214075EEEA1}"/>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2382365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741BB-566F-5ECE-F144-8782593FA4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96D9D9-5BE2-A49A-332C-913A418A3A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DDCC39-8FF5-3A17-5275-B71D83CC2637}"/>
              </a:ext>
            </a:extLst>
          </p:cNvPr>
          <p:cNvSpPr>
            <a:spLocks noGrp="1"/>
          </p:cNvSpPr>
          <p:nvPr>
            <p:ph type="dt" sz="half" idx="10"/>
          </p:nvPr>
        </p:nvSpPr>
        <p:spPr/>
        <p:txBody>
          <a:bodyPr/>
          <a:lstStyle/>
          <a:p>
            <a:fld id="{8A7082F0-F3F7-42FF-8D5D-2D21C8A34A49}" type="datetime1">
              <a:rPr lang="en-US" smtClean="0"/>
              <a:t>2/19/2024</a:t>
            </a:fld>
            <a:endParaRPr lang="en-US"/>
          </a:p>
        </p:txBody>
      </p:sp>
      <p:sp>
        <p:nvSpPr>
          <p:cNvPr id="5" name="Footer Placeholder 4">
            <a:extLst>
              <a:ext uri="{FF2B5EF4-FFF2-40B4-BE49-F238E27FC236}">
                <a16:creationId xmlns:a16="http://schemas.microsoft.com/office/drawing/2014/main" id="{DD47230D-89AB-73B5-C339-0675819E9C32}"/>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62033C43-3457-EE55-0086-57499D1A67A4}"/>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598089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65FA-EA51-9B56-ABD8-341A075B10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674066-163E-A51C-43E9-A1BF7E02CE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6A5E00-A851-74A7-3478-CAC640A6BC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116690-5915-5A3E-825F-4AD3F514D2DF}"/>
              </a:ext>
            </a:extLst>
          </p:cNvPr>
          <p:cNvSpPr>
            <a:spLocks noGrp="1"/>
          </p:cNvSpPr>
          <p:nvPr>
            <p:ph type="dt" sz="half" idx="10"/>
          </p:nvPr>
        </p:nvSpPr>
        <p:spPr/>
        <p:txBody>
          <a:bodyPr/>
          <a:lstStyle/>
          <a:p>
            <a:fld id="{D7BC5A97-EE2C-465D-B14B-7475B8678DA8}" type="datetime1">
              <a:rPr lang="en-US" smtClean="0"/>
              <a:t>2/19/2024</a:t>
            </a:fld>
            <a:endParaRPr lang="en-US"/>
          </a:p>
        </p:txBody>
      </p:sp>
      <p:sp>
        <p:nvSpPr>
          <p:cNvPr id="6" name="Footer Placeholder 5">
            <a:extLst>
              <a:ext uri="{FF2B5EF4-FFF2-40B4-BE49-F238E27FC236}">
                <a16:creationId xmlns:a16="http://schemas.microsoft.com/office/drawing/2014/main" id="{7A5621F4-F3B2-00E9-D549-2CE0A75412A7}"/>
              </a:ext>
            </a:extLst>
          </p:cNvPr>
          <p:cNvSpPr>
            <a:spLocks noGrp="1"/>
          </p:cNvSpPr>
          <p:nvPr>
            <p:ph type="ftr" sz="quarter" idx="11"/>
          </p:nvPr>
        </p:nvSpPr>
        <p:spPr/>
        <p:txBody>
          <a:bodyPr/>
          <a:lstStyle/>
          <a:p>
            <a:r>
              <a:rPr lang="en-US"/>
              <a:t>CUEA | Department of Computer &amp; Information Science</a:t>
            </a:r>
          </a:p>
        </p:txBody>
      </p:sp>
      <p:sp>
        <p:nvSpPr>
          <p:cNvPr id="7" name="Slide Number Placeholder 6">
            <a:extLst>
              <a:ext uri="{FF2B5EF4-FFF2-40B4-BE49-F238E27FC236}">
                <a16:creationId xmlns:a16="http://schemas.microsoft.com/office/drawing/2014/main" id="{BBD95BEF-ACB1-4FA6-2C4A-780A27558359}"/>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3383343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5AF-8E7A-CEA0-1891-7B808E7849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74E998-7B2E-8537-549B-1231A07A99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96CF0F-6344-1DB8-3319-D9040939BE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179781-88FB-682E-1641-04FCB199C0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A0ED85-2148-8E2D-F70B-A73547E39B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8FD2EF-AE8D-6899-799E-A80DF555FB62}"/>
              </a:ext>
            </a:extLst>
          </p:cNvPr>
          <p:cNvSpPr>
            <a:spLocks noGrp="1"/>
          </p:cNvSpPr>
          <p:nvPr>
            <p:ph type="dt" sz="half" idx="10"/>
          </p:nvPr>
        </p:nvSpPr>
        <p:spPr/>
        <p:txBody>
          <a:bodyPr/>
          <a:lstStyle/>
          <a:p>
            <a:fld id="{DDA956A2-A6E8-4C44-AA9E-4F5628D6BBB5}" type="datetime1">
              <a:rPr lang="en-US" smtClean="0"/>
              <a:t>2/19/2024</a:t>
            </a:fld>
            <a:endParaRPr lang="en-US"/>
          </a:p>
        </p:txBody>
      </p:sp>
      <p:sp>
        <p:nvSpPr>
          <p:cNvPr id="8" name="Footer Placeholder 7">
            <a:extLst>
              <a:ext uri="{FF2B5EF4-FFF2-40B4-BE49-F238E27FC236}">
                <a16:creationId xmlns:a16="http://schemas.microsoft.com/office/drawing/2014/main" id="{F78915BF-2BA7-A3C3-9727-BF2C6E68B1A0}"/>
              </a:ext>
            </a:extLst>
          </p:cNvPr>
          <p:cNvSpPr>
            <a:spLocks noGrp="1"/>
          </p:cNvSpPr>
          <p:nvPr>
            <p:ph type="ftr" sz="quarter" idx="11"/>
          </p:nvPr>
        </p:nvSpPr>
        <p:spPr/>
        <p:txBody>
          <a:bodyPr/>
          <a:lstStyle/>
          <a:p>
            <a:r>
              <a:rPr lang="en-US"/>
              <a:t>CUEA | Department of Computer &amp; Information Science</a:t>
            </a:r>
          </a:p>
        </p:txBody>
      </p:sp>
      <p:sp>
        <p:nvSpPr>
          <p:cNvPr id="9" name="Slide Number Placeholder 8">
            <a:extLst>
              <a:ext uri="{FF2B5EF4-FFF2-40B4-BE49-F238E27FC236}">
                <a16:creationId xmlns:a16="http://schemas.microsoft.com/office/drawing/2014/main" id="{B7682580-1EDA-F274-C9E7-52573D0AD34D}"/>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3642637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52BB6-C343-3EB6-9C53-14781D09B5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20E5D4-D8D3-7E25-26FF-9882C27F376A}"/>
              </a:ext>
            </a:extLst>
          </p:cNvPr>
          <p:cNvSpPr>
            <a:spLocks noGrp="1"/>
          </p:cNvSpPr>
          <p:nvPr>
            <p:ph type="dt" sz="half" idx="10"/>
          </p:nvPr>
        </p:nvSpPr>
        <p:spPr/>
        <p:txBody>
          <a:bodyPr/>
          <a:lstStyle/>
          <a:p>
            <a:fld id="{1458A082-D35D-4107-A4BF-8A78C47DC0CE}" type="datetime1">
              <a:rPr lang="en-US" smtClean="0"/>
              <a:t>2/19/2024</a:t>
            </a:fld>
            <a:endParaRPr lang="en-US"/>
          </a:p>
        </p:txBody>
      </p:sp>
      <p:sp>
        <p:nvSpPr>
          <p:cNvPr id="4" name="Footer Placeholder 3">
            <a:extLst>
              <a:ext uri="{FF2B5EF4-FFF2-40B4-BE49-F238E27FC236}">
                <a16:creationId xmlns:a16="http://schemas.microsoft.com/office/drawing/2014/main" id="{FE8B0D74-6CC6-69CE-248B-CF6FDEC79C2C}"/>
              </a:ext>
            </a:extLst>
          </p:cNvPr>
          <p:cNvSpPr>
            <a:spLocks noGrp="1"/>
          </p:cNvSpPr>
          <p:nvPr>
            <p:ph type="ftr" sz="quarter" idx="11"/>
          </p:nvPr>
        </p:nvSpPr>
        <p:spPr/>
        <p:txBody>
          <a:bodyPr/>
          <a:lstStyle/>
          <a:p>
            <a:r>
              <a:rPr lang="en-US"/>
              <a:t>CUEA | Department of Computer &amp; Information Science</a:t>
            </a:r>
          </a:p>
        </p:txBody>
      </p:sp>
      <p:sp>
        <p:nvSpPr>
          <p:cNvPr id="5" name="Slide Number Placeholder 4">
            <a:extLst>
              <a:ext uri="{FF2B5EF4-FFF2-40B4-BE49-F238E27FC236}">
                <a16:creationId xmlns:a16="http://schemas.microsoft.com/office/drawing/2014/main" id="{32A8C218-FAB3-49A9-B6CC-B3609B13583F}"/>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1710599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450FF8-3E6C-1CE0-F867-0B536440E3E0}"/>
              </a:ext>
            </a:extLst>
          </p:cNvPr>
          <p:cNvSpPr>
            <a:spLocks noGrp="1"/>
          </p:cNvSpPr>
          <p:nvPr>
            <p:ph type="dt" sz="half" idx="10"/>
          </p:nvPr>
        </p:nvSpPr>
        <p:spPr/>
        <p:txBody>
          <a:bodyPr/>
          <a:lstStyle/>
          <a:p>
            <a:fld id="{FE22DCC7-3996-4C97-914E-B079D5E3DF8C}" type="datetime1">
              <a:rPr lang="en-US" smtClean="0"/>
              <a:t>2/19/2024</a:t>
            </a:fld>
            <a:endParaRPr lang="en-US"/>
          </a:p>
        </p:txBody>
      </p:sp>
      <p:sp>
        <p:nvSpPr>
          <p:cNvPr id="3" name="Footer Placeholder 2">
            <a:extLst>
              <a:ext uri="{FF2B5EF4-FFF2-40B4-BE49-F238E27FC236}">
                <a16:creationId xmlns:a16="http://schemas.microsoft.com/office/drawing/2014/main" id="{AF546D47-F585-E8CB-50C8-6B0F5213DBF1}"/>
              </a:ext>
            </a:extLst>
          </p:cNvPr>
          <p:cNvSpPr>
            <a:spLocks noGrp="1"/>
          </p:cNvSpPr>
          <p:nvPr>
            <p:ph type="ftr" sz="quarter" idx="11"/>
          </p:nvPr>
        </p:nvSpPr>
        <p:spPr/>
        <p:txBody>
          <a:bodyPr/>
          <a:lstStyle/>
          <a:p>
            <a:r>
              <a:rPr lang="en-US"/>
              <a:t>CUEA | Department of Computer &amp; Information Science</a:t>
            </a:r>
          </a:p>
        </p:txBody>
      </p:sp>
      <p:sp>
        <p:nvSpPr>
          <p:cNvPr id="4" name="Slide Number Placeholder 3">
            <a:extLst>
              <a:ext uri="{FF2B5EF4-FFF2-40B4-BE49-F238E27FC236}">
                <a16:creationId xmlns:a16="http://schemas.microsoft.com/office/drawing/2014/main" id="{7512523A-F471-0D7C-9F71-404E17536501}"/>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3574389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1037B-2B30-C7D5-B00D-F0C04EFA00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F3E4EC-9355-45EB-F00A-3DFF484D1A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6C68E6-B85C-4815-44E8-87E4CBC1EB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CFF1BB-48C8-4786-8582-B0B5DE0F7355}"/>
              </a:ext>
            </a:extLst>
          </p:cNvPr>
          <p:cNvSpPr>
            <a:spLocks noGrp="1"/>
          </p:cNvSpPr>
          <p:nvPr>
            <p:ph type="dt" sz="half" idx="10"/>
          </p:nvPr>
        </p:nvSpPr>
        <p:spPr/>
        <p:txBody>
          <a:bodyPr/>
          <a:lstStyle/>
          <a:p>
            <a:fld id="{7923FA11-8A1B-4F35-9FC3-A508EA8A0333}" type="datetime1">
              <a:rPr lang="en-US" smtClean="0"/>
              <a:t>2/19/2024</a:t>
            </a:fld>
            <a:endParaRPr lang="en-US"/>
          </a:p>
        </p:txBody>
      </p:sp>
      <p:sp>
        <p:nvSpPr>
          <p:cNvPr id="6" name="Footer Placeholder 5">
            <a:extLst>
              <a:ext uri="{FF2B5EF4-FFF2-40B4-BE49-F238E27FC236}">
                <a16:creationId xmlns:a16="http://schemas.microsoft.com/office/drawing/2014/main" id="{00EDBEC1-486E-220B-C268-D71A9D77D4D7}"/>
              </a:ext>
            </a:extLst>
          </p:cNvPr>
          <p:cNvSpPr>
            <a:spLocks noGrp="1"/>
          </p:cNvSpPr>
          <p:nvPr>
            <p:ph type="ftr" sz="quarter" idx="11"/>
          </p:nvPr>
        </p:nvSpPr>
        <p:spPr/>
        <p:txBody>
          <a:bodyPr/>
          <a:lstStyle/>
          <a:p>
            <a:r>
              <a:rPr lang="en-US"/>
              <a:t>CUEA | Department of Computer &amp; Information Science</a:t>
            </a:r>
          </a:p>
        </p:txBody>
      </p:sp>
      <p:sp>
        <p:nvSpPr>
          <p:cNvPr id="7" name="Slide Number Placeholder 6">
            <a:extLst>
              <a:ext uri="{FF2B5EF4-FFF2-40B4-BE49-F238E27FC236}">
                <a16:creationId xmlns:a16="http://schemas.microsoft.com/office/drawing/2014/main" id="{FFE87761-091C-4895-1610-A03584DD8D18}"/>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3831863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B292-556E-FEA4-3829-0E809DDD89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BB30BB-083E-81C2-2D7A-DFD6E88A58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0D1C74-B8A7-6BC7-4783-FAEC001B3B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5DDA90-7C72-5D89-84F6-6477D30344C5}"/>
              </a:ext>
            </a:extLst>
          </p:cNvPr>
          <p:cNvSpPr>
            <a:spLocks noGrp="1"/>
          </p:cNvSpPr>
          <p:nvPr>
            <p:ph type="dt" sz="half" idx="10"/>
          </p:nvPr>
        </p:nvSpPr>
        <p:spPr/>
        <p:txBody>
          <a:bodyPr/>
          <a:lstStyle/>
          <a:p>
            <a:fld id="{5C0420C4-E89B-4AE2-9C9C-F402479D59A1}" type="datetime1">
              <a:rPr lang="en-US" smtClean="0"/>
              <a:t>2/19/2024</a:t>
            </a:fld>
            <a:endParaRPr lang="en-US"/>
          </a:p>
        </p:txBody>
      </p:sp>
      <p:sp>
        <p:nvSpPr>
          <p:cNvPr id="6" name="Footer Placeholder 5">
            <a:extLst>
              <a:ext uri="{FF2B5EF4-FFF2-40B4-BE49-F238E27FC236}">
                <a16:creationId xmlns:a16="http://schemas.microsoft.com/office/drawing/2014/main" id="{B1FF8504-AAE2-8A98-C590-E3A0605257A8}"/>
              </a:ext>
            </a:extLst>
          </p:cNvPr>
          <p:cNvSpPr>
            <a:spLocks noGrp="1"/>
          </p:cNvSpPr>
          <p:nvPr>
            <p:ph type="ftr" sz="quarter" idx="11"/>
          </p:nvPr>
        </p:nvSpPr>
        <p:spPr/>
        <p:txBody>
          <a:bodyPr/>
          <a:lstStyle/>
          <a:p>
            <a:r>
              <a:rPr lang="en-US"/>
              <a:t>CUEA | Department of Computer &amp; Information Science</a:t>
            </a:r>
          </a:p>
        </p:txBody>
      </p:sp>
      <p:sp>
        <p:nvSpPr>
          <p:cNvPr id="7" name="Slide Number Placeholder 6">
            <a:extLst>
              <a:ext uri="{FF2B5EF4-FFF2-40B4-BE49-F238E27FC236}">
                <a16:creationId xmlns:a16="http://schemas.microsoft.com/office/drawing/2014/main" id="{34CFF37F-F1A8-4F2E-44D3-9A0CE0C84172}"/>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1498197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EC47D2-4BA7-7318-A1A8-E4AFA3B34E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A65D27-D049-DBC0-5AD7-795F8B3729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9DFD8D-F6E5-6972-C4D3-7899A997FD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64FB30-3BE4-4C21-89AF-A0EA3257E411}" type="datetime1">
              <a:rPr lang="en-US" smtClean="0"/>
              <a:t>2/19/2024</a:t>
            </a:fld>
            <a:endParaRPr lang="en-US"/>
          </a:p>
        </p:txBody>
      </p:sp>
      <p:sp>
        <p:nvSpPr>
          <p:cNvPr id="5" name="Footer Placeholder 4">
            <a:extLst>
              <a:ext uri="{FF2B5EF4-FFF2-40B4-BE49-F238E27FC236}">
                <a16:creationId xmlns:a16="http://schemas.microsoft.com/office/drawing/2014/main" id="{633A7B9F-6C95-26AC-5A75-D3BF23023F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991B91BD-395C-29FB-FEE3-30ABC9E898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D1C4E3-6544-488F-8BBE-2E6A0588B5A3}" type="slidenum">
              <a:rPr lang="en-US" smtClean="0"/>
              <a:t>‹#›</a:t>
            </a:fld>
            <a:endParaRPr lang="en-US"/>
          </a:p>
        </p:txBody>
      </p:sp>
    </p:spTree>
    <p:extLst>
      <p:ext uri="{BB962C8B-B14F-4D97-AF65-F5344CB8AC3E}">
        <p14:creationId xmlns:p14="http://schemas.microsoft.com/office/powerpoint/2010/main" val="2900608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6EADC-91F3-6B62-89DB-0502A9F7BA37}"/>
              </a:ext>
            </a:extLst>
          </p:cNvPr>
          <p:cNvSpPr>
            <a:spLocks noGrp="1"/>
          </p:cNvSpPr>
          <p:nvPr>
            <p:ph type="ctrTitle"/>
          </p:nvPr>
        </p:nvSpPr>
        <p:spPr>
          <a:xfrm>
            <a:off x="799514" y="1800665"/>
            <a:ext cx="10592972" cy="2180491"/>
          </a:xfrm>
        </p:spPr>
        <p:txBody>
          <a:bodyPr>
            <a:normAutofit/>
          </a:bodyPr>
          <a:lstStyle/>
          <a:p>
            <a:r>
              <a:rPr lang="en-KE" sz="4400" dirty="0" smtClean="0"/>
              <a:t>WEDDING</a:t>
            </a:r>
            <a:r>
              <a:rPr lang="en-US" sz="4400" dirty="0" smtClean="0"/>
              <a:t> </a:t>
            </a:r>
            <a:r>
              <a:rPr lang="en-KE" sz="4400" dirty="0" smtClean="0"/>
              <a:t>SERVICE</a:t>
            </a:r>
            <a:r>
              <a:rPr lang="en-US" sz="4400" dirty="0" smtClean="0"/>
              <a:t> </a:t>
            </a:r>
            <a:r>
              <a:rPr lang="en-KE" sz="4400" dirty="0" smtClean="0"/>
              <a:t>CONSULTANCY</a:t>
            </a:r>
            <a:r>
              <a:rPr lang="en-US" sz="4400" dirty="0" smtClean="0"/>
              <a:t> </a:t>
            </a:r>
            <a:r>
              <a:rPr lang="en-US" sz="4000" dirty="0" smtClean="0"/>
              <a:t>SYSTEM</a:t>
            </a:r>
            <a:endParaRPr lang="en-US" sz="4000" dirty="0"/>
          </a:p>
        </p:txBody>
      </p:sp>
      <p:sp>
        <p:nvSpPr>
          <p:cNvPr id="3" name="Subtitle 2">
            <a:extLst>
              <a:ext uri="{FF2B5EF4-FFF2-40B4-BE49-F238E27FC236}">
                <a16:creationId xmlns:a16="http://schemas.microsoft.com/office/drawing/2014/main" id="{DF9DFCDC-2FB9-E448-9503-EDD09F0A83BC}"/>
              </a:ext>
            </a:extLst>
          </p:cNvPr>
          <p:cNvSpPr>
            <a:spLocks noGrp="1"/>
          </p:cNvSpPr>
          <p:nvPr>
            <p:ph type="subTitle" idx="1"/>
          </p:nvPr>
        </p:nvSpPr>
        <p:spPr>
          <a:xfrm>
            <a:off x="872196" y="4202723"/>
            <a:ext cx="10592971" cy="1874520"/>
          </a:xfrm>
        </p:spPr>
        <p:txBody>
          <a:bodyPr>
            <a:normAutofit/>
          </a:bodyPr>
          <a:lstStyle/>
          <a:p>
            <a:pPr>
              <a:lnSpc>
                <a:spcPct val="100000"/>
              </a:lnSpc>
            </a:pPr>
            <a:r>
              <a:rPr lang="en-US" sz="3200" dirty="0"/>
              <a:t>CMT 400 : Research Project Proposal </a:t>
            </a:r>
          </a:p>
          <a:p>
            <a:pPr>
              <a:lnSpc>
                <a:spcPct val="100000"/>
              </a:lnSpc>
            </a:pPr>
            <a:r>
              <a:rPr lang="en-US" sz="3200" dirty="0"/>
              <a:t>Name : </a:t>
            </a:r>
            <a:r>
              <a:rPr lang="en-KE" sz="3200" dirty="0" smtClean="0"/>
              <a:t>Chels</a:t>
            </a:r>
            <a:r>
              <a:rPr lang="en-US" sz="3200" dirty="0" smtClean="0"/>
              <a:t>e</a:t>
            </a:r>
            <a:r>
              <a:rPr lang="en-KE" sz="3200" dirty="0" smtClean="0"/>
              <a:t>a Nyaga</a:t>
            </a:r>
            <a:r>
              <a:rPr lang="en-US" sz="3200" dirty="0" smtClean="0"/>
              <a:t>| </a:t>
            </a:r>
            <a:r>
              <a:rPr lang="en-US" sz="3200" dirty="0"/>
              <a:t>REG. Num: </a:t>
            </a:r>
            <a:r>
              <a:rPr lang="en-US" sz="3200" dirty="0" smtClean="0"/>
              <a:t>104246</a:t>
            </a:r>
            <a:r>
              <a:rPr lang="en-KE" sz="3200" dirty="0" smtClean="0"/>
              <a:t>7</a:t>
            </a:r>
            <a:endParaRPr lang="en-US" sz="3200" dirty="0"/>
          </a:p>
          <a:p>
            <a:pPr>
              <a:lnSpc>
                <a:spcPct val="100000"/>
              </a:lnSpc>
            </a:pPr>
            <a:r>
              <a:rPr lang="en-US" sz="3200" dirty="0"/>
              <a:t>Supervisor: </a:t>
            </a:r>
            <a:r>
              <a:rPr lang="en-US" sz="3200" dirty="0" smtClean="0"/>
              <a:t>Mr.</a:t>
            </a:r>
            <a:r>
              <a:rPr lang="en-KE" sz="3200" dirty="0" smtClean="0"/>
              <a:t>Nandasaba</a:t>
            </a:r>
            <a:endParaRPr lang="en-US" sz="3200" dirty="0"/>
          </a:p>
          <a:p>
            <a:endParaRPr lang="en-US" sz="800" dirty="0"/>
          </a:p>
        </p:txBody>
      </p:sp>
    </p:spTree>
    <p:extLst>
      <p:ext uri="{BB962C8B-B14F-4D97-AF65-F5344CB8AC3E}">
        <p14:creationId xmlns:p14="http://schemas.microsoft.com/office/powerpoint/2010/main" val="12414337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E20CB-09E0-8E82-F364-7E6999BACA27}"/>
              </a:ext>
            </a:extLst>
          </p:cNvPr>
          <p:cNvSpPr>
            <a:spLocks noGrp="1"/>
          </p:cNvSpPr>
          <p:nvPr>
            <p:ph type="title"/>
          </p:nvPr>
        </p:nvSpPr>
        <p:spPr/>
        <p:txBody>
          <a:bodyPr/>
          <a:lstStyle/>
          <a:p>
            <a:r>
              <a:rPr lang="en-US" dirty="0"/>
              <a:t>Research Methodology</a:t>
            </a:r>
          </a:p>
        </p:txBody>
      </p:sp>
      <p:sp>
        <p:nvSpPr>
          <p:cNvPr id="3" name="Content Placeholder 2">
            <a:extLst>
              <a:ext uri="{FF2B5EF4-FFF2-40B4-BE49-F238E27FC236}">
                <a16:creationId xmlns:a16="http://schemas.microsoft.com/office/drawing/2014/main" id="{965FC400-8FC2-791B-C34C-2414FEEB409E}"/>
              </a:ext>
            </a:extLst>
          </p:cNvPr>
          <p:cNvSpPr>
            <a:spLocks noGrp="1"/>
          </p:cNvSpPr>
          <p:nvPr>
            <p:ph idx="1"/>
          </p:nvPr>
        </p:nvSpPr>
        <p:spPr>
          <a:xfrm>
            <a:off x="838200" y="1540042"/>
            <a:ext cx="10515600" cy="4636921"/>
          </a:xfrm>
        </p:spPr>
        <p:txBody>
          <a:bodyPr>
            <a:normAutofit fontScale="92500" lnSpcReduction="20000"/>
          </a:bodyPr>
          <a:lstStyle/>
          <a:p>
            <a:r>
              <a:rPr lang="en-US" dirty="0"/>
              <a:t>Requirement Gathering</a:t>
            </a:r>
          </a:p>
          <a:p>
            <a:pPr lvl="1"/>
            <a:r>
              <a:rPr lang="en-US" dirty="0" smtClean="0"/>
              <a:t>Interviews</a:t>
            </a:r>
            <a:r>
              <a:rPr lang="en-US" dirty="0"/>
              <a:t>: Structured and semi-structured interviews will be conducted with couples planning their weddings and vendors offering services. Couples will share their needs and expectations, while vendors will provide insights into their capabilities</a:t>
            </a:r>
            <a:r>
              <a:rPr lang="en-US" dirty="0" smtClean="0"/>
              <a:t>.</a:t>
            </a:r>
            <a:endParaRPr lang="en-US" dirty="0"/>
          </a:p>
          <a:p>
            <a:pPr lvl="1"/>
            <a:r>
              <a:rPr lang="en-US" dirty="0" smtClean="0"/>
              <a:t>Questionnaires</a:t>
            </a:r>
            <a:r>
              <a:rPr lang="en-US" dirty="0"/>
              <a:t>: Both qualitative and quantitative data will be gathered from a large number of participants, including vendors and couples. This method will help in understanding preferences and gathering diverse perspectives</a:t>
            </a:r>
            <a:r>
              <a:rPr lang="en-US" dirty="0" smtClean="0"/>
              <a:t>.</a:t>
            </a:r>
            <a:endParaRPr lang="en-US" dirty="0"/>
          </a:p>
          <a:p>
            <a:pPr lvl="1"/>
            <a:r>
              <a:rPr lang="en-US" dirty="0" smtClean="0"/>
              <a:t>Surveys</a:t>
            </a:r>
            <a:r>
              <a:rPr lang="en-US" dirty="0"/>
              <a:t>: Surveys will focus on collecting data about user preferences, market trends, and areas for improvement. They will provide valuable insights into customer expectations and help in shaping the development of the system</a:t>
            </a:r>
            <a:r>
              <a:rPr lang="en-US" dirty="0" smtClean="0"/>
              <a:t>.</a:t>
            </a:r>
          </a:p>
          <a:p>
            <a:pPr lvl="1"/>
            <a:r>
              <a:rPr lang="en-US" sz="3200" dirty="0" smtClean="0"/>
              <a:t>System </a:t>
            </a:r>
            <a:r>
              <a:rPr lang="en-US" sz="3200" dirty="0"/>
              <a:t>Analysis</a:t>
            </a:r>
          </a:p>
          <a:p>
            <a:pPr lvl="1"/>
            <a:r>
              <a:rPr lang="en-US" sz="2800" dirty="0"/>
              <a:t>The existing system is </a:t>
            </a:r>
            <a:r>
              <a:rPr lang="en-US" sz="2800" dirty="0" smtClean="0"/>
              <a:t>manual</a:t>
            </a:r>
            <a:endParaRPr lang="en-US" sz="2800" dirty="0"/>
          </a:p>
          <a:p>
            <a:pPr lvl="1"/>
            <a:r>
              <a:rPr lang="en-US" sz="2800" dirty="0"/>
              <a:t>Context diagrams and Data Flow Diagrams were used </a:t>
            </a:r>
            <a:r>
              <a:rPr lang="en-US" sz="2800" dirty="0" smtClean="0"/>
              <a:t>as SSAD tools for depiction </a:t>
            </a:r>
            <a:r>
              <a:rPr lang="en-US" sz="2800" dirty="0"/>
              <a:t>of the current system</a:t>
            </a:r>
          </a:p>
          <a:p>
            <a:pPr lvl="1"/>
            <a:r>
              <a:rPr lang="en-US" sz="2800" dirty="0"/>
              <a:t>Structured data was represented as the 3</a:t>
            </a:r>
            <a:r>
              <a:rPr lang="en-US" sz="2800" baseline="30000" dirty="0"/>
              <a:t>rd</a:t>
            </a:r>
            <a:r>
              <a:rPr lang="en-US" sz="2800" dirty="0"/>
              <a:t> Normal Form</a:t>
            </a:r>
          </a:p>
          <a:p>
            <a:pPr marL="0" indent="0">
              <a:buNone/>
            </a:pPr>
            <a:endParaRPr lang="en-US" sz="3200" dirty="0"/>
          </a:p>
        </p:txBody>
      </p:sp>
      <p:sp>
        <p:nvSpPr>
          <p:cNvPr id="4" name="Date Placeholder 3">
            <a:extLst>
              <a:ext uri="{FF2B5EF4-FFF2-40B4-BE49-F238E27FC236}">
                <a16:creationId xmlns:a16="http://schemas.microsoft.com/office/drawing/2014/main" id="{955F61C0-CB04-F858-ADB7-A2DF74876AFE}"/>
              </a:ext>
            </a:extLst>
          </p:cNvPr>
          <p:cNvSpPr>
            <a:spLocks noGrp="1"/>
          </p:cNvSpPr>
          <p:nvPr>
            <p:ph type="dt" sz="half" idx="10"/>
          </p:nvPr>
        </p:nvSpPr>
        <p:spPr/>
        <p:txBody>
          <a:bodyPr/>
          <a:lstStyle/>
          <a:p>
            <a:fld id="{B955847A-2D03-4679-993B-1E6E498B9E85}" type="datetime1">
              <a:rPr lang="en-US" smtClean="0"/>
              <a:t>2/19/2024</a:t>
            </a:fld>
            <a:endParaRPr lang="en-US"/>
          </a:p>
        </p:txBody>
      </p:sp>
      <p:sp>
        <p:nvSpPr>
          <p:cNvPr id="5" name="Footer Placeholder 4">
            <a:extLst>
              <a:ext uri="{FF2B5EF4-FFF2-40B4-BE49-F238E27FC236}">
                <a16:creationId xmlns:a16="http://schemas.microsoft.com/office/drawing/2014/main" id="{94CB0216-9F1B-1A37-9360-4EA759A8948B}"/>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8B9A9A7C-ABA6-B928-E92E-EDA3740A024C}"/>
              </a:ext>
            </a:extLst>
          </p:cNvPr>
          <p:cNvSpPr>
            <a:spLocks noGrp="1"/>
          </p:cNvSpPr>
          <p:nvPr>
            <p:ph type="sldNum" sz="quarter" idx="12"/>
          </p:nvPr>
        </p:nvSpPr>
        <p:spPr/>
        <p:txBody>
          <a:bodyPr/>
          <a:lstStyle/>
          <a:p>
            <a:fld id="{DDD1C4E3-6544-488F-8BBE-2E6A0588B5A3}" type="slidenum">
              <a:rPr lang="en-US" smtClean="0"/>
              <a:t>10</a:t>
            </a:fld>
            <a:endParaRPr lang="en-US"/>
          </a:p>
        </p:txBody>
      </p:sp>
    </p:spTree>
    <p:extLst>
      <p:ext uri="{BB962C8B-B14F-4D97-AF65-F5344CB8AC3E}">
        <p14:creationId xmlns:p14="http://schemas.microsoft.com/office/powerpoint/2010/main" val="13570629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E20CB-09E0-8E82-F364-7E6999BACA27}"/>
              </a:ext>
            </a:extLst>
          </p:cNvPr>
          <p:cNvSpPr>
            <a:spLocks noGrp="1"/>
          </p:cNvSpPr>
          <p:nvPr>
            <p:ph type="title"/>
          </p:nvPr>
        </p:nvSpPr>
        <p:spPr/>
        <p:txBody>
          <a:bodyPr/>
          <a:lstStyle/>
          <a:p>
            <a:r>
              <a:rPr lang="en-US" dirty="0"/>
              <a:t>Research Methodology…</a:t>
            </a:r>
          </a:p>
        </p:txBody>
      </p:sp>
      <p:sp>
        <p:nvSpPr>
          <p:cNvPr id="3" name="Content Placeholder 2">
            <a:extLst>
              <a:ext uri="{FF2B5EF4-FFF2-40B4-BE49-F238E27FC236}">
                <a16:creationId xmlns:a16="http://schemas.microsoft.com/office/drawing/2014/main" id="{965FC400-8FC2-791B-C34C-2414FEEB409E}"/>
              </a:ext>
            </a:extLst>
          </p:cNvPr>
          <p:cNvSpPr>
            <a:spLocks noGrp="1"/>
          </p:cNvSpPr>
          <p:nvPr>
            <p:ph idx="1"/>
          </p:nvPr>
        </p:nvSpPr>
        <p:spPr/>
        <p:txBody>
          <a:bodyPr>
            <a:normAutofit lnSpcReduction="10000"/>
          </a:bodyPr>
          <a:lstStyle/>
          <a:p>
            <a:r>
              <a:rPr lang="en-US" dirty="0"/>
              <a:t>System Design of the proposed system</a:t>
            </a:r>
          </a:p>
          <a:p>
            <a:pPr lvl="1"/>
            <a:r>
              <a:rPr lang="en-US" dirty="0"/>
              <a:t>Context diagrams, UML diagrams and ERDs will be deployed as OOSAD tools </a:t>
            </a:r>
            <a:r>
              <a:rPr lang="en-US" dirty="0" smtClean="0"/>
              <a:t>to depict the </a:t>
            </a:r>
            <a:r>
              <a:rPr lang="en-US" dirty="0"/>
              <a:t>proposed system.</a:t>
            </a:r>
          </a:p>
          <a:p>
            <a:r>
              <a:rPr lang="en-US" sz="3200" dirty="0" smtClean="0"/>
              <a:t>System </a:t>
            </a:r>
            <a:r>
              <a:rPr lang="en-US" sz="3200" dirty="0"/>
              <a:t>Implementation</a:t>
            </a:r>
          </a:p>
          <a:p>
            <a:pPr lvl="1"/>
            <a:r>
              <a:rPr lang="en-US" sz="2800" dirty="0" smtClean="0"/>
              <a:t>HTML</a:t>
            </a:r>
            <a:r>
              <a:rPr lang="en-US" sz="2800" dirty="0"/>
              <a:t>, CSS, and JavaScript are the core technologies used for the system's front end. </a:t>
            </a:r>
          </a:p>
          <a:p>
            <a:pPr lvl="1"/>
            <a:r>
              <a:rPr lang="en-US" sz="2800" dirty="0"/>
              <a:t>Tools used for back end development include PHP for side scripting together with the </a:t>
            </a:r>
            <a:r>
              <a:rPr lang="en-US" sz="2800" dirty="0" smtClean="0"/>
              <a:t>apache web server.</a:t>
            </a:r>
            <a:endParaRPr lang="en-US" sz="2800" dirty="0"/>
          </a:p>
          <a:p>
            <a:pPr lvl="1"/>
            <a:r>
              <a:rPr lang="en-US" sz="2800" dirty="0" smtClean="0"/>
              <a:t>PostgreSQL is the database technology that will be used.</a:t>
            </a:r>
          </a:p>
          <a:p>
            <a:pPr lvl="1"/>
            <a:r>
              <a:rPr lang="en-US" sz="2800" dirty="0" err="1" smtClean="0"/>
              <a:t>Daraja</a:t>
            </a:r>
            <a:r>
              <a:rPr lang="en-US" sz="2800" dirty="0" smtClean="0"/>
              <a:t> payment integration API for C2B will be used </a:t>
            </a:r>
            <a:r>
              <a:rPr lang="en-US" sz="2800" dirty="0"/>
              <a:t>will be used as an API tool for payment processing.</a:t>
            </a:r>
          </a:p>
          <a:p>
            <a:pPr marL="0" indent="0">
              <a:buNone/>
            </a:pPr>
            <a:endParaRPr lang="en-US" sz="3200" dirty="0"/>
          </a:p>
        </p:txBody>
      </p:sp>
      <p:sp>
        <p:nvSpPr>
          <p:cNvPr id="4" name="Date Placeholder 3">
            <a:extLst>
              <a:ext uri="{FF2B5EF4-FFF2-40B4-BE49-F238E27FC236}">
                <a16:creationId xmlns:a16="http://schemas.microsoft.com/office/drawing/2014/main" id="{276B6592-4AE2-E2B8-B24D-4C366DFE7954}"/>
              </a:ext>
            </a:extLst>
          </p:cNvPr>
          <p:cNvSpPr>
            <a:spLocks noGrp="1"/>
          </p:cNvSpPr>
          <p:nvPr>
            <p:ph type="dt" sz="half" idx="10"/>
          </p:nvPr>
        </p:nvSpPr>
        <p:spPr/>
        <p:txBody>
          <a:bodyPr/>
          <a:lstStyle/>
          <a:p>
            <a:fld id="{3104C212-60D3-431C-8010-AA88F9232836}" type="datetime1">
              <a:rPr lang="en-US" smtClean="0"/>
              <a:t>2/19/2024</a:t>
            </a:fld>
            <a:endParaRPr lang="en-US"/>
          </a:p>
        </p:txBody>
      </p:sp>
      <p:sp>
        <p:nvSpPr>
          <p:cNvPr id="5" name="Footer Placeholder 4">
            <a:extLst>
              <a:ext uri="{FF2B5EF4-FFF2-40B4-BE49-F238E27FC236}">
                <a16:creationId xmlns:a16="http://schemas.microsoft.com/office/drawing/2014/main" id="{948BC802-BB18-89AB-56E4-9DBC23358324}"/>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B92A0CD8-EF93-5462-1014-A1B19E18CD17}"/>
              </a:ext>
            </a:extLst>
          </p:cNvPr>
          <p:cNvSpPr>
            <a:spLocks noGrp="1"/>
          </p:cNvSpPr>
          <p:nvPr>
            <p:ph type="sldNum" sz="quarter" idx="12"/>
          </p:nvPr>
        </p:nvSpPr>
        <p:spPr/>
        <p:txBody>
          <a:bodyPr/>
          <a:lstStyle/>
          <a:p>
            <a:fld id="{DDD1C4E3-6544-488F-8BBE-2E6A0588B5A3}" type="slidenum">
              <a:rPr lang="en-US" smtClean="0"/>
              <a:t>11</a:t>
            </a:fld>
            <a:endParaRPr lang="en-US"/>
          </a:p>
        </p:txBody>
      </p:sp>
    </p:spTree>
    <p:extLst>
      <p:ext uri="{BB962C8B-B14F-4D97-AF65-F5344CB8AC3E}">
        <p14:creationId xmlns:p14="http://schemas.microsoft.com/office/powerpoint/2010/main" val="33789363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E20CB-09E0-8E82-F364-7E6999BACA27}"/>
              </a:ext>
            </a:extLst>
          </p:cNvPr>
          <p:cNvSpPr>
            <a:spLocks noGrp="1"/>
          </p:cNvSpPr>
          <p:nvPr>
            <p:ph type="title"/>
          </p:nvPr>
        </p:nvSpPr>
        <p:spPr/>
        <p:txBody>
          <a:bodyPr/>
          <a:lstStyle/>
          <a:p>
            <a:r>
              <a:rPr lang="en-US" dirty="0"/>
              <a:t>Research Methodology…</a:t>
            </a:r>
          </a:p>
        </p:txBody>
      </p:sp>
      <p:sp>
        <p:nvSpPr>
          <p:cNvPr id="3" name="Content Placeholder 2">
            <a:extLst>
              <a:ext uri="{FF2B5EF4-FFF2-40B4-BE49-F238E27FC236}">
                <a16:creationId xmlns:a16="http://schemas.microsoft.com/office/drawing/2014/main" id="{965FC400-8FC2-791B-C34C-2414FEEB409E}"/>
              </a:ext>
            </a:extLst>
          </p:cNvPr>
          <p:cNvSpPr>
            <a:spLocks noGrp="1"/>
          </p:cNvSpPr>
          <p:nvPr>
            <p:ph idx="1"/>
          </p:nvPr>
        </p:nvSpPr>
        <p:spPr/>
        <p:txBody>
          <a:bodyPr>
            <a:normAutofit/>
          </a:bodyPr>
          <a:lstStyle/>
          <a:p>
            <a:r>
              <a:rPr lang="en-US" dirty="0"/>
              <a:t>Testing </a:t>
            </a:r>
          </a:p>
          <a:p>
            <a:pPr lvl="1"/>
            <a:r>
              <a:rPr lang="en-US" dirty="0" smtClean="0"/>
              <a:t>Various </a:t>
            </a:r>
            <a:r>
              <a:rPr lang="en-US" dirty="0"/>
              <a:t>testing techniques including unit tests, integration tests, system tests and user acceptance tests will be </a:t>
            </a:r>
            <a:r>
              <a:rPr lang="en-US" dirty="0" smtClean="0"/>
              <a:t>used.</a:t>
            </a:r>
            <a:endParaRPr lang="en-US" dirty="0"/>
          </a:p>
          <a:p>
            <a:r>
              <a:rPr lang="en-US" sz="3200" dirty="0"/>
              <a:t>System Deployment</a:t>
            </a:r>
          </a:p>
          <a:p>
            <a:pPr lvl="1"/>
            <a:r>
              <a:rPr lang="en-US" sz="2800" dirty="0" smtClean="0"/>
              <a:t>Methodology </a:t>
            </a:r>
            <a:r>
              <a:rPr lang="en-US" sz="2800" dirty="0"/>
              <a:t>used for system </a:t>
            </a:r>
            <a:r>
              <a:rPr lang="en-US" sz="2800" dirty="0" smtClean="0"/>
              <a:t>deployment will be </a:t>
            </a:r>
            <a:r>
              <a:rPr lang="en-US" sz="2800" dirty="0"/>
              <a:t>Phased </a:t>
            </a:r>
            <a:r>
              <a:rPr lang="en-US" sz="2800" dirty="0" smtClean="0"/>
              <a:t>Deployment.</a:t>
            </a:r>
          </a:p>
          <a:p>
            <a:pPr lvl="1"/>
            <a:r>
              <a:rPr lang="en-US" sz="2800" dirty="0" smtClean="0"/>
              <a:t>It will also include data migration and user deployment.</a:t>
            </a:r>
          </a:p>
          <a:p>
            <a:pPr lvl="1"/>
            <a:r>
              <a:rPr lang="en-US" sz="2800" dirty="0" smtClean="0"/>
              <a:t>Approach </a:t>
            </a:r>
            <a:r>
              <a:rPr lang="en-US" sz="2800" dirty="0"/>
              <a:t>that will be used in user’s training will include use of user </a:t>
            </a:r>
            <a:r>
              <a:rPr lang="en-US" sz="2800" dirty="0" smtClean="0"/>
              <a:t>guides.</a:t>
            </a:r>
            <a:endParaRPr lang="en-US" sz="2800" dirty="0"/>
          </a:p>
        </p:txBody>
      </p:sp>
      <p:sp>
        <p:nvSpPr>
          <p:cNvPr id="4" name="Date Placeholder 3">
            <a:extLst>
              <a:ext uri="{FF2B5EF4-FFF2-40B4-BE49-F238E27FC236}">
                <a16:creationId xmlns:a16="http://schemas.microsoft.com/office/drawing/2014/main" id="{90D944DD-5F0A-CC8A-5ED8-D5877A63E093}"/>
              </a:ext>
            </a:extLst>
          </p:cNvPr>
          <p:cNvSpPr>
            <a:spLocks noGrp="1"/>
          </p:cNvSpPr>
          <p:nvPr>
            <p:ph type="dt" sz="half" idx="10"/>
          </p:nvPr>
        </p:nvSpPr>
        <p:spPr/>
        <p:txBody>
          <a:bodyPr/>
          <a:lstStyle/>
          <a:p>
            <a:fld id="{2C562C96-C0C9-4ED5-B77F-348FDDFD881A}" type="datetime1">
              <a:rPr lang="en-US" smtClean="0"/>
              <a:t>2/19/2024</a:t>
            </a:fld>
            <a:endParaRPr lang="en-US"/>
          </a:p>
        </p:txBody>
      </p:sp>
      <p:sp>
        <p:nvSpPr>
          <p:cNvPr id="5" name="Footer Placeholder 4">
            <a:extLst>
              <a:ext uri="{FF2B5EF4-FFF2-40B4-BE49-F238E27FC236}">
                <a16:creationId xmlns:a16="http://schemas.microsoft.com/office/drawing/2014/main" id="{5DE03000-50E6-0D91-BA45-DE5C4A7BDFD8}"/>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AC9C2039-F288-D37E-7B94-C952707D3398}"/>
              </a:ext>
            </a:extLst>
          </p:cNvPr>
          <p:cNvSpPr>
            <a:spLocks noGrp="1"/>
          </p:cNvSpPr>
          <p:nvPr>
            <p:ph type="sldNum" sz="quarter" idx="12"/>
          </p:nvPr>
        </p:nvSpPr>
        <p:spPr/>
        <p:txBody>
          <a:bodyPr/>
          <a:lstStyle/>
          <a:p>
            <a:fld id="{DDD1C4E3-6544-488F-8BBE-2E6A0588B5A3}" type="slidenum">
              <a:rPr lang="en-US" smtClean="0"/>
              <a:t>12</a:t>
            </a:fld>
            <a:endParaRPr lang="en-US"/>
          </a:p>
        </p:txBody>
      </p:sp>
    </p:spTree>
    <p:extLst>
      <p:ext uri="{BB962C8B-B14F-4D97-AF65-F5344CB8AC3E}">
        <p14:creationId xmlns:p14="http://schemas.microsoft.com/office/powerpoint/2010/main" val="2413116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183C-7F7B-588B-322A-4C67B14A2D03}"/>
              </a:ext>
            </a:extLst>
          </p:cNvPr>
          <p:cNvSpPr>
            <a:spLocks noGrp="1"/>
          </p:cNvSpPr>
          <p:nvPr>
            <p:ph type="title"/>
          </p:nvPr>
        </p:nvSpPr>
        <p:spPr/>
        <p:txBody>
          <a:bodyPr/>
          <a:lstStyle/>
          <a:p>
            <a:r>
              <a:rPr lang="en-US" dirty="0"/>
              <a:t>Schedule &amp; Budget</a:t>
            </a:r>
          </a:p>
        </p:txBody>
      </p:sp>
      <p:sp>
        <p:nvSpPr>
          <p:cNvPr id="3" name="Content Placeholder 2">
            <a:extLst>
              <a:ext uri="{FF2B5EF4-FFF2-40B4-BE49-F238E27FC236}">
                <a16:creationId xmlns:a16="http://schemas.microsoft.com/office/drawing/2014/main" id="{37F008D4-806B-CC46-0561-2B73EFC0A812}"/>
              </a:ext>
            </a:extLst>
          </p:cNvPr>
          <p:cNvSpPr>
            <a:spLocks noGrp="1"/>
          </p:cNvSpPr>
          <p:nvPr>
            <p:ph idx="1"/>
          </p:nvPr>
        </p:nvSpPr>
        <p:spPr/>
        <p:txBody>
          <a:bodyPr/>
          <a:lstStyle/>
          <a:p>
            <a:r>
              <a:rPr lang="en-US" dirty="0"/>
              <a:t>Gantt chart </a:t>
            </a:r>
          </a:p>
        </p:txBody>
      </p:sp>
      <p:sp>
        <p:nvSpPr>
          <p:cNvPr id="4" name="Date Placeholder 3">
            <a:extLst>
              <a:ext uri="{FF2B5EF4-FFF2-40B4-BE49-F238E27FC236}">
                <a16:creationId xmlns:a16="http://schemas.microsoft.com/office/drawing/2014/main" id="{D3A8838F-3F38-F65C-7F25-94C9CCA9B2E8}"/>
              </a:ext>
            </a:extLst>
          </p:cNvPr>
          <p:cNvSpPr>
            <a:spLocks noGrp="1"/>
          </p:cNvSpPr>
          <p:nvPr>
            <p:ph type="dt" sz="half" idx="10"/>
          </p:nvPr>
        </p:nvSpPr>
        <p:spPr/>
        <p:txBody>
          <a:bodyPr/>
          <a:lstStyle/>
          <a:p>
            <a:fld id="{B583951A-A3BB-467F-8F15-0B51C72A7194}" type="datetime1">
              <a:rPr lang="en-US" smtClean="0"/>
              <a:t>2/19/2024</a:t>
            </a:fld>
            <a:endParaRPr lang="en-US"/>
          </a:p>
        </p:txBody>
      </p:sp>
      <p:sp>
        <p:nvSpPr>
          <p:cNvPr id="5" name="Footer Placeholder 4">
            <a:extLst>
              <a:ext uri="{FF2B5EF4-FFF2-40B4-BE49-F238E27FC236}">
                <a16:creationId xmlns:a16="http://schemas.microsoft.com/office/drawing/2014/main" id="{7CDE886D-97ED-F57E-D311-4AABE532039B}"/>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5DFE23FB-CAB5-BD82-5A1C-4334DD45282E}"/>
              </a:ext>
            </a:extLst>
          </p:cNvPr>
          <p:cNvSpPr>
            <a:spLocks noGrp="1"/>
          </p:cNvSpPr>
          <p:nvPr>
            <p:ph type="sldNum" sz="quarter" idx="12"/>
          </p:nvPr>
        </p:nvSpPr>
        <p:spPr/>
        <p:txBody>
          <a:bodyPr/>
          <a:lstStyle/>
          <a:p>
            <a:fld id="{DDD1C4E3-6544-488F-8BBE-2E6A0588B5A3}" type="slidenum">
              <a:rPr lang="en-US" smtClean="0"/>
              <a:t>13</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9477" y="2342601"/>
            <a:ext cx="7461739" cy="3924056"/>
          </a:xfrm>
          <a:prstGeom prst="rect">
            <a:avLst/>
          </a:prstGeom>
        </p:spPr>
      </p:pic>
    </p:spTree>
    <p:extLst>
      <p:ext uri="{BB962C8B-B14F-4D97-AF65-F5344CB8AC3E}">
        <p14:creationId xmlns:p14="http://schemas.microsoft.com/office/powerpoint/2010/main" val="3240552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183C-7F7B-588B-322A-4C67B14A2D03}"/>
              </a:ext>
            </a:extLst>
          </p:cNvPr>
          <p:cNvSpPr>
            <a:spLocks noGrp="1"/>
          </p:cNvSpPr>
          <p:nvPr>
            <p:ph type="title"/>
          </p:nvPr>
        </p:nvSpPr>
        <p:spPr/>
        <p:txBody>
          <a:bodyPr/>
          <a:lstStyle/>
          <a:p>
            <a:r>
              <a:rPr lang="en-US" dirty="0"/>
              <a:t>Schedule &amp; Budget…</a:t>
            </a:r>
          </a:p>
        </p:txBody>
      </p:sp>
      <p:sp>
        <p:nvSpPr>
          <p:cNvPr id="3" name="Content Placeholder 2">
            <a:extLst>
              <a:ext uri="{FF2B5EF4-FFF2-40B4-BE49-F238E27FC236}">
                <a16:creationId xmlns:a16="http://schemas.microsoft.com/office/drawing/2014/main" id="{37F008D4-806B-CC46-0561-2B73EFC0A812}"/>
              </a:ext>
            </a:extLst>
          </p:cNvPr>
          <p:cNvSpPr>
            <a:spLocks noGrp="1"/>
          </p:cNvSpPr>
          <p:nvPr>
            <p:ph idx="1"/>
          </p:nvPr>
        </p:nvSpPr>
        <p:spPr/>
        <p:txBody>
          <a:bodyPr/>
          <a:lstStyle/>
          <a:p>
            <a:r>
              <a:rPr lang="en-US" dirty="0" smtClean="0"/>
              <a:t>The project’s budget</a:t>
            </a:r>
            <a:endParaRPr lang="en-US" dirty="0"/>
          </a:p>
        </p:txBody>
      </p:sp>
      <p:sp>
        <p:nvSpPr>
          <p:cNvPr id="4" name="Date Placeholder 3">
            <a:extLst>
              <a:ext uri="{FF2B5EF4-FFF2-40B4-BE49-F238E27FC236}">
                <a16:creationId xmlns:a16="http://schemas.microsoft.com/office/drawing/2014/main" id="{19C8E9F0-725F-9193-9A6E-B035EEEA4D01}"/>
              </a:ext>
            </a:extLst>
          </p:cNvPr>
          <p:cNvSpPr>
            <a:spLocks noGrp="1"/>
          </p:cNvSpPr>
          <p:nvPr>
            <p:ph type="dt" sz="half" idx="10"/>
          </p:nvPr>
        </p:nvSpPr>
        <p:spPr/>
        <p:txBody>
          <a:bodyPr/>
          <a:lstStyle/>
          <a:p>
            <a:fld id="{4BC745AC-30D3-4404-B089-54F550A4BC7C}" type="datetime1">
              <a:rPr lang="en-US" smtClean="0"/>
              <a:t>2/19/2024</a:t>
            </a:fld>
            <a:endParaRPr lang="en-US"/>
          </a:p>
        </p:txBody>
      </p:sp>
      <p:sp>
        <p:nvSpPr>
          <p:cNvPr id="5" name="Footer Placeholder 4">
            <a:extLst>
              <a:ext uri="{FF2B5EF4-FFF2-40B4-BE49-F238E27FC236}">
                <a16:creationId xmlns:a16="http://schemas.microsoft.com/office/drawing/2014/main" id="{8A2C24C7-D5AB-744D-300F-D77EA38BE27D}"/>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7092E8E3-9C80-7E95-FEDF-8441588A110D}"/>
              </a:ext>
            </a:extLst>
          </p:cNvPr>
          <p:cNvSpPr>
            <a:spLocks noGrp="1"/>
          </p:cNvSpPr>
          <p:nvPr>
            <p:ph type="sldNum" sz="quarter" idx="12"/>
          </p:nvPr>
        </p:nvSpPr>
        <p:spPr/>
        <p:txBody>
          <a:bodyPr/>
          <a:lstStyle/>
          <a:p>
            <a:fld id="{DDD1C4E3-6544-488F-8BBE-2E6A0588B5A3}" type="slidenum">
              <a:rPr lang="en-US" smtClean="0"/>
              <a:t>14</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1040536213"/>
              </p:ext>
            </p:extLst>
          </p:nvPr>
        </p:nvGraphicFramePr>
        <p:xfrm>
          <a:off x="1021347" y="2486524"/>
          <a:ext cx="8128000" cy="2967795"/>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666225393"/>
                    </a:ext>
                  </a:extLst>
                </a:gridCol>
                <a:gridCol w="4064000">
                  <a:extLst>
                    <a:ext uri="{9D8B030D-6E8A-4147-A177-3AD203B41FA5}">
                      <a16:colId xmlns:a16="http://schemas.microsoft.com/office/drawing/2014/main" val="3762456092"/>
                    </a:ext>
                  </a:extLst>
                </a:gridCol>
              </a:tblGrid>
              <a:tr h="418983">
                <a:tc>
                  <a:txBody>
                    <a:bodyPr/>
                    <a:lstStyle/>
                    <a:p>
                      <a:r>
                        <a:rPr lang="en-US" dirty="0" smtClean="0"/>
                        <a:t>Item</a:t>
                      </a:r>
                      <a:endParaRPr lang="en-US" dirty="0"/>
                    </a:p>
                  </a:txBody>
                  <a:tcPr/>
                </a:tc>
                <a:tc>
                  <a:txBody>
                    <a:bodyPr/>
                    <a:lstStyle/>
                    <a:p>
                      <a:r>
                        <a:rPr lang="en-US" dirty="0" smtClean="0"/>
                        <a:t>Amount</a:t>
                      </a:r>
                      <a:endParaRPr lang="en-US" dirty="0"/>
                    </a:p>
                  </a:txBody>
                  <a:tcPr/>
                </a:tc>
                <a:extLst>
                  <a:ext uri="{0D108BD9-81ED-4DB2-BD59-A6C34878D82A}">
                    <a16:rowId xmlns:a16="http://schemas.microsoft.com/office/drawing/2014/main" val="2392711978"/>
                  </a:ext>
                </a:extLst>
              </a:tr>
              <a:tr h="424802">
                <a:tc>
                  <a:txBody>
                    <a:bodyPr/>
                    <a:lstStyle/>
                    <a:p>
                      <a:r>
                        <a:rPr lang="en-US" dirty="0" smtClean="0"/>
                        <a:t>Transport</a:t>
                      </a:r>
                      <a:endParaRPr lang="en-US" dirty="0"/>
                    </a:p>
                  </a:txBody>
                  <a:tcPr>
                    <a:solidFill>
                      <a:schemeClr val="accent1">
                        <a:lumMod val="40000"/>
                        <a:lumOff val="60000"/>
                      </a:schemeClr>
                    </a:solidFill>
                  </a:tcPr>
                </a:tc>
                <a:tc>
                  <a:txBody>
                    <a:bodyPr/>
                    <a:lstStyle/>
                    <a:p>
                      <a:r>
                        <a:rPr lang="en-US" dirty="0" smtClean="0"/>
                        <a:t>12000</a:t>
                      </a:r>
                      <a:endParaRPr lang="en-US" dirty="0"/>
                    </a:p>
                  </a:txBody>
                  <a:tcPr>
                    <a:solidFill>
                      <a:schemeClr val="accent1">
                        <a:lumMod val="40000"/>
                        <a:lumOff val="60000"/>
                      </a:schemeClr>
                    </a:solidFill>
                  </a:tcPr>
                </a:tc>
                <a:extLst>
                  <a:ext uri="{0D108BD9-81ED-4DB2-BD59-A6C34878D82A}">
                    <a16:rowId xmlns:a16="http://schemas.microsoft.com/office/drawing/2014/main" val="3833637879"/>
                  </a:ext>
                </a:extLst>
              </a:tr>
              <a:tr h="424802">
                <a:tc>
                  <a:txBody>
                    <a:bodyPr/>
                    <a:lstStyle/>
                    <a:p>
                      <a:r>
                        <a:rPr lang="en-US" dirty="0" smtClean="0"/>
                        <a:t>Hardware: Laptop</a:t>
                      </a:r>
                      <a:endParaRPr lang="en-US" dirty="0"/>
                    </a:p>
                  </a:txBody>
                  <a:tcPr>
                    <a:solidFill>
                      <a:schemeClr val="bg1"/>
                    </a:solidFill>
                  </a:tcPr>
                </a:tc>
                <a:tc>
                  <a:txBody>
                    <a:bodyPr/>
                    <a:lstStyle/>
                    <a:p>
                      <a:r>
                        <a:rPr lang="en-US" dirty="0" smtClean="0"/>
                        <a:t>80000</a:t>
                      </a:r>
                      <a:endParaRPr lang="en-US" dirty="0"/>
                    </a:p>
                  </a:txBody>
                  <a:tcPr>
                    <a:solidFill>
                      <a:schemeClr val="bg1"/>
                    </a:solidFill>
                  </a:tcPr>
                </a:tc>
                <a:extLst>
                  <a:ext uri="{0D108BD9-81ED-4DB2-BD59-A6C34878D82A}">
                    <a16:rowId xmlns:a16="http://schemas.microsoft.com/office/drawing/2014/main" val="3438381660"/>
                  </a:ext>
                </a:extLst>
              </a:tr>
              <a:tr h="424802">
                <a:tc>
                  <a:txBody>
                    <a:bodyPr/>
                    <a:lstStyle/>
                    <a:p>
                      <a:r>
                        <a:rPr lang="en-US" dirty="0" smtClean="0"/>
                        <a:t>Printing</a:t>
                      </a:r>
                      <a:endParaRPr lang="en-US" dirty="0"/>
                    </a:p>
                  </a:txBody>
                  <a:tcPr>
                    <a:solidFill>
                      <a:schemeClr val="accent1">
                        <a:lumMod val="40000"/>
                        <a:lumOff val="60000"/>
                      </a:schemeClr>
                    </a:solidFill>
                  </a:tcPr>
                </a:tc>
                <a:tc>
                  <a:txBody>
                    <a:bodyPr/>
                    <a:lstStyle/>
                    <a:p>
                      <a:r>
                        <a:rPr lang="en-US" dirty="0" smtClean="0"/>
                        <a:t>2000</a:t>
                      </a:r>
                      <a:endParaRPr lang="en-US" dirty="0"/>
                    </a:p>
                  </a:txBody>
                  <a:tcPr>
                    <a:solidFill>
                      <a:schemeClr val="accent1">
                        <a:lumMod val="40000"/>
                        <a:lumOff val="60000"/>
                      </a:schemeClr>
                    </a:solidFill>
                  </a:tcPr>
                </a:tc>
                <a:extLst>
                  <a:ext uri="{0D108BD9-81ED-4DB2-BD59-A6C34878D82A}">
                    <a16:rowId xmlns:a16="http://schemas.microsoft.com/office/drawing/2014/main" val="1194223690"/>
                  </a:ext>
                </a:extLst>
              </a:tr>
              <a:tr h="424802">
                <a:tc>
                  <a:txBody>
                    <a:bodyPr/>
                    <a:lstStyle/>
                    <a:p>
                      <a:r>
                        <a:rPr lang="en-US" dirty="0" smtClean="0"/>
                        <a:t>Internet</a:t>
                      </a:r>
                      <a:endParaRPr lang="en-US" dirty="0"/>
                    </a:p>
                  </a:txBody>
                  <a:tcPr>
                    <a:solidFill>
                      <a:schemeClr val="bg1"/>
                    </a:solidFill>
                  </a:tcPr>
                </a:tc>
                <a:tc>
                  <a:txBody>
                    <a:bodyPr/>
                    <a:lstStyle/>
                    <a:p>
                      <a:r>
                        <a:rPr lang="en-US" dirty="0" smtClean="0"/>
                        <a:t>10000</a:t>
                      </a:r>
                      <a:endParaRPr lang="en-US" dirty="0"/>
                    </a:p>
                  </a:txBody>
                  <a:tcPr>
                    <a:solidFill>
                      <a:schemeClr val="bg1"/>
                    </a:solidFill>
                  </a:tcPr>
                </a:tc>
                <a:extLst>
                  <a:ext uri="{0D108BD9-81ED-4DB2-BD59-A6C34878D82A}">
                    <a16:rowId xmlns:a16="http://schemas.microsoft.com/office/drawing/2014/main" val="2231902425"/>
                  </a:ext>
                </a:extLst>
              </a:tr>
              <a:tr h="424802">
                <a:tc>
                  <a:txBody>
                    <a:bodyPr/>
                    <a:lstStyle/>
                    <a:p>
                      <a:r>
                        <a:rPr lang="en-US" dirty="0" smtClean="0"/>
                        <a:t>Miscellaneous</a:t>
                      </a:r>
                      <a:endParaRPr lang="en-US" dirty="0"/>
                    </a:p>
                  </a:txBody>
                  <a:tcPr>
                    <a:solidFill>
                      <a:schemeClr val="accent1">
                        <a:lumMod val="40000"/>
                        <a:lumOff val="60000"/>
                      </a:schemeClr>
                    </a:solidFill>
                  </a:tcPr>
                </a:tc>
                <a:tc>
                  <a:txBody>
                    <a:bodyPr/>
                    <a:lstStyle/>
                    <a:p>
                      <a:r>
                        <a:rPr lang="en-US" dirty="0" smtClean="0"/>
                        <a:t>7000</a:t>
                      </a:r>
                      <a:endParaRPr lang="en-US" dirty="0"/>
                    </a:p>
                  </a:txBody>
                  <a:tcPr>
                    <a:solidFill>
                      <a:schemeClr val="accent1">
                        <a:lumMod val="40000"/>
                        <a:lumOff val="60000"/>
                      </a:schemeClr>
                    </a:solidFill>
                  </a:tcPr>
                </a:tc>
                <a:extLst>
                  <a:ext uri="{0D108BD9-81ED-4DB2-BD59-A6C34878D82A}">
                    <a16:rowId xmlns:a16="http://schemas.microsoft.com/office/drawing/2014/main" val="4106705877"/>
                  </a:ext>
                </a:extLst>
              </a:tr>
              <a:tr h="424802">
                <a:tc>
                  <a:txBody>
                    <a:bodyPr/>
                    <a:lstStyle/>
                    <a:p>
                      <a:r>
                        <a:rPr lang="en-US" dirty="0" smtClean="0"/>
                        <a:t>Total</a:t>
                      </a:r>
                      <a:endParaRPr lang="en-US" dirty="0"/>
                    </a:p>
                  </a:txBody>
                  <a:tcPr>
                    <a:solidFill>
                      <a:schemeClr val="bg1"/>
                    </a:solidFill>
                  </a:tcPr>
                </a:tc>
                <a:tc>
                  <a:txBody>
                    <a:bodyPr/>
                    <a:lstStyle/>
                    <a:p>
                      <a:r>
                        <a:rPr lang="en-US" dirty="0" smtClean="0"/>
                        <a:t>111000</a:t>
                      </a:r>
                      <a:endParaRPr lang="en-US" dirty="0"/>
                    </a:p>
                  </a:txBody>
                  <a:tcPr>
                    <a:solidFill>
                      <a:schemeClr val="bg1"/>
                    </a:solidFill>
                  </a:tcPr>
                </a:tc>
                <a:extLst>
                  <a:ext uri="{0D108BD9-81ED-4DB2-BD59-A6C34878D82A}">
                    <a16:rowId xmlns:a16="http://schemas.microsoft.com/office/drawing/2014/main" val="942252649"/>
                  </a:ext>
                </a:extLst>
              </a:tr>
            </a:tbl>
          </a:graphicData>
        </a:graphic>
      </p:graphicFrame>
    </p:spTree>
    <p:extLst>
      <p:ext uri="{BB962C8B-B14F-4D97-AF65-F5344CB8AC3E}">
        <p14:creationId xmlns:p14="http://schemas.microsoft.com/office/powerpoint/2010/main" val="1477389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2E45-4AB7-BD9D-C545-EF903A70D599}"/>
              </a:ext>
            </a:extLst>
          </p:cNvPr>
          <p:cNvSpPr>
            <a:spLocks noGrp="1"/>
          </p:cNvSpPr>
          <p:nvPr>
            <p:ph type="ctrTitle"/>
          </p:nvPr>
        </p:nvSpPr>
        <p:spPr/>
        <p:txBody>
          <a:bodyPr/>
          <a:lstStyle/>
          <a:p>
            <a:r>
              <a:rPr lang="en-US" dirty="0"/>
              <a:t>The End</a:t>
            </a:r>
          </a:p>
        </p:txBody>
      </p:sp>
      <p:sp>
        <p:nvSpPr>
          <p:cNvPr id="3" name="Subtitle 2">
            <a:extLst>
              <a:ext uri="{FF2B5EF4-FFF2-40B4-BE49-F238E27FC236}">
                <a16:creationId xmlns:a16="http://schemas.microsoft.com/office/drawing/2014/main" id="{DAACF835-A000-6753-5694-805F0218F77D}"/>
              </a:ext>
            </a:extLst>
          </p:cNvPr>
          <p:cNvSpPr>
            <a:spLocks noGrp="1"/>
          </p:cNvSpPr>
          <p:nvPr>
            <p:ph type="subTitle" idx="1"/>
          </p:nvPr>
        </p:nvSpPr>
        <p:spPr/>
        <p:txBody>
          <a:bodyPr/>
          <a:lstStyle/>
          <a:p>
            <a:r>
              <a:rPr lang="en-US" dirty="0"/>
              <a:t>Thank you</a:t>
            </a:r>
          </a:p>
        </p:txBody>
      </p:sp>
    </p:spTree>
    <p:extLst>
      <p:ext uri="{BB962C8B-B14F-4D97-AF65-F5344CB8AC3E}">
        <p14:creationId xmlns:p14="http://schemas.microsoft.com/office/powerpoint/2010/main" val="1904453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9EAB1-6F90-F2DC-29B8-2C999D4EF3BD}"/>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8F502CCC-73FA-885E-5A4F-A57C31DF2DF1}"/>
              </a:ext>
            </a:extLst>
          </p:cNvPr>
          <p:cNvSpPr>
            <a:spLocks noGrp="1"/>
          </p:cNvSpPr>
          <p:nvPr>
            <p:ph idx="1"/>
          </p:nvPr>
        </p:nvSpPr>
        <p:spPr/>
        <p:txBody>
          <a:bodyPr>
            <a:normAutofit/>
          </a:bodyPr>
          <a:lstStyle/>
          <a:p>
            <a:r>
              <a:rPr lang="en-US" dirty="0"/>
              <a:t>Background of the Research</a:t>
            </a:r>
          </a:p>
          <a:p>
            <a:r>
              <a:rPr lang="en-US" dirty="0"/>
              <a:t>Problem Statement</a:t>
            </a:r>
          </a:p>
          <a:p>
            <a:r>
              <a:rPr lang="en-US" dirty="0"/>
              <a:t>AIM/Main Objective and Specific Objectives</a:t>
            </a:r>
          </a:p>
          <a:p>
            <a:r>
              <a:rPr lang="en-US" dirty="0"/>
              <a:t>Review of literature/ Systems [5 cases (CMT 400) | 3 cases (DIT 020)]</a:t>
            </a:r>
          </a:p>
          <a:p>
            <a:r>
              <a:rPr lang="en-US" dirty="0"/>
              <a:t>Research Methodology</a:t>
            </a:r>
          </a:p>
          <a:p>
            <a:pPr marL="0" indent="0">
              <a:buNone/>
            </a:pPr>
            <a:endParaRPr lang="en-US" dirty="0"/>
          </a:p>
          <a:p>
            <a:endParaRPr lang="en-US" dirty="0"/>
          </a:p>
          <a:p>
            <a:endParaRPr lang="en-US" dirty="0"/>
          </a:p>
        </p:txBody>
      </p:sp>
      <p:sp>
        <p:nvSpPr>
          <p:cNvPr id="4" name="Date Placeholder 3">
            <a:extLst>
              <a:ext uri="{FF2B5EF4-FFF2-40B4-BE49-F238E27FC236}">
                <a16:creationId xmlns:a16="http://schemas.microsoft.com/office/drawing/2014/main" id="{CF492FC0-BC1D-D037-F1A7-201B16050F9D}"/>
              </a:ext>
            </a:extLst>
          </p:cNvPr>
          <p:cNvSpPr>
            <a:spLocks noGrp="1"/>
          </p:cNvSpPr>
          <p:nvPr>
            <p:ph type="dt" sz="half" idx="10"/>
          </p:nvPr>
        </p:nvSpPr>
        <p:spPr/>
        <p:txBody>
          <a:bodyPr/>
          <a:lstStyle/>
          <a:p>
            <a:fld id="{F757C34A-FB17-4502-B8B0-C32B7C226254}" type="datetime1">
              <a:rPr lang="en-US" smtClean="0"/>
              <a:t>2/19/2024</a:t>
            </a:fld>
            <a:endParaRPr lang="en-US"/>
          </a:p>
        </p:txBody>
      </p:sp>
      <p:sp>
        <p:nvSpPr>
          <p:cNvPr id="5" name="Footer Placeholder 4">
            <a:extLst>
              <a:ext uri="{FF2B5EF4-FFF2-40B4-BE49-F238E27FC236}">
                <a16:creationId xmlns:a16="http://schemas.microsoft.com/office/drawing/2014/main" id="{9988328C-9DBF-122F-F905-96089718DDAE}"/>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14A9A41E-6091-DA20-0FB5-4A1E1CFF425D}"/>
              </a:ext>
            </a:extLst>
          </p:cNvPr>
          <p:cNvSpPr>
            <a:spLocks noGrp="1"/>
          </p:cNvSpPr>
          <p:nvPr>
            <p:ph type="sldNum" sz="quarter" idx="12"/>
          </p:nvPr>
        </p:nvSpPr>
        <p:spPr/>
        <p:txBody>
          <a:bodyPr/>
          <a:lstStyle/>
          <a:p>
            <a:fld id="{DDD1C4E3-6544-488F-8BBE-2E6A0588B5A3}" type="slidenum">
              <a:rPr lang="en-US" smtClean="0"/>
              <a:t>2</a:t>
            </a:fld>
            <a:endParaRPr lang="en-US"/>
          </a:p>
        </p:txBody>
      </p:sp>
    </p:spTree>
    <p:extLst>
      <p:ext uri="{BB962C8B-B14F-4D97-AF65-F5344CB8AC3E}">
        <p14:creationId xmlns:p14="http://schemas.microsoft.com/office/powerpoint/2010/main" val="2501796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4A01-7AD1-A87C-C007-70C15888762C}"/>
              </a:ext>
            </a:extLst>
          </p:cNvPr>
          <p:cNvSpPr>
            <a:spLocks noGrp="1"/>
          </p:cNvSpPr>
          <p:nvPr>
            <p:ph type="title"/>
          </p:nvPr>
        </p:nvSpPr>
        <p:spPr/>
        <p:txBody>
          <a:bodyPr/>
          <a:lstStyle/>
          <a:p>
            <a:r>
              <a:rPr lang="en-US" dirty="0"/>
              <a:t>Background of the research</a:t>
            </a:r>
          </a:p>
        </p:txBody>
      </p:sp>
      <p:sp>
        <p:nvSpPr>
          <p:cNvPr id="3" name="Content Placeholder 2">
            <a:extLst>
              <a:ext uri="{FF2B5EF4-FFF2-40B4-BE49-F238E27FC236}">
                <a16:creationId xmlns:a16="http://schemas.microsoft.com/office/drawing/2014/main" id="{003A4990-0FF6-1ED4-49A9-C8EE073769B9}"/>
              </a:ext>
            </a:extLst>
          </p:cNvPr>
          <p:cNvSpPr>
            <a:spLocks noGrp="1"/>
          </p:cNvSpPr>
          <p:nvPr>
            <p:ph idx="1"/>
          </p:nvPr>
        </p:nvSpPr>
        <p:spPr/>
        <p:txBody>
          <a:bodyPr>
            <a:normAutofit/>
          </a:bodyPr>
          <a:lstStyle/>
          <a:p>
            <a:r>
              <a:rPr lang="en-KE" dirty="0" smtClean="0"/>
              <a:t>The wedding service</a:t>
            </a:r>
            <a:r>
              <a:rPr lang="en-US" dirty="0" smtClean="0"/>
              <a:t> </a:t>
            </a:r>
            <a:r>
              <a:rPr lang="en-KE" dirty="0" smtClean="0"/>
              <a:t>consultancy</a:t>
            </a:r>
            <a:r>
              <a:rPr lang="en-US" dirty="0" smtClean="0"/>
              <a:t> </a:t>
            </a:r>
            <a:r>
              <a:rPr lang="en-US" dirty="0"/>
              <a:t>System </a:t>
            </a:r>
            <a:r>
              <a:rPr lang="en-US" dirty="0" smtClean="0"/>
              <a:t>is </a:t>
            </a:r>
            <a:r>
              <a:rPr lang="en-US" dirty="0"/>
              <a:t>an application intended to automate the </a:t>
            </a:r>
            <a:r>
              <a:rPr lang="en-KE" dirty="0" smtClean="0"/>
              <a:t>process of couples planning their wedding.</a:t>
            </a:r>
            <a:endParaRPr lang="en-KE" dirty="0"/>
          </a:p>
          <a:p>
            <a:r>
              <a:rPr lang="en-US" dirty="0"/>
              <a:t>The traditional wedding planning process relies heavily on in-person visits to vendors, resulting in </a:t>
            </a:r>
            <a:r>
              <a:rPr lang="en-KE" dirty="0" smtClean="0"/>
              <a:t>planning </a:t>
            </a:r>
            <a:r>
              <a:rPr lang="en-US" dirty="0" smtClean="0"/>
              <a:t>challenges </a:t>
            </a:r>
            <a:r>
              <a:rPr lang="en-US" dirty="0"/>
              <a:t>and time constraints for couples</a:t>
            </a:r>
            <a:r>
              <a:rPr lang="en-US" dirty="0" smtClean="0"/>
              <a:t>.</a:t>
            </a:r>
            <a:endParaRPr lang="en-KE" dirty="0" smtClean="0"/>
          </a:p>
          <a:p>
            <a:r>
              <a:rPr lang="en-KE" dirty="0" smtClean="0"/>
              <a:t>Social media platforms have begun influence the planning process by enabling the vendors to showcase their work but comprehensive online planning systems are still emerging.</a:t>
            </a:r>
          </a:p>
        </p:txBody>
      </p:sp>
      <p:sp>
        <p:nvSpPr>
          <p:cNvPr id="4" name="Date Placeholder 3">
            <a:extLst>
              <a:ext uri="{FF2B5EF4-FFF2-40B4-BE49-F238E27FC236}">
                <a16:creationId xmlns:a16="http://schemas.microsoft.com/office/drawing/2014/main" id="{B5C6DE3B-AC07-4A00-832B-0B005D241651}"/>
              </a:ext>
            </a:extLst>
          </p:cNvPr>
          <p:cNvSpPr>
            <a:spLocks noGrp="1"/>
          </p:cNvSpPr>
          <p:nvPr>
            <p:ph type="dt" sz="half" idx="10"/>
          </p:nvPr>
        </p:nvSpPr>
        <p:spPr/>
        <p:txBody>
          <a:bodyPr/>
          <a:lstStyle/>
          <a:p>
            <a:fld id="{594A5CCB-E238-42AB-B195-E1B13A2052D1}" type="datetime1">
              <a:rPr lang="en-US" smtClean="0"/>
              <a:t>2/19/2024</a:t>
            </a:fld>
            <a:endParaRPr lang="en-US"/>
          </a:p>
        </p:txBody>
      </p:sp>
      <p:sp>
        <p:nvSpPr>
          <p:cNvPr id="5" name="Footer Placeholder 4">
            <a:extLst>
              <a:ext uri="{FF2B5EF4-FFF2-40B4-BE49-F238E27FC236}">
                <a16:creationId xmlns:a16="http://schemas.microsoft.com/office/drawing/2014/main" id="{C066B61C-13C6-A28C-7B39-A66B50C7E01B}"/>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0A9F362E-998C-4523-8DE8-25B2FF8BA813}"/>
              </a:ext>
            </a:extLst>
          </p:cNvPr>
          <p:cNvSpPr>
            <a:spLocks noGrp="1"/>
          </p:cNvSpPr>
          <p:nvPr>
            <p:ph type="sldNum" sz="quarter" idx="12"/>
          </p:nvPr>
        </p:nvSpPr>
        <p:spPr/>
        <p:txBody>
          <a:bodyPr/>
          <a:lstStyle/>
          <a:p>
            <a:fld id="{DDD1C4E3-6544-488F-8BBE-2E6A0588B5A3}" type="slidenum">
              <a:rPr lang="en-US" smtClean="0"/>
              <a:t>3</a:t>
            </a:fld>
            <a:endParaRPr lang="en-US"/>
          </a:p>
        </p:txBody>
      </p:sp>
    </p:spTree>
    <p:extLst>
      <p:ext uri="{BB962C8B-B14F-4D97-AF65-F5344CB8AC3E}">
        <p14:creationId xmlns:p14="http://schemas.microsoft.com/office/powerpoint/2010/main" val="5230389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27BB3-FE3C-97AF-772D-EC120C9D0EBD}"/>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D6B69F69-7EBB-4AF2-7845-47CA44E377FC}"/>
              </a:ext>
            </a:extLst>
          </p:cNvPr>
          <p:cNvSpPr>
            <a:spLocks noGrp="1"/>
          </p:cNvSpPr>
          <p:nvPr>
            <p:ph idx="1"/>
          </p:nvPr>
        </p:nvSpPr>
        <p:spPr/>
        <p:txBody>
          <a:bodyPr/>
          <a:lstStyle/>
          <a:p>
            <a:r>
              <a:rPr lang="en-US" dirty="0"/>
              <a:t>The wedding planning industry is currently challenged by traditional practices that involve time-consuming, in-person visits to vendors, leading to difficulties in finding reliable services and </a:t>
            </a:r>
            <a:r>
              <a:rPr lang="en-US" dirty="0" smtClean="0"/>
              <a:t>in </a:t>
            </a:r>
            <a:r>
              <a:rPr lang="en-US" dirty="0"/>
              <a:t>the planning process.</a:t>
            </a:r>
          </a:p>
          <a:p>
            <a:pPr marL="0" indent="0">
              <a:buNone/>
            </a:pPr>
            <a:endParaRPr lang="en-US" dirty="0"/>
          </a:p>
          <a:p>
            <a:r>
              <a:rPr lang="en-US" dirty="0"/>
              <a:t>couples to </a:t>
            </a:r>
            <a:r>
              <a:rPr lang="en-KE" dirty="0" smtClean="0"/>
              <a:t>spend more time and money in </a:t>
            </a:r>
            <a:r>
              <a:rPr lang="en-US" dirty="0" smtClean="0"/>
              <a:t>the </a:t>
            </a:r>
            <a:r>
              <a:rPr lang="en-US" dirty="0"/>
              <a:t>planning </a:t>
            </a:r>
            <a:r>
              <a:rPr lang="en-US" dirty="0" smtClean="0"/>
              <a:t>process</a:t>
            </a:r>
            <a:r>
              <a:rPr lang="en-KE" dirty="0"/>
              <a:t> </a:t>
            </a:r>
            <a:r>
              <a:rPr lang="en-KE" dirty="0" smtClean="0"/>
              <a:t>and are unable to </a:t>
            </a:r>
            <a:r>
              <a:rPr lang="en-US" dirty="0" smtClean="0"/>
              <a:t>vet </a:t>
            </a:r>
            <a:r>
              <a:rPr lang="en-US" dirty="0"/>
              <a:t>service </a:t>
            </a:r>
            <a:r>
              <a:rPr lang="en-US" dirty="0" smtClean="0"/>
              <a:t>quality</a:t>
            </a:r>
            <a:r>
              <a:rPr lang="en-KE" dirty="0" smtClean="0"/>
              <a:t> and have </a:t>
            </a:r>
            <a:r>
              <a:rPr lang="en-US" dirty="0" smtClean="0"/>
              <a:t>efficient communication</a:t>
            </a:r>
            <a:r>
              <a:rPr lang="en-KE" dirty="0" smtClean="0"/>
              <a:t> with the vendors</a:t>
            </a:r>
            <a:r>
              <a:rPr lang="en-US" dirty="0" smtClean="0"/>
              <a:t>.</a:t>
            </a:r>
            <a:endParaRPr lang="en-US" dirty="0"/>
          </a:p>
        </p:txBody>
      </p:sp>
      <p:sp>
        <p:nvSpPr>
          <p:cNvPr id="4" name="Date Placeholder 3">
            <a:extLst>
              <a:ext uri="{FF2B5EF4-FFF2-40B4-BE49-F238E27FC236}">
                <a16:creationId xmlns:a16="http://schemas.microsoft.com/office/drawing/2014/main" id="{C5DB58A3-2210-1721-AD50-E014B1BEF036}"/>
              </a:ext>
            </a:extLst>
          </p:cNvPr>
          <p:cNvSpPr>
            <a:spLocks noGrp="1"/>
          </p:cNvSpPr>
          <p:nvPr>
            <p:ph type="dt" sz="half" idx="10"/>
          </p:nvPr>
        </p:nvSpPr>
        <p:spPr/>
        <p:txBody>
          <a:bodyPr/>
          <a:lstStyle/>
          <a:p>
            <a:fld id="{8C1BEF79-1C72-4272-BEED-590731A9F4D6}" type="datetime1">
              <a:rPr lang="en-US" smtClean="0"/>
              <a:t>2/19/2024</a:t>
            </a:fld>
            <a:endParaRPr lang="en-US"/>
          </a:p>
        </p:txBody>
      </p:sp>
      <p:sp>
        <p:nvSpPr>
          <p:cNvPr id="5" name="Footer Placeholder 4">
            <a:extLst>
              <a:ext uri="{FF2B5EF4-FFF2-40B4-BE49-F238E27FC236}">
                <a16:creationId xmlns:a16="http://schemas.microsoft.com/office/drawing/2014/main" id="{912C278C-8400-2E48-0E09-1190A433E0AD}"/>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C4E81C7A-D72D-0B6A-C662-D25E67188770}"/>
              </a:ext>
            </a:extLst>
          </p:cNvPr>
          <p:cNvSpPr>
            <a:spLocks noGrp="1"/>
          </p:cNvSpPr>
          <p:nvPr>
            <p:ph type="sldNum" sz="quarter" idx="12"/>
          </p:nvPr>
        </p:nvSpPr>
        <p:spPr/>
        <p:txBody>
          <a:bodyPr/>
          <a:lstStyle/>
          <a:p>
            <a:fld id="{DDD1C4E3-6544-488F-8BBE-2E6A0588B5A3}" type="slidenum">
              <a:rPr lang="en-US" smtClean="0"/>
              <a:t>4</a:t>
            </a:fld>
            <a:endParaRPr lang="en-US"/>
          </a:p>
        </p:txBody>
      </p:sp>
    </p:spTree>
    <p:extLst>
      <p:ext uri="{BB962C8B-B14F-4D97-AF65-F5344CB8AC3E}">
        <p14:creationId xmlns:p14="http://schemas.microsoft.com/office/powerpoint/2010/main" val="909852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6968A-4256-592C-90E6-BD9D120FC842}"/>
              </a:ext>
            </a:extLst>
          </p:cNvPr>
          <p:cNvSpPr>
            <a:spLocks noGrp="1"/>
          </p:cNvSpPr>
          <p:nvPr>
            <p:ph type="title"/>
          </p:nvPr>
        </p:nvSpPr>
        <p:spPr/>
        <p:txBody>
          <a:bodyPr/>
          <a:lstStyle/>
          <a:p>
            <a:r>
              <a:rPr lang="en-US" dirty="0"/>
              <a:t>Main Objective</a:t>
            </a:r>
          </a:p>
        </p:txBody>
      </p:sp>
      <p:sp>
        <p:nvSpPr>
          <p:cNvPr id="3" name="Content Placeholder 2">
            <a:extLst>
              <a:ext uri="{FF2B5EF4-FFF2-40B4-BE49-F238E27FC236}">
                <a16:creationId xmlns:a16="http://schemas.microsoft.com/office/drawing/2014/main" id="{4E119CEB-A598-CB8E-B78C-30CDAD81AD38}"/>
              </a:ext>
            </a:extLst>
          </p:cNvPr>
          <p:cNvSpPr>
            <a:spLocks noGrp="1"/>
          </p:cNvSpPr>
          <p:nvPr>
            <p:ph idx="1"/>
          </p:nvPr>
        </p:nvSpPr>
        <p:spPr/>
        <p:txBody>
          <a:bodyPr/>
          <a:lstStyle/>
          <a:p>
            <a:r>
              <a:rPr lang="en-US" dirty="0"/>
              <a:t>The main objective of this project is </a:t>
            </a:r>
            <a:r>
              <a:rPr lang="en-KE" dirty="0"/>
              <a:t>t</a:t>
            </a:r>
            <a:r>
              <a:rPr lang="en-US" dirty="0" smtClean="0"/>
              <a:t>o </a:t>
            </a:r>
            <a:r>
              <a:rPr lang="en-US" dirty="0"/>
              <a:t>provide a centralized digital platform that efficiently facilitates wedding planning for couples</a:t>
            </a:r>
          </a:p>
        </p:txBody>
      </p:sp>
      <p:sp>
        <p:nvSpPr>
          <p:cNvPr id="4" name="Date Placeholder 3">
            <a:extLst>
              <a:ext uri="{FF2B5EF4-FFF2-40B4-BE49-F238E27FC236}">
                <a16:creationId xmlns:a16="http://schemas.microsoft.com/office/drawing/2014/main" id="{076F7429-3E40-586C-BF72-AEAF0C146381}"/>
              </a:ext>
            </a:extLst>
          </p:cNvPr>
          <p:cNvSpPr>
            <a:spLocks noGrp="1"/>
          </p:cNvSpPr>
          <p:nvPr>
            <p:ph type="dt" sz="half" idx="10"/>
          </p:nvPr>
        </p:nvSpPr>
        <p:spPr/>
        <p:txBody>
          <a:bodyPr/>
          <a:lstStyle/>
          <a:p>
            <a:fld id="{67F80246-0887-40D7-A50C-F8D8F0CA8691}" type="datetime1">
              <a:rPr lang="en-US" smtClean="0"/>
              <a:t>2/19/2024</a:t>
            </a:fld>
            <a:endParaRPr lang="en-US"/>
          </a:p>
        </p:txBody>
      </p:sp>
      <p:sp>
        <p:nvSpPr>
          <p:cNvPr id="5" name="Footer Placeholder 4">
            <a:extLst>
              <a:ext uri="{FF2B5EF4-FFF2-40B4-BE49-F238E27FC236}">
                <a16:creationId xmlns:a16="http://schemas.microsoft.com/office/drawing/2014/main" id="{0A9398B1-FAEB-5511-6665-168AB9B9A3DA}"/>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4780CD73-2FDA-0804-4269-EEF12AF27E6B}"/>
              </a:ext>
            </a:extLst>
          </p:cNvPr>
          <p:cNvSpPr>
            <a:spLocks noGrp="1"/>
          </p:cNvSpPr>
          <p:nvPr>
            <p:ph type="sldNum" sz="quarter" idx="12"/>
          </p:nvPr>
        </p:nvSpPr>
        <p:spPr/>
        <p:txBody>
          <a:bodyPr/>
          <a:lstStyle/>
          <a:p>
            <a:fld id="{DDD1C4E3-6544-488F-8BBE-2E6A0588B5A3}" type="slidenum">
              <a:rPr lang="en-US" smtClean="0"/>
              <a:t>5</a:t>
            </a:fld>
            <a:endParaRPr lang="en-US"/>
          </a:p>
        </p:txBody>
      </p:sp>
    </p:spTree>
    <p:extLst>
      <p:ext uri="{BB962C8B-B14F-4D97-AF65-F5344CB8AC3E}">
        <p14:creationId xmlns:p14="http://schemas.microsoft.com/office/powerpoint/2010/main" val="1611932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D4380-A153-FFB7-2177-12B254427CA3}"/>
              </a:ext>
            </a:extLst>
          </p:cNvPr>
          <p:cNvSpPr>
            <a:spLocks noGrp="1"/>
          </p:cNvSpPr>
          <p:nvPr>
            <p:ph type="title"/>
          </p:nvPr>
        </p:nvSpPr>
        <p:spPr/>
        <p:txBody>
          <a:bodyPr/>
          <a:lstStyle/>
          <a:p>
            <a:r>
              <a:rPr lang="en-US" dirty="0"/>
              <a:t>Specific objectives</a:t>
            </a:r>
          </a:p>
        </p:txBody>
      </p:sp>
      <p:sp>
        <p:nvSpPr>
          <p:cNvPr id="3" name="Content Placeholder 2">
            <a:extLst>
              <a:ext uri="{FF2B5EF4-FFF2-40B4-BE49-F238E27FC236}">
                <a16:creationId xmlns:a16="http://schemas.microsoft.com/office/drawing/2014/main" id="{7AD54142-4294-0EE3-7AA6-CE059B5815A0}"/>
              </a:ext>
            </a:extLst>
          </p:cNvPr>
          <p:cNvSpPr>
            <a:spLocks noGrp="1"/>
          </p:cNvSpPr>
          <p:nvPr>
            <p:ph idx="1"/>
          </p:nvPr>
        </p:nvSpPr>
        <p:spPr/>
        <p:txBody>
          <a:bodyPr/>
          <a:lstStyle/>
          <a:p>
            <a:pPr lvl="0"/>
            <a:r>
              <a:rPr lang="en-US" dirty="0"/>
              <a:t>Provide a wide array of services for complete wedding planning.</a:t>
            </a:r>
          </a:p>
          <a:p>
            <a:pPr lvl="0"/>
            <a:r>
              <a:rPr lang="en-US" dirty="0"/>
              <a:t>Enable </a:t>
            </a:r>
            <a:r>
              <a:rPr lang="en-US" dirty="0" smtClean="0"/>
              <a:t>communication </a:t>
            </a:r>
            <a:r>
              <a:rPr lang="en-US" dirty="0"/>
              <a:t>between clients and the vendors.</a:t>
            </a:r>
          </a:p>
          <a:p>
            <a:pPr lvl="0"/>
            <a:r>
              <a:rPr lang="en-KE" dirty="0" smtClean="0"/>
              <a:t>To enable couples to rate and review the quality of services.</a:t>
            </a:r>
            <a:endParaRPr lang="en-US" dirty="0"/>
          </a:p>
          <a:p>
            <a:pPr lvl="0"/>
            <a:r>
              <a:rPr lang="en-US" dirty="0"/>
              <a:t>Incorporate payment gateways for secure and seamless financial transactions. </a:t>
            </a:r>
          </a:p>
          <a:p>
            <a:pPr marL="0" lvl="0" indent="0">
              <a:buNone/>
            </a:pPr>
            <a:endParaRPr lang="en-US" dirty="0"/>
          </a:p>
        </p:txBody>
      </p:sp>
      <p:sp>
        <p:nvSpPr>
          <p:cNvPr id="4" name="Date Placeholder 3">
            <a:extLst>
              <a:ext uri="{FF2B5EF4-FFF2-40B4-BE49-F238E27FC236}">
                <a16:creationId xmlns:a16="http://schemas.microsoft.com/office/drawing/2014/main" id="{AA6E262C-B759-74F8-5CF9-B5716ED21AC2}"/>
              </a:ext>
            </a:extLst>
          </p:cNvPr>
          <p:cNvSpPr>
            <a:spLocks noGrp="1"/>
          </p:cNvSpPr>
          <p:nvPr>
            <p:ph type="dt" sz="half" idx="10"/>
          </p:nvPr>
        </p:nvSpPr>
        <p:spPr/>
        <p:txBody>
          <a:bodyPr/>
          <a:lstStyle/>
          <a:p>
            <a:fld id="{82B27617-1659-49BD-B0A3-21822C5E58BA}" type="datetime1">
              <a:rPr lang="en-US" smtClean="0"/>
              <a:t>2/19/2024</a:t>
            </a:fld>
            <a:endParaRPr lang="en-US"/>
          </a:p>
        </p:txBody>
      </p:sp>
      <p:sp>
        <p:nvSpPr>
          <p:cNvPr id="5" name="Footer Placeholder 4">
            <a:extLst>
              <a:ext uri="{FF2B5EF4-FFF2-40B4-BE49-F238E27FC236}">
                <a16:creationId xmlns:a16="http://schemas.microsoft.com/office/drawing/2014/main" id="{F1661CEE-963A-8722-9715-74CAF6985587}"/>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93382409-3F66-1C70-4B86-687C6BE45C44}"/>
              </a:ext>
            </a:extLst>
          </p:cNvPr>
          <p:cNvSpPr>
            <a:spLocks noGrp="1"/>
          </p:cNvSpPr>
          <p:nvPr>
            <p:ph type="sldNum" sz="quarter" idx="12"/>
          </p:nvPr>
        </p:nvSpPr>
        <p:spPr/>
        <p:txBody>
          <a:bodyPr/>
          <a:lstStyle/>
          <a:p>
            <a:fld id="{DDD1C4E3-6544-488F-8BBE-2E6A0588B5A3}" type="slidenum">
              <a:rPr lang="en-US" smtClean="0"/>
              <a:t>6</a:t>
            </a:fld>
            <a:endParaRPr lang="en-US"/>
          </a:p>
        </p:txBody>
      </p:sp>
    </p:spTree>
    <p:extLst>
      <p:ext uri="{BB962C8B-B14F-4D97-AF65-F5344CB8AC3E}">
        <p14:creationId xmlns:p14="http://schemas.microsoft.com/office/powerpoint/2010/main" val="3965180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BB177-BB0E-77AC-BED6-4DCC97674937}"/>
              </a:ext>
            </a:extLst>
          </p:cNvPr>
          <p:cNvSpPr>
            <a:spLocks noGrp="1"/>
          </p:cNvSpPr>
          <p:nvPr>
            <p:ph type="title"/>
          </p:nvPr>
        </p:nvSpPr>
        <p:spPr/>
        <p:txBody>
          <a:bodyPr/>
          <a:lstStyle/>
          <a:p>
            <a:r>
              <a:rPr lang="en-US" dirty="0"/>
              <a:t>Review of Literature</a:t>
            </a:r>
          </a:p>
        </p:txBody>
      </p:sp>
      <p:sp>
        <p:nvSpPr>
          <p:cNvPr id="3" name="Content Placeholder 2">
            <a:extLst>
              <a:ext uri="{FF2B5EF4-FFF2-40B4-BE49-F238E27FC236}">
                <a16:creationId xmlns:a16="http://schemas.microsoft.com/office/drawing/2014/main" id="{D4430C05-A5E6-0177-9A0F-61FF64D819BC}"/>
              </a:ext>
            </a:extLst>
          </p:cNvPr>
          <p:cNvSpPr>
            <a:spLocks noGrp="1"/>
          </p:cNvSpPr>
          <p:nvPr>
            <p:ph idx="1"/>
          </p:nvPr>
        </p:nvSpPr>
        <p:spPr/>
        <p:txBody>
          <a:bodyPr>
            <a:normAutofit fontScale="92500" lnSpcReduction="20000"/>
          </a:bodyPr>
          <a:lstStyle/>
          <a:p>
            <a:r>
              <a:rPr lang="en-US" dirty="0"/>
              <a:t>Case </a:t>
            </a:r>
            <a:r>
              <a:rPr lang="en-US" dirty="0" smtClean="0"/>
              <a:t>1</a:t>
            </a:r>
            <a:endParaRPr lang="en-KE" dirty="0" smtClean="0"/>
          </a:p>
          <a:p>
            <a:pPr lvl="1"/>
            <a:r>
              <a:rPr lang="en-US" dirty="0" smtClean="0"/>
              <a:t>J</a:t>
            </a:r>
            <a:r>
              <a:rPr lang="en-KE" dirty="0"/>
              <a:t>anseson wedding planning company </a:t>
            </a:r>
            <a:r>
              <a:rPr lang="en-KE" dirty="0" smtClean="0"/>
              <a:t>: This is </a:t>
            </a:r>
            <a:r>
              <a:rPr lang="en-KE" dirty="0"/>
              <a:t>website where </a:t>
            </a:r>
            <a:r>
              <a:rPr lang="en-KE" dirty="0" smtClean="0"/>
              <a:t>couples can apply for wedding planning services. </a:t>
            </a:r>
            <a:r>
              <a:rPr lang="en-US" dirty="0" smtClean="0"/>
              <a:t>T</a:t>
            </a:r>
            <a:r>
              <a:rPr lang="en-KE" dirty="0" smtClean="0"/>
              <a:t>hey offer various wedding planning packages tailored to individual needs. Such as planning packages or assistance with specifc aspects of wedding preparation</a:t>
            </a:r>
          </a:p>
          <a:p>
            <a:pPr lvl="1"/>
            <a:r>
              <a:rPr lang="en-KE" dirty="0" smtClean="0"/>
              <a:t>However the system does not enable users to plan their wedding rather to hire others to do it on their behalf and thus they do not get to get exactly what they want</a:t>
            </a:r>
            <a:endParaRPr lang="en-US" dirty="0"/>
          </a:p>
          <a:p>
            <a:pPr lvl="1"/>
            <a:endParaRPr lang="en-US" dirty="0"/>
          </a:p>
          <a:p>
            <a:r>
              <a:rPr lang="en-US" dirty="0"/>
              <a:t>Case 2</a:t>
            </a:r>
          </a:p>
          <a:p>
            <a:pPr lvl="1"/>
            <a:r>
              <a:rPr lang="en-KE" dirty="0"/>
              <a:t>WeddingWire is a leading global platform w</a:t>
            </a:r>
            <a:r>
              <a:rPr lang="en-KE" dirty="0" smtClean="0"/>
              <a:t>ith </a:t>
            </a:r>
            <a:r>
              <a:rPr lang="en-KE" dirty="0"/>
              <a:t>features such as vendor listings, budget management, and guest list </a:t>
            </a:r>
            <a:r>
              <a:rPr lang="en-KE" dirty="0" smtClean="0"/>
              <a:t>management and offers </a:t>
            </a:r>
            <a:r>
              <a:rPr lang="en-KE" dirty="0"/>
              <a:t>comprehensive wedding planning tools and services for </a:t>
            </a:r>
            <a:r>
              <a:rPr lang="en-KE" dirty="0" smtClean="0"/>
              <a:t>couples. </a:t>
            </a:r>
          </a:p>
          <a:p>
            <a:pPr lvl="1"/>
            <a:r>
              <a:rPr lang="en-US" dirty="0" smtClean="0"/>
              <a:t>H</a:t>
            </a:r>
            <a:r>
              <a:rPr lang="en-KE" dirty="0" smtClean="0"/>
              <a:t>owever because the system is gloabal platrform, it does not cater to cultural aspect of local weddings. The cost is also higher </a:t>
            </a:r>
          </a:p>
        </p:txBody>
      </p:sp>
      <p:sp>
        <p:nvSpPr>
          <p:cNvPr id="4" name="Date Placeholder 3">
            <a:extLst>
              <a:ext uri="{FF2B5EF4-FFF2-40B4-BE49-F238E27FC236}">
                <a16:creationId xmlns:a16="http://schemas.microsoft.com/office/drawing/2014/main" id="{E737F88B-4EEA-E152-57F6-051A2C3059EF}"/>
              </a:ext>
            </a:extLst>
          </p:cNvPr>
          <p:cNvSpPr>
            <a:spLocks noGrp="1"/>
          </p:cNvSpPr>
          <p:nvPr>
            <p:ph type="dt" sz="half" idx="10"/>
          </p:nvPr>
        </p:nvSpPr>
        <p:spPr/>
        <p:txBody>
          <a:bodyPr/>
          <a:lstStyle/>
          <a:p>
            <a:fld id="{4166F613-041C-44DA-B291-41C97F7C7DFF}" type="datetime1">
              <a:rPr lang="en-US" smtClean="0"/>
              <a:t>2/19/2024</a:t>
            </a:fld>
            <a:endParaRPr lang="en-US"/>
          </a:p>
        </p:txBody>
      </p:sp>
      <p:sp>
        <p:nvSpPr>
          <p:cNvPr id="5" name="Footer Placeholder 4">
            <a:extLst>
              <a:ext uri="{FF2B5EF4-FFF2-40B4-BE49-F238E27FC236}">
                <a16:creationId xmlns:a16="http://schemas.microsoft.com/office/drawing/2014/main" id="{FFF60DCB-19E6-DEED-E3C0-874A94AAD24D}"/>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A9AB9AC5-A7E9-F64F-ABCF-5E168B36FEE6}"/>
              </a:ext>
            </a:extLst>
          </p:cNvPr>
          <p:cNvSpPr>
            <a:spLocks noGrp="1"/>
          </p:cNvSpPr>
          <p:nvPr>
            <p:ph type="sldNum" sz="quarter" idx="12"/>
          </p:nvPr>
        </p:nvSpPr>
        <p:spPr/>
        <p:txBody>
          <a:bodyPr/>
          <a:lstStyle/>
          <a:p>
            <a:fld id="{DDD1C4E3-6544-488F-8BBE-2E6A0588B5A3}" type="slidenum">
              <a:rPr lang="en-US" smtClean="0"/>
              <a:t>7</a:t>
            </a:fld>
            <a:endParaRPr lang="en-US"/>
          </a:p>
        </p:txBody>
      </p:sp>
    </p:spTree>
    <p:extLst>
      <p:ext uri="{BB962C8B-B14F-4D97-AF65-F5344CB8AC3E}">
        <p14:creationId xmlns:p14="http://schemas.microsoft.com/office/powerpoint/2010/main" val="696606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BB177-BB0E-77AC-BED6-4DCC97674937}"/>
              </a:ext>
            </a:extLst>
          </p:cNvPr>
          <p:cNvSpPr>
            <a:spLocks noGrp="1"/>
          </p:cNvSpPr>
          <p:nvPr>
            <p:ph type="title"/>
          </p:nvPr>
        </p:nvSpPr>
        <p:spPr/>
        <p:txBody>
          <a:bodyPr/>
          <a:lstStyle/>
          <a:p>
            <a:r>
              <a:rPr lang="en-US" dirty="0"/>
              <a:t>Review of Literature…</a:t>
            </a:r>
          </a:p>
        </p:txBody>
      </p:sp>
      <p:sp>
        <p:nvSpPr>
          <p:cNvPr id="3" name="Content Placeholder 2">
            <a:extLst>
              <a:ext uri="{FF2B5EF4-FFF2-40B4-BE49-F238E27FC236}">
                <a16:creationId xmlns:a16="http://schemas.microsoft.com/office/drawing/2014/main" id="{D4430C05-A5E6-0177-9A0F-61FF64D819BC}"/>
              </a:ext>
            </a:extLst>
          </p:cNvPr>
          <p:cNvSpPr>
            <a:spLocks noGrp="1"/>
          </p:cNvSpPr>
          <p:nvPr>
            <p:ph idx="1"/>
          </p:nvPr>
        </p:nvSpPr>
        <p:spPr/>
        <p:txBody>
          <a:bodyPr/>
          <a:lstStyle/>
          <a:p>
            <a:r>
              <a:rPr lang="en-US" dirty="0"/>
              <a:t>Case 3</a:t>
            </a:r>
          </a:p>
          <a:p>
            <a:pPr lvl="1"/>
            <a:r>
              <a:rPr lang="en-KE" dirty="0" smtClean="0"/>
              <a:t>Enzi wedding film based in kenya, offers wedding videography services. enziweddings(2019) They work across the country and are flexible to go around to meet their clients needs.</a:t>
            </a:r>
          </a:p>
          <a:p>
            <a:pPr lvl="1"/>
            <a:r>
              <a:rPr lang="en-KE" dirty="0" smtClean="0"/>
              <a:t>However, they do not offer comprehensive wedding planning services. </a:t>
            </a:r>
            <a:r>
              <a:rPr lang="en-US" dirty="0" smtClean="0"/>
              <a:t>S</a:t>
            </a:r>
            <a:r>
              <a:rPr lang="en-KE" dirty="0" smtClean="0"/>
              <a:t>o couples only have access to videography services. Therefore couples still need to seek additional services for other aspects of their wedding planning.</a:t>
            </a:r>
          </a:p>
        </p:txBody>
      </p:sp>
      <p:sp>
        <p:nvSpPr>
          <p:cNvPr id="4" name="Date Placeholder 3">
            <a:extLst>
              <a:ext uri="{FF2B5EF4-FFF2-40B4-BE49-F238E27FC236}">
                <a16:creationId xmlns:a16="http://schemas.microsoft.com/office/drawing/2014/main" id="{1E5501B2-C163-5679-603F-C04FC2A932AB}"/>
              </a:ext>
            </a:extLst>
          </p:cNvPr>
          <p:cNvSpPr>
            <a:spLocks noGrp="1"/>
          </p:cNvSpPr>
          <p:nvPr>
            <p:ph type="dt" sz="half" idx="10"/>
          </p:nvPr>
        </p:nvSpPr>
        <p:spPr/>
        <p:txBody>
          <a:bodyPr/>
          <a:lstStyle/>
          <a:p>
            <a:fld id="{59D3B289-7EDF-4486-8AF9-49A21171BCB6}" type="datetime1">
              <a:rPr lang="en-US" smtClean="0"/>
              <a:t>2/19/2024</a:t>
            </a:fld>
            <a:endParaRPr lang="en-US"/>
          </a:p>
        </p:txBody>
      </p:sp>
      <p:sp>
        <p:nvSpPr>
          <p:cNvPr id="5" name="Footer Placeholder 4">
            <a:extLst>
              <a:ext uri="{FF2B5EF4-FFF2-40B4-BE49-F238E27FC236}">
                <a16:creationId xmlns:a16="http://schemas.microsoft.com/office/drawing/2014/main" id="{6F85E17E-C20A-C938-9100-6B6503CB28E6}"/>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147D892F-8D17-1B68-3A9E-9D9F5B7A43C0}"/>
              </a:ext>
            </a:extLst>
          </p:cNvPr>
          <p:cNvSpPr>
            <a:spLocks noGrp="1"/>
          </p:cNvSpPr>
          <p:nvPr>
            <p:ph type="sldNum" sz="quarter" idx="12"/>
          </p:nvPr>
        </p:nvSpPr>
        <p:spPr/>
        <p:txBody>
          <a:bodyPr/>
          <a:lstStyle/>
          <a:p>
            <a:fld id="{DDD1C4E3-6544-488F-8BBE-2E6A0588B5A3}" type="slidenum">
              <a:rPr lang="en-US" smtClean="0"/>
              <a:t>8</a:t>
            </a:fld>
            <a:endParaRPr lang="en-US"/>
          </a:p>
        </p:txBody>
      </p:sp>
    </p:spTree>
    <p:extLst>
      <p:ext uri="{BB962C8B-B14F-4D97-AF65-F5344CB8AC3E}">
        <p14:creationId xmlns:p14="http://schemas.microsoft.com/office/powerpoint/2010/main" val="20940405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BB177-BB0E-77AC-BED6-4DCC97674937}"/>
              </a:ext>
            </a:extLst>
          </p:cNvPr>
          <p:cNvSpPr>
            <a:spLocks noGrp="1"/>
          </p:cNvSpPr>
          <p:nvPr>
            <p:ph type="title"/>
          </p:nvPr>
        </p:nvSpPr>
        <p:spPr/>
        <p:txBody>
          <a:bodyPr/>
          <a:lstStyle/>
          <a:p>
            <a:r>
              <a:rPr lang="en-US" dirty="0"/>
              <a:t>Research Gap</a:t>
            </a:r>
          </a:p>
        </p:txBody>
      </p:sp>
      <p:sp>
        <p:nvSpPr>
          <p:cNvPr id="3" name="Content Placeholder 2">
            <a:extLst>
              <a:ext uri="{FF2B5EF4-FFF2-40B4-BE49-F238E27FC236}">
                <a16:creationId xmlns:a16="http://schemas.microsoft.com/office/drawing/2014/main" id="{D4430C05-A5E6-0177-9A0F-61FF64D819BC}"/>
              </a:ext>
            </a:extLst>
          </p:cNvPr>
          <p:cNvSpPr>
            <a:spLocks noGrp="1"/>
          </p:cNvSpPr>
          <p:nvPr>
            <p:ph idx="1"/>
          </p:nvPr>
        </p:nvSpPr>
        <p:spPr/>
        <p:txBody>
          <a:bodyPr>
            <a:normAutofit/>
          </a:bodyPr>
          <a:lstStyle/>
          <a:p>
            <a:r>
              <a:rPr lang="en-US" dirty="0" smtClean="0"/>
              <a:t>Despite </a:t>
            </a:r>
            <a:r>
              <a:rPr lang="en-US" dirty="0"/>
              <a:t>the abundance of wedding planning platforms, there's a notable gap in a centralized digital platform tailored to couples' needs in the wedding industry context (Mariana, 2023).</a:t>
            </a:r>
          </a:p>
          <a:p>
            <a:endParaRPr lang="en-US" dirty="0"/>
          </a:p>
          <a:p>
            <a:r>
              <a:rPr lang="en-US" dirty="0" smtClean="0"/>
              <a:t>Traditional </a:t>
            </a:r>
            <a:r>
              <a:rPr lang="en-US" dirty="0"/>
              <a:t>wedding planning methods involve in-person vendor visits, leading to </a:t>
            </a:r>
            <a:r>
              <a:rPr lang="en-KE" dirty="0" smtClean="0"/>
              <a:t>chaotic</a:t>
            </a:r>
            <a:r>
              <a:rPr lang="en-US" dirty="0" smtClean="0"/>
              <a:t> </a:t>
            </a:r>
            <a:r>
              <a:rPr lang="en-US" dirty="0"/>
              <a:t>experiences. Existing platforms lack integrated solutions that combine various planning services, seamless communication, and secure payment </a:t>
            </a:r>
            <a:r>
              <a:rPr lang="en-US" dirty="0" smtClean="0"/>
              <a:t>gateways</a:t>
            </a:r>
            <a:r>
              <a:rPr lang="en-KE" dirty="0" smtClean="0"/>
              <a:t> and that enable couples to vet the quality of services before hand</a:t>
            </a:r>
            <a:r>
              <a:rPr lang="en-US" dirty="0" smtClean="0"/>
              <a:t>.</a:t>
            </a:r>
            <a:endParaRPr lang="en-US" dirty="0"/>
          </a:p>
          <a:p>
            <a:pPr marL="0" indent="0">
              <a:buNone/>
            </a:pPr>
            <a:endParaRPr lang="en-US" dirty="0"/>
          </a:p>
        </p:txBody>
      </p:sp>
      <p:sp>
        <p:nvSpPr>
          <p:cNvPr id="4" name="Date Placeholder 3">
            <a:extLst>
              <a:ext uri="{FF2B5EF4-FFF2-40B4-BE49-F238E27FC236}">
                <a16:creationId xmlns:a16="http://schemas.microsoft.com/office/drawing/2014/main" id="{5925281D-02F3-91AB-6642-8856DF0D2CEE}"/>
              </a:ext>
            </a:extLst>
          </p:cNvPr>
          <p:cNvSpPr>
            <a:spLocks noGrp="1"/>
          </p:cNvSpPr>
          <p:nvPr>
            <p:ph type="dt" sz="half" idx="10"/>
          </p:nvPr>
        </p:nvSpPr>
        <p:spPr/>
        <p:txBody>
          <a:bodyPr/>
          <a:lstStyle/>
          <a:p>
            <a:fld id="{23279E47-A7F5-4535-9BB4-2738F15FA5B3}" type="datetime1">
              <a:rPr lang="en-US" smtClean="0"/>
              <a:t>2/19/2024</a:t>
            </a:fld>
            <a:endParaRPr lang="en-US"/>
          </a:p>
        </p:txBody>
      </p:sp>
      <p:sp>
        <p:nvSpPr>
          <p:cNvPr id="5" name="Footer Placeholder 4">
            <a:extLst>
              <a:ext uri="{FF2B5EF4-FFF2-40B4-BE49-F238E27FC236}">
                <a16:creationId xmlns:a16="http://schemas.microsoft.com/office/drawing/2014/main" id="{0837A1C1-0691-46EC-1CDD-89C7507DD573}"/>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7CACEF1C-E683-2063-0075-1C9147D77155}"/>
              </a:ext>
            </a:extLst>
          </p:cNvPr>
          <p:cNvSpPr>
            <a:spLocks noGrp="1"/>
          </p:cNvSpPr>
          <p:nvPr>
            <p:ph type="sldNum" sz="quarter" idx="12"/>
          </p:nvPr>
        </p:nvSpPr>
        <p:spPr/>
        <p:txBody>
          <a:bodyPr/>
          <a:lstStyle/>
          <a:p>
            <a:fld id="{DDD1C4E3-6544-488F-8BBE-2E6A0588B5A3}" type="slidenum">
              <a:rPr lang="en-US" smtClean="0"/>
              <a:t>9</a:t>
            </a:fld>
            <a:endParaRPr lang="en-US"/>
          </a:p>
        </p:txBody>
      </p:sp>
    </p:spTree>
    <p:extLst>
      <p:ext uri="{BB962C8B-B14F-4D97-AF65-F5344CB8AC3E}">
        <p14:creationId xmlns:p14="http://schemas.microsoft.com/office/powerpoint/2010/main" val="19698677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1899</TotalTime>
  <Words>1232</Words>
  <Application>Microsoft Office PowerPoint</Application>
  <PresentationFormat>Widescreen</PresentationFormat>
  <Paragraphs>144</Paragraphs>
  <Slides>15</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WEDDING SERVICE CONSULTANCY SYSTEM</vt:lpstr>
      <vt:lpstr>Content</vt:lpstr>
      <vt:lpstr>Background of the research</vt:lpstr>
      <vt:lpstr>Problem statement</vt:lpstr>
      <vt:lpstr>Main Objective</vt:lpstr>
      <vt:lpstr>Specific objectives</vt:lpstr>
      <vt:lpstr>Review of Literature</vt:lpstr>
      <vt:lpstr>Review of Literature…</vt:lpstr>
      <vt:lpstr>Research Gap</vt:lpstr>
      <vt:lpstr>Research Methodology</vt:lpstr>
      <vt:lpstr>Research Methodology…</vt:lpstr>
      <vt:lpstr>Research Methodology…</vt:lpstr>
      <vt:lpstr>Schedule &amp; Budget</vt:lpstr>
      <vt:lpstr>Schedule &amp; Budget…</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RESEARCH PROJECT TITLE</dc:title>
  <dc:creator>ADMIN</dc:creator>
  <cp:lastModifiedBy>ENVY</cp:lastModifiedBy>
  <cp:revision>55</cp:revision>
  <dcterms:created xsi:type="dcterms:W3CDTF">2023-10-15T14:50:21Z</dcterms:created>
  <dcterms:modified xsi:type="dcterms:W3CDTF">2024-02-19T14:52:56Z</dcterms:modified>
</cp:coreProperties>
</file>