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975247"/>
            <a:ext cx="7477601" cy="958215"/>
          </a:xfrm>
          <a:prstGeom prst="rect">
            <a:avLst/>
          </a:prstGeom>
          <a:noFill/>
          <a:ln/>
        </p:spPr>
        <p:txBody>
          <a:bodyPr wrap="none" rtlCol="0" anchor="t"/>
          <a:lstStyle/>
          <a:p>
            <a:pPr indent="0" marL="0">
              <a:lnSpc>
                <a:spcPts val="7545"/>
              </a:lnSpc>
              <a:buNone/>
            </a:pPr>
            <a:r>
              <a:rPr lang="en-US" sz="6036" b="1" dirty="0">
                <a:solidFill>
                  <a:srgbClr val="1F1E1E"/>
                </a:solidFill>
                <a:latin typeface="Alexandria" pitchFamily="34" charset="0"/>
                <a:ea typeface="Alexandria" pitchFamily="34" charset="-122"/>
                <a:cs typeface="Alexandria" pitchFamily="34" charset="-120"/>
              </a:rPr>
              <a:t>Wi-Fi Security</a:t>
            </a:r>
            <a:endParaRPr lang="en-US" sz="6036" dirty="0"/>
          </a:p>
        </p:txBody>
      </p:sp>
      <p:sp>
        <p:nvSpPr>
          <p:cNvPr id="6" name="Text 3"/>
          <p:cNvSpPr/>
          <p:nvPr/>
        </p:nvSpPr>
        <p:spPr>
          <a:xfrm>
            <a:off x="833199" y="3266718"/>
            <a:ext cx="7477601"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Ensuring the safety and privacy of your wireless network is crucial in today's digital landscape. This section will explore the fundamental concepts of Wi-Fi security, outlining the key principles and best practices to protect your online activities and sensitive information.</a:t>
            </a:r>
            <a:endParaRPr lang="en-US" sz="1750" dirty="0"/>
          </a:p>
        </p:txBody>
      </p:sp>
      <p:sp>
        <p:nvSpPr>
          <p:cNvPr id="7" name="Text 4"/>
          <p:cNvSpPr/>
          <p:nvPr/>
        </p:nvSpPr>
        <p:spPr>
          <a:xfrm>
            <a:off x="833199" y="5293638"/>
            <a:ext cx="7477601" cy="355402"/>
          </a:xfrm>
          <a:prstGeom prst="rect">
            <a:avLst/>
          </a:prstGeom>
          <a:noFill/>
          <a:ln/>
        </p:spPr>
        <p:txBody>
          <a:bodyPr wrap="none" rtlCol="0" anchor="t"/>
          <a:lstStyle/>
          <a:p>
            <a:pPr indent="0" marL="0">
              <a:lnSpc>
                <a:spcPts val="2799"/>
              </a:lnSpc>
              <a:buNone/>
            </a:pPr>
            <a:endParaRPr lang="en-US" sz="1750" dirty="0"/>
          </a:p>
        </p:txBody>
      </p:sp>
      <p:pic>
        <p:nvPicPr>
          <p:cNvPr id="8" name="Image 1" descr="preencoded.png">    </p:cNvPr>
          <p:cNvPicPr>
            <a:picLocks noChangeAspect="1"/>
          </p:cNvPicPr>
          <p:nvPr/>
        </p:nvPicPr>
        <p:blipFill>
          <a:blip r:embed="rId2"/>
          <a:stretch>
            <a:fillRect/>
          </a:stretch>
        </p:blipFill>
        <p:spPr>
          <a:xfrm>
            <a:off x="860941" y="5987891"/>
            <a:ext cx="124897" cy="166568"/>
          </a:xfrm>
          <a:prstGeom prst="rect">
            <a:avLst/>
          </a:prstGeom>
        </p:spPr>
      </p:pic>
      <p:sp>
        <p:nvSpPr>
          <p:cNvPr id="9" name="Text 5"/>
          <p:cNvSpPr/>
          <p:nvPr/>
        </p:nvSpPr>
        <p:spPr>
          <a:xfrm>
            <a:off x="1166455" y="5898952"/>
            <a:ext cx="7144345" cy="355402"/>
          </a:xfrm>
          <a:prstGeom prst="rect">
            <a:avLst/>
          </a:prstGeom>
          <a:noFill/>
          <a:ln/>
        </p:spPr>
        <p:txBody>
          <a:bodyPr wrap="non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Group Members:</a:t>
            </a:r>
            <a:endParaRPr lang="en-US" sz="1750"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695444" y="955358"/>
            <a:ext cx="5562243" cy="579477"/>
          </a:xfrm>
          <a:prstGeom prst="rect">
            <a:avLst/>
          </a:prstGeom>
          <a:noFill/>
          <a:ln/>
        </p:spPr>
        <p:txBody>
          <a:bodyPr wrap="none" rtlCol="0" anchor="t"/>
          <a:lstStyle/>
          <a:p>
            <a:pPr indent="0" marL="0">
              <a:lnSpc>
                <a:spcPts val="4563"/>
              </a:lnSpc>
              <a:buNone/>
            </a:pPr>
            <a:r>
              <a:rPr lang="en-US" sz="3651" b="1" dirty="0">
                <a:solidFill>
                  <a:srgbClr val="1F1E1E"/>
                </a:solidFill>
                <a:latin typeface="Alexandria" pitchFamily="34" charset="0"/>
                <a:ea typeface="Alexandria" pitchFamily="34" charset="-122"/>
                <a:cs typeface="Alexandria" pitchFamily="34" charset="-120"/>
              </a:rPr>
              <a:t>Future of Wi-Fi Security</a:t>
            </a:r>
            <a:endParaRPr lang="en-US" sz="3651" dirty="0"/>
          </a:p>
        </p:txBody>
      </p:sp>
      <p:sp>
        <p:nvSpPr>
          <p:cNvPr id="6" name="Text 3"/>
          <p:cNvSpPr/>
          <p:nvPr/>
        </p:nvSpPr>
        <p:spPr>
          <a:xfrm>
            <a:off x="695444" y="1812965"/>
            <a:ext cx="7753112" cy="2076926"/>
          </a:xfrm>
          <a:prstGeom prst="rect">
            <a:avLst/>
          </a:prstGeom>
          <a:noFill/>
          <a:ln/>
        </p:spPr>
        <p:txBody>
          <a:bodyPr wrap="square" rtlCol="0" anchor="t"/>
          <a:lstStyle/>
          <a:p>
            <a:pPr indent="0" marL="0">
              <a:lnSpc>
                <a:spcPts val="2336"/>
              </a:lnSpc>
              <a:buNone/>
            </a:pPr>
            <a:r>
              <a:rPr lang="en-US" sz="1460" dirty="0">
                <a:solidFill>
                  <a:srgbClr val="3B3535"/>
                </a:solidFill>
                <a:latin typeface="Sora" pitchFamily="34" charset="0"/>
                <a:ea typeface="Sora" pitchFamily="34" charset="-122"/>
                <a:cs typeface="Sora" pitchFamily="34" charset="-120"/>
              </a:rPr>
              <a:t>As technology continues to evolve, the future of Wi-Fi security holds exciting advancements. Emerging protocols such as Wi-Fi 6E and WPA3 promise enhanced encryption, improved authentication, and robust protection against emerging threats. Additionally, the integration of machine learning and artificial intelligence is expected to bolster real-time threat detection and automated security updates, ensuring Wi-Fi networks remain resilient against the ever-changing landscape of cyber attacks.</a:t>
            </a:r>
            <a:endParaRPr lang="en-US" sz="1460" dirty="0"/>
          </a:p>
        </p:txBody>
      </p:sp>
      <p:sp>
        <p:nvSpPr>
          <p:cNvPr id="7" name="Text 4"/>
          <p:cNvSpPr/>
          <p:nvPr/>
        </p:nvSpPr>
        <p:spPr>
          <a:xfrm>
            <a:off x="695444" y="4098488"/>
            <a:ext cx="7753112" cy="2076926"/>
          </a:xfrm>
          <a:prstGeom prst="rect">
            <a:avLst/>
          </a:prstGeom>
          <a:noFill/>
          <a:ln/>
        </p:spPr>
        <p:txBody>
          <a:bodyPr wrap="square" rtlCol="0" anchor="t"/>
          <a:lstStyle/>
          <a:p>
            <a:pPr indent="0" marL="0">
              <a:lnSpc>
                <a:spcPts val="2336"/>
              </a:lnSpc>
              <a:buNone/>
            </a:pPr>
            <a:r>
              <a:rPr lang="en-US" sz="1460" dirty="0">
                <a:solidFill>
                  <a:srgbClr val="3B3535"/>
                </a:solidFill>
                <a:latin typeface="Sora" pitchFamily="34" charset="0"/>
                <a:ea typeface="Sora" pitchFamily="34" charset="-122"/>
                <a:cs typeface="Sora" pitchFamily="34" charset="-120"/>
              </a:rPr>
              <a:t>Furthermore, the growing adoption of the Internet of Things (IoT) will necessitate innovative security measures tailored to the unique challenges posed by connected devices. Secure device provisioning, end-to-end encryption, and comprehensive network segmentation will be crucial in safeguarding the expanding Wi-Fi ecosystem. As the world becomes increasingly reliant on wireless connectivity, the future of Wi-Fi security will undoubtedly be a critical focus for both industry and academia.</a:t>
            </a:r>
            <a:endParaRPr lang="en-US" sz="1460" dirty="0"/>
          </a:p>
        </p:txBody>
      </p:sp>
      <p:sp>
        <p:nvSpPr>
          <p:cNvPr id="8" name="Text 5"/>
          <p:cNvSpPr/>
          <p:nvPr/>
        </p:nvSpPr>
        <p:spPr>
          <a:xfrm>
            <a:off x="695444" y="6384012"/>
            <a:ext cx="7753112" cy="890111"/>
          </a:xfrm>
          <a:prstGeom prst="rect">
            <a:avLst/>
          </a:prstGeom>
          <a:noFill/>
          <a:ln/>
        </p:spPr>
        <p:txBody>
          <a:bodyPr wrap="square" rtlCol="0" anchor="t"/>
          <a:lstStyle/>
          <a:p>
            <a:pPr indent="0" marL="0">
              <a:lnSpc>
                <a:spcPts val="2336"/>
              </a:lnSpc>
              <a:buNone/>
            </a:pPr>
            <a:r>
              <a:rPr lang="en-US" sz="1460" dirty="0">
                <a:solidFill>
                  <a:srgbClr val="3B3535"/>
                </a:solidFill>
                <a:latin typeface="Sora" pitchFamily="34" charset="0"/>
                <a:ea typeface="Sora" pitchFamily="34" charset="-122"/>
                <a:cs typeface="Sora" pitchFamily="34" charset="-120"/>
              </a:rPr>
              <a:t> The future of Wi-Fi security is envisioned as a technologically advanced, interconnected world, where advanced protocols and AI-driven security measures safeguard a vast network of connected devices against evolving cyber threats.</a:t>
            </a:r>
            <a:endParaRPr lang="en-US" sz="1460"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890593"/>
            <a:ext cx="6706076" cy="555427"/>
          </a:xfrm>
          <a:prstGeom prst="rect">
            <a:avLst/>
          </a:prstGeom>
          <a:noFill/>
          <a:ln/>
        </p:spPr>
        <p:txBody>
          <a:bodyPr wrap="none" rtlCol="0" anchor="t"/>
          <a:lstStyle/>
          <a:p>
            <a:pPr indent="0" marL="0">
              <a:lnSpc>
                <a:spcPts val="4374"/>
              </a:lnSpc>
              <a:buNone/>
            </a:pPr>
            <a:r>
              <a:rPr lang="en-US" sz="3499" b="1" dirty="0">
                <a:solidFill>
                  <a:srgbClr val="1F1E1E"/>
                </a:solidFill>
                <a:latin typeface="Alexandria" pitchFamily="34" charset="0"/>
                <a:ea typeface="Alexandria" pitchFamily="34" charset="-122"/>
                <a:cs typeface="Alexandria" pitchFamily="34" charset="-120"/>
              </a:rPr>
              <a:t>Introduction to Wi-Fi Security</a:t>
            </a:r>
            <a:endParaRPr lang="en-US" sz="3499" dirty="0"/>
          </a:p>
        </p:txBody>
      </p:sp>
      <p:sp>
        <p:nvSpPr>
          <p:cNvPr id="5" name="Text 3"/>
          <p:cNvSpPr/>
          <p:nvPr/>
        </p:nvSpPr>
        <p:spPr>
          <a:xfrm>
            <a:off x="1760220" y="2890361"/>
            <a:ext cx="11109960" cy="1421606"/>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Wi-Fi, or Wireless Fidelity, is a widely used technology that allows devices to connect to the internet and communicate with each other without the need for physical cables. While the convenience of Wi-Fi is undeniable, it also poses some security risks that users need to be aware of. </a:t>
            </a:r>
            <a:pPr indent="0" marL="0">
              <a:lnSpc>
                <a:spcPts val="2799"/>
              </a:lnSpc>
              <a:buNone/>
            </a:pPr>
            <a:r>
              <a:rPr lang="en-US" sz="1750" b="1" dirty="0">
                <a:solidFill>
                  <a:srgbClr val="3B3535"/>
                </a:solidFill>
                <a:latin typeface="Sora" pitchFamily="34" charset="0"/>
                <a:ea typeface="Sora" pitchFamily="34" charset="-122"/>
                <a:cs typeface="Sora" pitchFamily="34" charset="-120"/>
              </a:rPr>
              <a:t>This section will provide an overview of the fundamental concepts and importance of Wi-Fi security.</a:t>
            </a:r>
            <a:endParaRPr lang="en-US" sz="1750" dirty="0"/>
          </a:p>
        </p:txBody>
      </p:sp>
      <p:sp>
        <p:nvSpPr>
          <p:cNvPr id="6" name="Text 4"/>
          <p:cNvSpPr/>
          <p:nvPr/>
        </p:nvSpPr>
        <p:spPr>
          <a:xfrm>
            <a:off x="1760220" y="4561880"/>
            <a:ext cx="11109960"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Securing a Wi-Fi network is crucial to protect sensitive information, prevent unauthorized access, and ensure the overall integrity of the network. </a:t>
            </a:r>
            <a:pPr indent="0" marL="0">
              <a:lnSpc>
                <a:spcPts val="2799"/>
              </a:lnSpc>
              <a:buNone/>
            </a:pPr>
            <a:r>
              <a:rPr lang="en-US" sz="1750" i="1" dirty="0">
                <a:solidFill>
                  <a:srgbClr val="3B3535"/>
                </a:solidFill>
                <a:latin typeface="Sora" pitchFamily="34" charset="0"/>
                <a:ea typeface="Sora" pitchFamily="34" charset="-122"/>
                <a:cs typeface="Sora" pitchFamily="34" charset="-120"/>
              </a:rPr>
              <a:t>Wi-Fi security involves a range of measures, from encryption protocols to authentication methods, that work together to safeguard the data transmitted over the wireless network.</a:t>
            </a:r>
            <a:pPr indent="0" marL="0">
              <a:lnSpc>
                <a:spcPts val="2799"/>
              </a:lnSpc>
              <a:buNone/>
            </a:pPr>
            <a:r>
              <a:rPr lang="en-US" sz="1750" dirty="0">
                <a:solidFill>
                  <a:srgbClr val="3B3535"/>
                </a:solidFill>
                <a:latin typeface="Sora" pitchFamily="34" charset="0"/>
                <a:ea typeface="Sora" pitchFamily="34" charset="-122"/>
                <a:cs typeface="Sora" pitchFamily="34" charset="-120"/>
              </a:rPr>
              <a:t> Understanding these security mechanisms is essential for both individuals and organizations to maintain a secure and reliable Wi-Fi environment.</a:t>
            </a:r>
            <a:endParaRPr lang="en-US" sz="1750" dirty="0"/>
          </a:p>
        </p:txBody>
      </p:sp>
      <p:pic>
        <p:nvPicPr>
          <p:cNvPr id="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2890837" y="487204"/>
            <a:ext cx="5874068" cy="553045"/>
          </a:xfrm>
          <a:prstGeom prst="rect">
            <a:avLst/>
          </a:prstGeom>
          <a:noFill/>
          <a:ln/>
        </p:spPr>
        <p:txBody>
          <a:bodyPr wrap="none" rtlCol="0" anchor="t"/>
          <a:lstStyle/>
          <a:p>
            <a:pPr indent="0" marL="0">
              <a:lnSpc>
                <a:spcPts val="4355"/>
              </a:lnSpc>
              <a:buNone/>
            </a:pPr>
            <a:r>
              <a:rPr lang="en-US" sz="3484" b="1" dirty="0">
                <a:solidFill>
                  <a:srgbClr val="1F1E1E"/>
                </a:solidFill>
                <a:latin typeface="Alexandria" pitchFamily="34" charset="0"/>
                <a:ea typeface="Alexandria" pitchFamily="34" charset="-122"/>
                <a:cs typeface="Alexandria" pitchFamily="34" charset="-120"/>
              </a:rPr>
              <a:t>Wi-Fi Encryption Methods</a:t>
            </a:r>
            <a:endParaRPr lang="en-US" sz="3484" dirty="0"/>
          </a:p>
        </p:txBody>
      </p:sp>
      <p:sp>
        <p:nvSpPr>
          <p:cNvPr id="5" name="Text 3"/>
          <p:cNvSpPr/>
          <p:nvPr/>
        </p:nvSpPr>
        <p:spPr>
          <a:xfrm>
            <a:off x="2890837" y="1482566"/>
            <a:ext cx="1888331" cy="829389"/>
          </a:xfrm>
          <a:prstGeom prst="rect">
            <a:avLst/>
          </a:prstGeom>
          <a:noFill/>
          <a:ln/>
        </p:spPr>
        <p:txBody>
          <a:bodyPr wrap="square" rtlCol="0" anchor="t"/>
          <a:lstStyle/>
          <a:p>
            <a:pPr indent="0" marL="0">
              <a:lnSpc>
                <a:spcPts val="2177"/>
              </a:lnSpc>
              <a:buNone/>
            </a:pPr>
            <a:r>
              <a:rPr lang="en-US" sz="1742" b="1" dirty="0">
                <a:solidFill>
                  <a:srgbClr val="1F1E1E"/>
                </a:solidFill>
                <a:latin typeface="Alexandria" pitchFamily="34" charset="0"/>
                <a:ea typeface="Alexandria" pitchFamily="34" charset="-122"/>
                <a:cs typeface="Alexandria" pitchFamily="34" charset="-120"/>
              </a:rPr>
              <a:t>WEP (Wired Equivalent Privacy)</a:t>
            </a:r>
            <a:endParaRPr lang="en-US" sz="1742" dirty="0"/>
          </a:p>
        </p:txBody>
      </p:sp>
      <p:sp>
        <p:nvSpPr>
          <p:cNvPr id="6" name="Text 4"/>
          <p:cNvSpPr/>
          <p:nvPr/>
        </p:nvSpPr>
        <p:spPr>
          <a:xfrm>
            <a:off x="2890837" y="2488883"/>
            <a:ext cx="1888331" cy="3679150"/>
          </a:xfrm>
          <a:prstGeom prst="rect">
            <a:avLst/>
          </a:prstGeom>
          <a:noFill/>
          <a:ln/>
        </p:spPr>
        <p:txBody>
          <a:bodyPr wrap="square" rtlCol="0" anchor="t"/>
          <a:lstStyle/>
          <a:p>
            <a:pPr indent="0" marL="0">
              <a:lnSpc>
                <a:spcPts val="2230"/>
              </a:lnSpc>
              <a:buNone/>
            </a:pPr>
            <a:r>
              <a:rPr lang="en-US" sz="1393" dirty="0">
                <a:solidFill>
                  <a:srgbClr val="3B3535"/>
                </a:solidFill>
                <a:latin typeface="Sora" pitchFamily="34" charset="0"/>
                <a:ea typeface="Sora" pitchFamily="34" charset="-122"/>
                <a:cs typeface="Sora" pitchFamily="34" charset="-120"/>
              </a:rPr>
              <a:t>WEP was one of the earliest encryption protocols for Wi-Fi networks. However, it is now considered insecure due to vulnerabilities that allow attackers to easily crack the encryption key. WEP should be avoided in favor of more secure alternatives.</a:t>
            </a:r>
            <a:endParaRPr lang="en-US" sz="1393" dirty="0"/>
          </a:p>
        </p:txBody>
      </p:sp>
      <p:sp>
        <p:nvSpPr>
          <p:cNvPr id="7" name="Text 5"/>
          <p:cNvSpPr/>
          <p:nvPr/>
        </p:nvSpPr>
        <p:spPr>
          <a:xfrm>
            <a:off x="5218509" y="1482566"/>
            <a:ext cx="1888331" cy="829389"/>
          </a:xfrm>
          <a:prstGeom prst="rect">
            <a:avLst/>
          </a:prstGeom>
          <a:noFill/>
          <a:ln/>
        </p:spPr>
        <p:txBody>
          <a:bodyPr wrap="square" rtlCol="0" anchor="t"/>
          <a:lstStyle/>
          <a:p>
            <a:pPr indent="0" marL="0">
              <a:lnSpc>
                <a:spcPts val="2177"/>
              </a:lnSpc>
              <a:buNone/>
            </a:pPr>
            <a:r>
              <a:rPr lang="en-US" sz="1742" b="1" dirty="0">
                <a:solidFill>
                  <a:srgbClr val="1F1E1E"/>
                </a:solidFill>
                <a:latin typeface="Alexandria" pitchFamily="34" charset="0"/>
                <a:ea typeface="Alexandria" pitchFamily="34" charset="-122"/>
                <a:cs typeface="Alexandria" pitchFamily="34" charset="-120"/>
              </a:rPr>
              <a:t>WPA (Wi-Fi Protected Access)</a:t>
            </a:r>
            <a:endParaRPr lang="en-US" sz="1742" dirty="0"/>
          </a:p>
        </p:txBody>
      </p:sp>
      <p:sp>
        <p:nvSpPr>
          <p:cNvPr id="8" name="Text 6"/>
          <p:cNvSpPr/>
          <p:nvPr/>
        </p:nvSpPr>
        <p:spPr>
          <a:xfrm>
            <a:off x="5218509" y="2488883"/>
            <a:ext cx="1888331" cy="3679150"/>
          </a:xfrm>
          <a:prstGeom prst="rect">
            <a:avLst/>
          </a:prstGeom>
          <a:noFill/>
          <a:ln/>
        </p:spPr>
        <p:txBody>
          <a:bodyPr wrap="square" rtlCol="0" anchor="t"/>
          <a:lstStyle/>
          <a:p>
            <a:pPr indent="0" marL="0">
              <a:lnSpc>
                <a:spcPts val="2230"/>
              </a:lnSpc>
              <a:buNone/>
            </a:pPr>
            <a:r>
              <a:rPr lang="en-US" sz="1393" dirty="0">
                <a:solidFill>
                  <a:srgbClr val="3B3535"/>
                </a:solidFill>
                <a:latin typeface="Sora" pitchFamily="34" charset="0"/>
                <a:ea typeface="Sora" pitchFamily="34" charset="-122"/>
                <a:cs typeface="Sora" pitchFamily="34" charset="-120"/>
              </a:rPr>
              <a:t>WPA was introduced as an improvement over WEP, providing stronger encryption and better security features. WPA uses the TKIP (Temporal Key Integrity Protocol) encryption algorithm, which is more secure than WEP but still has some weaknesses.</a:t>
            </a:r>
            <a:endParaRPr lang="en-US" sz="1393" dirty="0"/>
          </a:p>
        </p:txBody>
      </p:sp>
      <p:sp>
        <p:nvSpPr>
          <p:cNvPr id="9" name="Text 7"/>
          <p:cNvSpPr/>
          <p:nvPr/>
        </p:nvSpPr>
        <p:spPr>
          <a:xfrm>
            <a:off x="7546181" y="1482566"/>
            <a:ext cx="1888331" cy="829389"/>
          </a:xfrm>
          <a:prstGeom prst="rect">
            <a:avLst/>
          </a:prstGeom>
          <a:noFill/>
          <a:ln/>
        </p:spPr>
        <p:txBody>
          <a:bodyPr wrap="square" rtlCol="0" anchor="t"/>
          <a:lstStyle/>
          <a:p>
            <a:pPr indent="0" marL="0">
              <a:lnSpc>
                <a:spcPts val="2177"/>
              </a:lnSpc>
              <a:buNone/>
            </a:pPr>
            <a:r>
              <a:rPr lang="en-US" sz="1742" b="1" dirty="0">
                <a:solidFill>
                  <a:srgbClr val="1F1E1E"/>
                </a:solidFill>
                <a:latin typeface="Alexandria" pitchFamily="34" charset="0"/>
                <a:ea typeface="Alexandria" pitchFamily="34" charset="-122"/>
                <a:cs typeface="Alexandria" pitchFamily="34" charset="-120"/>
              </a:rPr>
              <a:t>WPA2 (Wi-Fi Protected Access 2)</a:t>
            </a:r>
            <a:endParaRPr lang="en-US" sz="1742" dirty="0"/>
          </a:p>
        </p:txBody>
      </p:sp>
      <p:sp>
        <p:nvSpPr>
          <p:cNvPr id="10" name="Text 8"/>
          <p:cNvSpPr/>
          <p:nvPr/>
        </p:nvSpPr>
        <p:spPr>
          <a:xfrm>
            <a:off x="7546181" y="2488883"/>
            <a:ext cx="1888331" cy="5094208"/>
          </a:xfrm>
          <a:prstGeom prst="rect">
            <a:avLst/>
          </a:prstGeom>
          <a:noFill/>
          <a:ln/>
        </p:spPr>
        <p:txBody>
          <a:bodyPr wrap="square" rtlCol="0" anchor="t"/>
          <a:lstStyle/>
          <a:p>
            <a:pPr indent="0" marL="0">
              <a:lnSpc>
                <a:spcPts val="2230"/>
              </a:lnSpc>
              <a:buNone/>
            </a:pPr>
            <a:r>
              <a:rPr lang="en-US" sz="1393" dirty="0">
                <a:solidFill>
                  <a:srgbClr val="3B3535"/>
                </a:solidFill>
                <a:latin typeface="Sora" pitchFamily="34" charset="0"/>
                <a:ea typeface="Sora" pitchFamily="34" charset="-122"/>
                <a:cs typeface="Sora" pitchFamily="34" charset="-120"/>
              </a:rPr>
              <a:t>WPA2 is the current industry standard for Wi-Fi encryption. It utilizes the AES (Advanced Encryption Standard) algorithm, which is considered highly secure and difficult to crack. WPA2 also includes additional features like support for CCMP (Counter Mode Cipher Block Chaining Message Authentication Code Protocol).</a:t>
            </a:r>
            <a:endParaRPr lang="en-US" sz="1393" dirty="0"/>
          </a:p>
        </p:txBody>
      </p:sp>
      <p:sp>
        <p:nvSpPr>
          <p:cNvPr id="11" name="Text 9"/>
          <p:cNvSpPr/>
          <p:nvPr/>
        </p:nvSpPr>
        <p:spPr>
          <a:xfrm>
            <a:off x="9873853" y="1482566"/>
            <a:ext cx="1888331" cy="829389"/>
          </a:xfrm>
          <a:prstGeom prst="rect">
            <a:avLst/>
          </a:prstGeom>
          <a:noFill/>
          <a:ln/>
        </p:spPr>
        <p:txBody>
          <a:bodyPr wrap="square" rtlCol="0" anchor="t"/>
          <a:lstStyle/>
          <a:p>
            <a:pPr indent="0" marL="0">
              <a:lnSpc>
                <a:spcPts val="2177"/>
              </a:lnSpc>
              <a:buNone/>
            </a:pPr>
            <a:r>
              <a:rPr lang="en-US" sz="1742" b="1" dirty="0">
                <a:solidFill>
                  <a:srgbClr val="1F1E1E"/>
                </a:solidFill>
                <a:latin typeface="Alexandria" pitchFamily="34" charset="0"/>
                <a:ea typeface="Alexandria" pitchFamily="34" charset="-122"/>
                <a:cs typeface="Alexandria" pitchFamily="34" charset="-120"/>
              </a:rPr>
              <a:t>WPA3 (Wi-Fi Protected Access 3)</a:t>
            </a:r>
            <a:endParaRPr lang="en-US" sz="1742" dirty="0"/>
          </a:p>
        </p:txBody>
      </p:sp>
      <p:sp>
        <p:nvSpPr>
          <p:cNvPr id="12" name="Text 10"/>
          <p:cNvSpPr/>
          <p:nvPr/>
        </p:nvSpPr>
        <p:spPr>
          <a:xfrm>
            <a:off x="9873853" y="2488883"/>
            <a:ext cx="1888331" cy="4811197"/>
          </a:xfrm>
          <a:prstGeom prst="rect">
            <a:avLst/>
          </a:prstGeom>
          <a:noFill/>
          <a:ln/>
        </p:spPr>
        <p:txBody>
          <a:bodyPr wrap="square" rtlCol="0" anchor="t"/>
          <a:lstStyle/>
          <a:p>
            <a:pPr indent="0" marL="0">
              <a:lnSpc>
                <a:spcPts val="2230"/>
              </a:lnSpc>
              <a:buNone/>
            </a:pPr>
            <a:r>
              <a:rPr lang="en-US" sz="1393" dirty="0">
                <a:solidFill>
                  <a:srgbClr val="3B3535"/>
                </a:solidFill>
                <a:latin typeface="Sora" pitchFamily="34" charset="0"/>
                <a:ea typeface="Sora" pitchFamily="34" charset="-122"/>
                <a:cs typeface="Sora" pitchFamily="34" charset="-120"/>
              </a:rPr>
              <a:t>WPA3 is the latest Wi-Fi security protocol, offering enhanced protection against brute-force attacks and providing better support for personal and enterprise-level networks. It introduces features like Simultaneous Authentication of Equals (SAE) and Opportunistic Wireless Encryption (OWE).</a:t>
            </a:r>
            <a:endParaRPr lang="en-US" sz="1393"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568410"/>
            <a:ext cx="5647611" cy="555427"/>
          </a:xfrm>
          <a:prstGeom prst="rect">
            <a:avLst/>
          </a:prstGeom>
          <a:noFill/>
          <a:ln/>
        </p:spPr>
        <p:txBody>
          <a:bodyPr wrap="none" rtlCol="0" anchor="t"/>
          <a:lstStyle/>
          <a:p>
            <a:pPr indent="0" marL="0">
              <a:lnSpc>
                <a:spcPts val="4374"/>
              </a:lnSpc>
              <a:buNone/>
            </a:pPr>
            <a:r>
              <a:rPr lang="en-US" sz="3499" b="1" dirty="0">
                <a:solidFill>
                  <a:srgbClr val="1F1E1E"/>
                </a:solidFill>
                <a:latin typeface="Alexandria" pitchFamily="34" charset="0"/>
                <a:ea typeface="Alexandria" pitchFamily="34" charset="-122"/>
                <a:cs typeface="Alexandria" pitchFamily="34" charset="-120"/>
              </a:rPr>
              <a:t>Authentication Protocols</a:t>
            </a:r>
            <a:endParaRPr lang="en-US" sz="3499" dirty="0"/>
          </a:p>
        </p:txBody>
      </p:sp>
      <p:pic>
        <p:nvPicPr>
          <p:cNvPr id="5" name="Image 0" descr="preencoded.png">    </p:cNvPr>
          <p:cNvPicPr>
            <a:picLocks noChangeAspect="1"/>
          </p:cNvPicPr>
          <p:nvPr/>
        </p:nvPicPr>
        <p:blipFill>
          <a:blip r:embed="rId1"/>
          <a:stretch>
            <a:fillRect/>
          </a:stretch>
        </p:blipFill>
        <p:spPr>
          <a:xfrm>
            <a:off x="1760220" y="2568178"/>
            <a:ext cx="555427" cy="555427"/>
          </a:xfrm>
          <a:prstGeom prst="rect">
            <a:avLst/>
          </a:prstGeom>
        </p:spPr>
      </p:pic>
      <p:sp>
        <p:nvSpPr>
          <p:cNvPr id="6" name="Text 3"/>
          <p:cNvSpPr/>
          <p:nvPr/>
        </p:nvSpPr>
        <p:spPr>
          <a:xfrm>
            <a:off x="1760220" y="3345775"/>
            <a:ext cx="3481149" cy="694373"/>
          </a:xfrm>
          <a:prstGeom prst="rect">
            <a:avLst/>
          </a:prstGeom>
          <a:noFill/>
          <a:ln/>
        </p:spPr>
        <p:txBody>
          <a:bodyPr wrap="square" rtlCol="0" anchor="t"/>
          <a:lstStyle/>
          <a:p>
            <a:pPr algn="l"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WEP (Wired Equivalent Privacy)</a:t>
            </a:r>
            <a:endParaRPr lang="en-US" sz="2187" dirty="0"/>
          </a:p>
        </p:txBody>
      </p:sp>
      <p:sp>
        <p:nvSpPr>
          <p:cNvPr id="7" name="Text 4"/>
          <p:cNvSpPr/>
          <p:nvPr/>
        </p:nvSpPr>
        <p:spPr>
          <a:xfrm>
            <a:off x="1760220" y="4173379"/>
            <a:ext cx="3481149" cy="2487811"/>
          </a:xfrm>
          <a:prstGeom prst="rect">
            <a:avLst/>
          </a:prstGeom>
          <a:noFill/>
          <a:ln/>
        </p:spPr>
        <p:txBody>
          <a:bodyPr wrap="square" rtlCol="0" anchor="t"/>
          <a:lstStyle/>
          <a:p>
            <a:pPr algn="l" indent="0" marL="0">
              <a:lnSpc>
                <a:spcPts val="2799"/>
              </a:lnSpc>
              <a:buNone/>
            </a:pPr>
            <a:r>
              <a:rPr lang="en-US" sz="1750" dirty="0">
                <a:solidFill>
                  <a:srgbClr val="3B3535"/>
                </a:solidFill>
                <a:latin typeface="Sora" pitchFamily="34" charset="0"/>
                <a:ea typeface="Sora" pitchFamily="34" charset="-122"/>
                <a:cs typeface="Sora" pitchFamily="34" charset="-120"/>
              </a:rPr>
              <a:t>WEP is an older Wi-Fi encryption protocol that has significant security vulnerabilities. It should be avoided in favor of more secure options like WPA2 or WPA3.</a:t>
            </a:r>
            <a:endParaRPr lang="en-US" sz="1750" dirty="0"/>
          </a:p>
        </p:txBody>
      </p:sp>
      <p:pic>
        <p:nvPicPr>
          <p:cNvPr id="8" name="Image 1" descr="preencoded.png">    </p:cNvPr>
          <p:cNvPicPr>
            <a:picLocks noChangeAspect="1"/>
          </p:cNvPicPr>
          <p:nvPr/>
        </p:nvPicPr>
        <p:blipFill>
          <a:blip r:embed="rId2"/>
          <a:stretch>
            <a:fillRect/>
          </a:stretch>
        </p:blipFill>
        <p:spPr>
          <a:xfrm>
            <a:off x="5574625" y="2568178"/>
            <a:ext cx="555427" cy="555427"/>
          </a:xfrm>
          <a:prstGeom prst="rect">
            <a:avLst/>
          </a:prstGeom>
        </p:spPr>
      </p:pic>
      <p:sp>
        <p:nvSpPr>
          <p:cNvPr id="9" name="Text 5"/>
          <p:cNvSpPr/>
          <p:nvPr/>
        </p:nvSpPr>
        <p:spPr>
          <a:xfrm>
            <a:off x="5574625" y="3345775"/>
            <a:ext cx="3481149" cy="694373"/>
          </a:xfrm>
          <a:prstGeom prst="rect">
            <a:avLst/>
          </a:prstGeom>
          <a:noFill/>
          <a:ln/>
        </p:spPr>
        <p:txBody>
          <a:bodyPr wrap="square" rtlCol="0" anchor="t"/>
          <a:lstStyle/>
          <a:p>
            <a:pPr algn="l"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WPA (Wi-Fi Protected Access)</a:t>
            </a:r>
            <a:endParaRPr lang="en-US" sz="2187" dirty="0"/>
          </a:p>
        </p:txBody>
      </p:sp>
      <p:sp>
        <p:nvSpPr>
          <p:cNvPr id="10" name="Text 6"/>
          <p:cNvSpPr/>
          <p:nvPr/>
        </p:nvSpPr>
        <p:spPr>
          <a:xfrm>
            <a:off x="5574625" y="4173379"/>
            <a:ext cx="3481149" cy="2487811"/>
          </a:xfrm>
          <a:prstGeom prst="rect">
            <a:avLst/>
          </a:prstGeom>
          <a:noFill/>
          <a:ln/>
        </p:spPr>
        <p:txBody>
          <a:bodyPr wrap="square" rtlCol="0" anchor="t"/>
          <a:lstStyle/>
          <a:p>
            <a:pPr algn="l" indent="0" marL="0">
              <a:lnSpc>
                <a:spcPts val="2799"/>
              </a:lnSpc>
              <a:buNone/>
            </a:pPr>
            <a:r>
              <a:rPr lang="en-US" sz="1750" dirty="0">
                <a:solidFill>
                  <a:srgbClr val="3B3535"/>
                </a:solidFill>
                <a:latin typeface="Sora" pitchFamily="34" charset="0"/>
                <a:ea typeface="Sora" pitchFamily="34" charset="-122"/>
                <a:cs typeface="Sora" pitchFamily="34" charset="-120"/>
              </a:rPr>
              <a:t>WPA is a more secure authentication protocol that addresses the weaknesses of WEP. WPA2 is the current industry standard and offers stronger encryption and authentication methods.</a:t>
            </a:r>
            <a:endParaRPr lang="en-US" sz="1750" dirty="0"/>
          </a:p>
        </p:txBody>
      </p:sp>
      <p:pic>
        <p:nvPicPr>
          <p:cNvPr id="11" name="Image 2" descr="preencoded.png">    </p:cNvPr>
          <p:cNvPicPr>
            <a:picLocks noChangeAspect="1"/>
          </p:cNvPicPr>
          <p:nvPr/>
        </p:nvPicPr>
        <p:blipFill>
          <a:blip r:embed="rId3"/>
          <a:stretch>
            <a:fillRect/>
          </a:stretch>
        </p:blipFill>
        <p:spPr>
          <a:xfrm>
            <a:off x="9389031" y="2568178"/>
            <a:ext cx="555427" cy="555427"/>
          </a:xfrm>
          <a:prstGeom prst="rect">
            <a:avLst/>
          </a:prstGeom>
        </p:spPr>
      </p:pic>
      <p:sp>
        <p:nvSpPr>
          <p:cNvPr id="12" name="Text 7"/>
          <p:cNvSpPr/>
          <p:nvPr/>
        </p:nvSpPr>
        <p:spPr>
          <a:xfrm>
            <a:off x="9389031" y="3345775"/>
            <a:ext cx="3481149" cy="694373"/>
          </a:xfrm>
          <a:prstGeom prst="rect">
            <a:avLst/>
          </a:prstGeom>
          <a:noFill/>
          <a:ln/>
        </p:spPr>
        <p:txBody>
          <a:bodyPr wrap="square" rtlCol="0" anchor="t"/>
          <a:lstStyle/>
          <a:p>
            <a:pPr algn="l"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WPA3 (Wi-Fi Protected Access 3)</a:t>
            </a:r>
            <a:endParaRPr lang="en-US" sz="2187" dirty="0"/>
          </a:p>
        </p:txBody>
      </p:sp>
      <p:sp>
        <p:nvSpPr>
          <p:cNvPr id="13" name="Text 8"/>
          <p:cNvSpPr/>
          <p:nvPr/>
        </p:nvSpPr>
        <p:spPr>
          <a:xfrm>
            <a:off x="9389031" y="4173379"/>
            <a:ext cx="3481149" cy="2487811"/>
          </a:xfrm>
          <a:prstGeom prst="rect">
            <a:avLst/>
          </a:prstGeom>
          <a:noFill/>
          <a:ln/>
        </p:spPr>
        <p:txBody>
          <a:bodyPr wrap="square" rtlCol="0" anchor="t"/>
          <a:lstStyle/>
          <a:p>
            <a:pPr algn="l" indent="0" marL="0">
              <a:lnSpc>
                <a:spcPts val="2799"/>
              </a:lnSpc>
              <a:buNone/>
            </a:pPr>
            <a:r>
              <a:rPr lang="en-US" sz="1750" dirty="0">
                <a:solidFill>
                  <a:srgbClr val="3B3535"/>
                </a:solidFill>
                <a:latin typeface="Sora" pitchFamily="34" charset="0"/>
                <a:ea typeface="Sora" pitchFamily="34" charset="-122"/>
                <a:cs typeface="Sora" pitchFamily="34" charset="-120"/>
              </a:rPr>
              <a:t>WPA3 is the latest Wi-Fi security protocol, providing enhanced encryption and authentication features to better protect against cyber threats. It is gradually being adopted as the new standard.</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31267"/>
          </a:xfrm>
          <a:prstGeom prst="rect">
            <a:avLst/>
          </a:prstGeom>
          <a:solidFill>
            <a:srgbClr val="FFFAFA"/>
          </a:solidFill>
          <a:ln/>
        </p:spPr>
      </p:sp>
      <p:sp>
        <p:nvSpPr>
          <p:cNvPr id="4" name="Text 2"/>
          <p:cNvSpPr/>
          <p:nvPr/>
        </p:nvSpPr>
        <p:spPr>
          <a:xfrm>
            <a:off x="2515672" y="527923"/>
            <a:ext cx="7724656" cy="599837"/>
          </a:xfrm>
          <a:prstGeom prst="rect">
            <a:avLst/>
          </a:prstGeom>
          <a:noFill/>
          <a:ln/>
        </p:spPr>
        <p:txBody>
          <a:bodyPr wrap="none" rtlCol="0" anchor="t"/>
          <a:lstStyle/>
          <a:p>
            <a:pPr indent="0" marL="0">
              <a:lnSpc>
                <a:spcPts val="4724"/>
              </a:lnSpc>
              <a:buNone/>
            </a:pPr>
            <a:r>
              <a:rPr lang="en-US" sz="3779" b="1" dirty="0">
                <a:solidFill>
                  <a:srgbClr val="1F1E1E"/>
                </a:solidFill>
                <a:latin typeface="Alexandria" pitchFamily="34" charset="0"/>
                <a:ea typeface="Alexandria" pitchFamily="34" charset="-122"/>
                <a:cs typeface="Alexandria" pitchFamily="34" charset="-120"/>
              </a:rPr>
              <a:t>Common Wi-Fi Security Threats</a:t>
            </a:r>
            <a:endParaRPr lang="en-US" sz="3779" dirty="0"/>
          </a:p>
        </p:txBody>
      </p:sp>
      <p:pic>
        <p:nvPicPr>
          <p:cNvPr id="5" name="Image 0" descr="preencoded.png">    </p:cNvPr>
          <p:cNvPicPr>
            <a:picLocks noChangeAspect="1"/>
          </p:cNvPicPr>
          <p:nvPr/>
        </p:nvPicPr>
        <p:blipFill>
          <a:blip r:embed="rId1"/>
          <a:stretch>
            <a:fillRect/>
          </a:stretch>
        </p:blipFill>
        <p:spPr>
          <a:xfrm>
            <a:off x="2515672" y="1511618"/>
            <a:ext cx="3007638" cy="1858804"/>
          </a:xfrm>
          <a:prstGeom prst="rect">
            <a:avLst/>
          </a:prstGeom>
        </p:spPr>
      </p:pic>
      <p:sp>
        <p:nvSpPr>
          <p:cNvPr id="6" name="Text 3"/>
          <p:cNvSpPr/>
          <p:nvPr/>
        </p:nvSpPr>
        <p:spPr>
          <a:xfrm>
            <a:off x="2515672" y="3610332"/>
            <a:ext cx="2554843" cy="300038"/>
          </a:xfrm>
          <a:prstGeom prst="rect">
            <a:avLst/>
          </a:prstGeom>
          <a:noFill/>
          <a:ln/>
        </p:spPr>
        <p:txBody>
          <a:bodyPr wrap="none" rtlCol="0" anchor="t"/>
          <a:lstStyle/>
          <a:p>
            <a:pPr algn="l" indent="0" marL="0">
              <a:lnSpc>
                <a:spcPts val="2362"/>
              </a:lnSpc>
              <a:buNone/>
            </a:pPr>
            <a:r>
              <a:rPr lang="en-US" sz="1890" b="1" dirty="0">
                <a:solidFill>
                  <a:srgbClr val="3B3535"/>
                </a:solidFill>
                <a:latin typeface="Alexandria" pitchFamily="34" charset="0"/>
                <a:ea typeface="Alexandria" pitchFamily="34" charset="-122"/>
                <a:cs typeface="Alexandria" pitchFamily="34" charset="-120"/>
              </a:rPr>
              <a:t>Unauthorized Access</a:t>
            </a:r>
            <a:endParaRPr lang="en-US" sz="1890" dirty="0"/>
          </a:p>
        </p:txBody>
      </p:sp>
      <p:sp>
        <p:nvSpPr>
          <p:cNvPr id="7" name="Text 4"/>
          <p:cNvSpPr/>
          <p:nvPr/>
        </p:nvSpPr>
        <p:spPr>
          <a:xfrm>
            <a:off x="2515672" y="4025503"/>
            <a:ext cx="3007638" cy="3070622"/>
          </a:xfrm>
          <a:prstGeom prst="rect">
            <a:avLst/>
          </a:prstGeom>
          <a:noFill/>
          <a:ln/>
        </p:spPr>
        <p:txBody>
          <a:bodyPr wrap="square" rtlCol="0" anchor="t"/>
          <a:lstStyle/>
          <a:p>
            <a:pPr algn="l" indent="0" marL="0">
              <a:lnSpc>
                <a:spcPts val="2419"/>
              </a:lnSpc>
              <a:buNone/>
            </a:pPr>
            <a:r>
              <a:rPr lang="en-US" sz="1512" dirty="0">
                <a:solidFill>
                  <a:srgbClr val="3B3535"/>
                </a:solidFill>
                <a:latin typeface="Sora" pitchFamily="34" charset="0"/>
                <a:ea typeface="Sora" pitchFamily="34" charset="-122"/>
                <a:cs typeface="Sora" pitchFamily="34" charset="-120"/>
              </a:rPr>
              <a:t>One of the primary threats to Wi-Fi security is unauthorized access to the network. Hackers may attempt to crack weak passwords or exploit vulnerabilities in the network to gain unauthorized entry and potentially access sensitive information or disrupt network operations.</a:t>
            </a:r>
            <a:endParaRPr lang="en-US" sz="1512" dirty="0"/>
          </a:p>
        </p:txBody>
      </p:sp>
      <p:pic>
        <p:nvPicPr>
          <p:cNvPr id="8" name="Image 1" descr="preencoded.png">    </p:cNvPr>
          <p:cNvPicPr>
            <a:picLocks noChangeAspect="1"/>
          </p:cNvPicPr>
          <p:nvPr/>
        </p:nvPicPr>
        <p:blipFill>
          <a:blip r:embed="rId2"/>
          <a:stretch>
            <a:fillRect/>
          </a:stretch>
        </p:blipFill>
        <p:spPr>
          <a:xfrm>
            <a:off x="5811203" y="1511618"/>
            <a:ext cx="3007757" cy="1858923"/>
          </a:xfrm>
          <a:prstGeom prst="rect">
            <a:avLst/>
          </a:prstGeom>
        </p:spPr>
      </p:pic>
      <p:sp>
        <p:nvSpPr>
          <p:cNvPr id="9" name="Text 5"/>
          <p:cNvSpPr/>
          <p:nvPr/>
        </p:nvSpPr>
        <p:spPr>
          <a:xfrm>
            <a:off x="5811203" y="3610451"/>
            <a:ext cx="2399705" cy="300038"/>
          </a:xfrm>
          <a:prstGeom prst="rect">
            <a:avLst/>
          </a:prstGeom>
          <a:noFill/>
          <a:ln/>
        </p:spPr>
        <p:txBody>
          <a:bodyPr wrap="none" rtlCol="0" anchor="t"/>
          <a:lstStyle/>
          <a:p>
            <a:pPr algn="l" indent="0" marL="0">
              <a:lnSpc>
                <a:spcPts val="2362"/>
              </a:lnSpc>
              <a:buNone/>
            </a:pPr>
            <a:r>
              <a:rPr lang="en-US" sz="1890" b="1" dirty="0">
                <a:solidFill>
                  <a:srgbClr val="3B3535"/>
                </a:solidFill>
                <a:latin typeface="Alexandria" pitchFamily="34" charset="0"/>
                <a:ea typeface="Alexandria" pitchFamily="34" charset="-122"/>
                <a:cs typeface="Alexandria" pitchFamily="34" charset="-120"/>
              </a:rPr>
              <a:t>Malware Infections</a:t>
            </a:r>
            <a:endParaRPr lang="en-US" sz="1890" dirty="0"/>
          </a:p>
        </p:txBody>
      </p:sp>
      <p:sp>
        <p:nvSpPr>
          <p:cNvPr id="10" name="Text 6"/>
          <p:cNvSpPr/>
          <p:nvPr/>
        </p:nvSpPr>
        <p:spPr>
          <a:xfrm>
            <a:off x="5811203" y="4025622"/>
            <a:ext cx="3007757" cy="3070622"/>
          </a:xfrm>
          <a:prstGeom prst="rect">
            <a:avLst/>
          </a:prstGeom>
          <a:noFill/>
          <a:ln/>
        </p:spPr>
        <p:txBody>
          <a:bodyPr wrap="square" rtlCol="0" anchor="t"/>
          <a:lstStyle/>
          <a:p>
            <a:pPr algn="l" indent="0" marL="0">
              <a:lnSpc>
                <a:spcPts val="2419"/>
              </a:lnSpc>
              <a:buNone/>
            </a:pPr>
            <a:r>
              <a:rPr lang="en-US" sz="1512" dirty="0">
                <a:solidFill>
                  <a:srgbClr val="3B3535"/>
                </a:solidFill>
                <a:latin typeface="Sora" pitchFamily="34" charset="0"/>
                <a:ea typeface="Sora" pitchFamily="34" charset="-122"/>
                <a:cs typeface="Sora" pitchFamily="34" charset="-120"/>
              </a:rPr>
              <a:t>Unsecured Wi-Fi networks are susceptible to malware infections, which can be used to steal sensitive data, monitor network traffic, or even take control of connected devices. Ensuring robust antivirus and anti-malware protection is crucial for maintaining Wi-Fi security.</a:t>
            </a:r>
            <a:endParaRPr lang="en-US" sz="1512" dirty="0"/>
          </a:p>
        </p:txBody>
      </p:sp>
      <p:pic>
        <p:nvPicPr>
          <p:cNvPr id="11" name="Image 2" descr="preencoded.png">    </p:cNvPr>
          <p:cNvPicPr>
            <a:picLocks noChangeAspect="1"/>
          </p:cNvPicPr>
          <p:nvPr/>
        </p:nvPicPr>
        <p:blipFill>
          <a:blip r:embed="rId3"/>
          <a:stretch>
            <a:fillRect/>
          </a:stretch>
        </p:blipFill>
        <p:spPr>
          <a:xfrm>
            <a:off x="9106853" y="1511618"/>
            <a:ext cx="3007757" cy="1858923"/>
          </a:xfrm>
          <a:prstGeom prst="rect">
            <a:avLst/>
          </a:prstGeom>
        </p:spPr>
      </p:pic>
      <p:sp>
        <p:nvSpPr>
          <p:cNvPr id="12" name="Text 7"/>
          <p:cNvSpPr/>
          <p:nvPr/>
        </p:nvSpPr>
        <p:spPr>
          <a:xfrm>
            <a:off x="9106853" y="3610451"/>
            <a:ext cx="3007757" cy="600075"/>
          </a:xfrm>
          <a:prstGeom prst="rect">
            <a:avLst/>
          </a:prstGeom>
          <a:noFill/>
          <a:ln/>
        </p:spPr>
        <p:txBody>
          <a:bodyPr wrap="square" rtlCol="0" anchor="t"/>
          <a:lstStyle/>
          <a:p>
            <a:pPr algn="l" indent="0" marL="0">
              <a:lnSpc>
                <a:spcPts val="2362"/>
              </a:lnSpc>
              <a:buNone/>
            </a:pPr>
            <a:r>
              <a:rPr lang="en-US" sz="1890" b="1" dirty="0">
                <a:solidFill>
                  <a:srgbClr val="3B3535"/>
                </a:solidFill>
                <a:latin typeface="Alexandria" pitchFamily="34" charset="0"/>
                <a:ea typeface="Alexandria" pitchFamily="34" charset="-122"/>
                <a:cs typeface="Alexandria" pitchFamily="34" charset="-120"/>
              </a:rPr>
              <a:t>Man-in-the-Middle Attacks</a:t>
            </a:r>
            <a:endParaRPr lang="en-US" sz="1890" dirty="0"/>
          </a:p>
        </p:txBody>
      </p:sp>
      <p:sp>
        <p:nvSpPr>
          <p:cNvPr id="13" name="Text 8"/>
          <p:cNvSpPr/>
          <p:nvPr/>
        </p:nvSpPr>
        <p:spPr>
          <a:xfrm>
            <a:off x="9106853" y="4325660"/>
            <a:ext cx="3007757" cy="3377684"/>
          </a:xfrm>
          <a:prstGeom prst="rect">
            <a:avLst/>
          </a:prstGeom>
          <a:noFill/>
          <a:ln/>
        </p:spPr>
        <p:txBody>
          <a:bodyPr wrap="square" rtlCol="0" anchor="t"/>
          <a:lstStyle/>
          <a:p>
            <a:pPr algn="l" indent="0" marL="0">
              <a:lnSpc>
                <a:spcPts val="2419"/>
              </a:lnSpc>
              <a:buNone/>
            </a:pPr>
            <a:r>
              <a:rPr lang="en-US" sz="1512" dirty="0">
                <a:solidFill>
                  <a:srgbClr val="3B3535"/>
                </a:solidFill>
                <a:latin typeface="Sora" pitchFamily="34" charset="0"/>
                <a:ea typeface="Sora" pitchFamily="34" charset="-122"/>
                <a:cs typeface="Sora" pitchFamily="34" charset="-120"/>
              </a:rPr>
              <a:t>Man-in-the-middle attacks occur when a hacker intercepts and manipulates the communication between a user and the Wi-Fi network, allowing them to eavesdrop on the traffic or even impersonate legitimate parties. Proper encryption and authentication protocols are essential to mitigate this threat.</a:t>
            </a:r>
            <a:endParaRPr lang="en-US" sz="1512"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388525" y="693063"/>
            <a:ext cx="5231130" cy="609124"/>
          </a:xfrm>
          <a:prstGeom prst="rect">
            <a:avLst/>
          </a:prstGeom>
          <a:noFill/>
          <a:ln/>
        </p:spPr>
        <p:txBody>
          <a:bodyPr wrap="none" rtlCol="0" anchor="t"/>
          <a:lstStyle/>
          <a:p>
            <a:pPr indent="0" marL="0">
              <a:lnSpc>
                <a:spcPts val="4797"/>
              </a:lnSpc>
              <a:buNone/>
            </a:pPr>
            <a:r>
              <a:rPr lang="en-US" sz="3837" b="1" dirty="0">
                <a:solidFill>
                  <a:srgbClr val="1F1E1E"/>
                </a:solidFill>
                <a:latin typeface="Alexandria" pitchFamily="34" charset="0"/>
                <a:ea typeface="Alexandria" pitchFamily="34" charset="-122"/>
                <a:cs typeface="Alexandria" pitchFamily="34" charset="-120"/>
              </a:rPr>
              <a:t>Secure Configuration</a:t>
            </a:r>
            <a:endParaRPr lang="en-US" sz="3837" dirty="0"/>
          </a:p>
        </p:txBody>
      </p:sp>
      <p:sp>
        <p:nvSpPr>
          <p:cNvPr id="6" name="Shape 3"/>
          <p:cNvSpPr/>
          <p:nvPr/>
        </p:nvSpPr>
        <p:spPr>
          <a:xfrm>
            <a:off x="4661416" y="1594485"/>
            <a:ext cx="38933" cy="5941933"/>
          </a:xfrm>
          <a:prstGeom prst="roundRect">
            <a:avLst>
              <a:gd name="adj" fmla="val 225322"/>
            </a:avLst>
          </a:prstGeom>
          <a:solidFill>
            <a:srgbClr val="BBC2DC"/>
          </a:solidFill>
          <a:ln/>
        </p:spPr>
      </p:sp>
      <p:sp>
        <p:nvSpPr>
          <p:cNvPr id="7" name="Shape 4"/>
          <p:cNvSpPr/>
          <p:nvPr/>
        </p:nvSpPr>
        <p:spPr>
          <a:xfrm>
            <a:off x="4900077" y="1946493"/>
            <a:ext cx="682228" cy="38933"/>
          </a:xfrm>
          <a:prstGeom prst="roundRect">
            <a:avLst>
              <a:gd name="adj" fmla="val 225322"/>
            </a:avLst>
          </a:prstGeom>
          <a:solidFill>
            <a:srgbClr val="BBC2DC"/>
          </a:solidFill>
          <a:ln/>
        </p:spPr>
      </p:sp>
      <p:sp>
        <p:nvSpPr>
          <p:cNvPr id="8" name="Shape 5"/>
          <p:cNvSpPr/>
          <p:nvPr/>
        </p:nvSpPr>
        <p:spPr>
          <a:xfrm>
            <a:off x="4461570" y="1746766"/>
            <a:ext cx="438507" cy="438507"/>
          </a:xfrm>
          <a:prstGeom prst="roundRect">
            <a:avLst>
              <a:gd name="adj" fmla="val 20005"/>
            </a:avLst>
          </a:prstGeom>
          <a:solidFill>
            <a:srgbClr val="D5DCF6"/>
          </a:solidFill>
          <a:ln w="7620">
            <a:solidFill>
              <a:srgbClr val="BBC2DC"/>
            </a:solidFill>
            <a:prstDash val="solid"/>
          </a:ln>
        </p:spPr>
      </p:sp>
      <p:sp>
        <p:nvSpPr>
          <p:cNvPr id="9" name="Text 6"/>
          <p:cNvSpPr/>
          <p:nvPr/>
        </p:nvSpPr>
        <p:spPr>
          <a:xfrm>
            <a:off x="4623375" y="1783199"/>
            <a:ext cx="114895" cy="365522"/>
          </a:xfrm>
          <a:prstGeom prst="rect">
            <a:avLst/>
          </a:prstGeom>
          <a:noFill/>
          <a:ln/>
        </p:spPr>
        <p:txBody>
          <a:bodyPr wrap="none" rtlCol="0" anchor="t"/>
          <a:lstStyle/>
          <a:p>
            <a:pPr algn="ctr" indent="0" marL="0">
              <a:lnSpc>
                <a:spcPts val="2878"/>
              </a:lnSpc>
              <a:buNone/>
            </a:pPr>
            <a:r>
              <a:rPr lang="en-US" sz="2302" b="1" dirty="0">
                <a:solidFill>
                  <a:srgbClr val="3B3535"/>
                </a:solidFill>
                <a:latin typeface="Alexandria" pitchFamily="34" charset="0"/>
                <a:ea typeface="Alexandria" pitchFamily="34" charset="-122"/>
                <a:cs typeface="Alexandria" pitchFamily="34" charset="-120"/>
              </a:rPr>
              <a:t>1</a:t>
            </a:r>
            <a:endParaRPr lang="en-US" sz="2302" dirty="0"/>
          </a:p>
        </p:txBody>
      </p:sp>
      <p:sp>
        <p:nvSpPr>
          <p:cNvPr id="10" name="Text 7"/>
          <p:cNvSpPr/>
          <p:nvPr/>
        </p:nvSpPr>
        <p:spPr>
          <a:xfrm>
            <a:off x="5752981" y="1789390"/>
            <a:ext cx="2458522" cy="304562"/>
          </a:xfrm>
          <a:prstGeom prst="rect">
            <a:avLst/>
          </a:prstGeom>
          <a:noFill/>
          <a:ln/>
        </p:spPr>
        <p:txBody>
          <a:bodyPr wrap="none" rtlCol="0" anchor="t"/>
          <a:lstStyle/>
          <a:p>
            <a:pPr algn="l" indent="0" marL="0">
              <a:lnSpc>
                <a:spcPts val="2398"/>
              </a:lnSpc>
              <a:buNone/>
            </a:pPr>
            <a:r>
              <a:rPr lang="en-US" sz="1919" b="1" dirty="0">
                <a:solidFill>
                  <a:srgbClr val="3B3535"/>
                </a:solidFill>
                <a:latin typeface="Alexandria" pitchFamily="34" charset="0"/>
                <a:ea typeface="Alexandria" pitchFamily="34" charset="-122"/>
                <a:cs typeface="Alexandria" pitchFamily="34" charset="-120"/>
              </a:rPr>
              <a:t>Encryption Settings</a:t>
            </a:r>
            <a:endParaRPr lang="en-US" sz="1919" dirty="0"/>
          </a:p>
        </p:txBody>
      </p:sp>
      <p:sp>
        <p:nvSpPr>
          <p:cNvPr id="11" name="Text 8"/>
          <p:cNvSpPr/>
          <p:nvPr/>
        </p:nvSpPr>
        <p:spPr>
          <a:xfrm>
            <a:off x="5752981" y="2210872"/>
            <a:ext cx="8146494" cy="935474"/>
          </a:xfrm>
          <a:prstGeom prst="rect">
            <a:avLst/>
          </a:prstGeom>
          <a:noFill/>
          <a:ln/>
        </p:spPr>
        <p:txBody>
          <a:bodyPr wrap="square" rtlCol="0" anchor="t"/>
          <a:lstStyle/>
          <a:p>
            <a:pPr algn="l" indent="0" marL="0">
              <a:lnSpc>
                <a:spcPts val="2456"/>
              </a:lnSpc>
              <a:buNone/>
            </a:pPr>
            <a:r>
              <a:rPr lang="en-US" sz="1535" dirty="0">
                <a:solidFill>
                  <a:srgbClr val="3B3535"/>
                </a:solidFill>
                <a:latin typeface="Sora" pitchFamily="34" charset="0"/>
                <a:ea typeface="Sora" pitchFamily="34" charset="-122"/>
                <a:cs typeface="Sora" pitchFamily="34" charset="-120"/>
              </a:rPr>
              <a:t>Ensure that the wireless router is configured to use the latest and most secure encryption protocol, such as WPA2-PSK (AES) or WPA3. This helps protect the network traffic from eavesdropping and unauthorized access.</a:t>
            </a:r>
            <a:endParaRPr lang="en-US" sz="1535" dirty="0"/>
          </a:p>
        </p:txBody>
      </p:sp>
      <p:sp>
        <p:nvSpPr>
          <p:cNvPr id="12" name="Shape 9"/>
          <p:cNvSpPr/>
          <p:nvPr/>
        </p:nvSpPr>
        <p:spPr>
          <a:xfrm>
            <a:off x="4900077" y="3888165"/>
            <a:ext cx="682228" cy="38933"/>
          </a:xfrm>
          <a:prstGeom prst="roundRect">
            <a:avLst>
              <a:gd name="adj" fmla="val 225322"/>
            </a:avLst>
          </a:prstGeom>
          <a:solidFill>
            <a:srgbClr val="BBC2DC"/>
          </a:solidFill>
          <a:ln/>
        </p:spPr>
      </p:sp>
      <p:sp>
        <p:nvSpPr>
          <p:cNvPr id="13" name="Shape 10"/>
          <p:cNvSpPr/>
          <p:nvPr/>
        </p:nvSpPr>
        <p:spPr>
          <a:xfrm>
            <a:off x="4461570" y="3688437"/>
            <a:ext cx="438507" cy="438507"/>
          </a:xfrm>
          <a:prstGeom prst="roundRect">
            <a:avLst>
              <a:gd name="adj" fmla="val 20005"/>
            </a:avLst>
          </a:prstGeom>
          <a:solidFill>
            <a:srgbClr val="D5DCF6"/>
          </a:solidFill>
          <a:ln w="7620">
            <a:solidFill>
              <a:srgbClr val="BBC2DC"/>
            </a:solidFill>
            <a:prstDash val="solid"/>
          </a:ln>
        </p:spPr>
      </p:sp>
      <p:sp>
        <p:nvSpPr>
          <p:cNvPr id="14" name="Text 11"/>
          <p:cNvSpPr/>
          <p:nvPr/>
        </p:nvSpPr>
        <p:spPr>
          <a:xfrm>
            <a:off x="4593491" y="3724870"/>
            <a:ext cx="174546" cy="365522"/>
          </a:xfrm>
          <a:prstGeom prst="rect">
            <a:avLst/>
          </a:prstGeom>
          <a:noFill/>
          <a:ln/>
        </p:spPr>
        <p:txBody>
          <a:bodyPr wrap="none" rtlCol="0" anchor="t"/>
          <a:lstStyle/>
          <a:p>
            <a:pPr algn="ctr" indent="0" marL="0">
              <a:lnSpc>
                <a:spcPts val="2878"/>
              </a:lnSpc>
              <a:buNone/>
            </a:pPr>
            <a:r>
              <a:rPr lang="en-US" sz="2302" b="1" dirty="0">
                <a:solidFill>
                  <a:srgbClr val="3B3535"/>
                </a:solidFill>
                <a:latin typeface="Alexandria" pitchFamily="34" charset="0"/>
                <a:ea typeface="Alexandria" pitchFamily="34" charset="-122"/>
                <a:cs typeface="Alexandria" pitchFamily="34" charset="-120"/>
              </a:rPr>
              <a:t>2</a:t>
            </a:r>
            <a:endParaRPr lang="en-US" sz="2302" dirty="0"/>
          </a:p>
        </p:txBody>
      </p:sp>
      <p:sp>
        <p:nvSpPr>
          <p:cNvPr id="15" name="Text 12"/>
          <p:cNvSpPr/>
          <p:nvPr/>
        </p:nvSpPr>
        <p:spPr>
          <a:xfrm>
            <a:off x="5752981" y="3731062"/>
            <a:ext cx="2436733" cy="304562"/>
          </a:xfrm>
          <a:prstGeom prst="rect">
            <a:avLst/>
          </a:prstGeom>
          <a:noFill/>
          <a:ln/>
        </p:spPr>
        <p:txBody>
          <a:bodyPr wrap="none" rtlCol="0" anchor="t"/>
          <a:lstStyle/>
          <a:p>
            <a:pPr algn="l" indent="0" marL="0">
              <a:lnSpc>
                <a:spcPts val="2398"/>
              </a:lnSpc>
              <a:buNone/>
            </a:pPr>
            <a:r>
              <a:rPr lang="en-US" sz="1919" b="1" dirty="0">
                <a:solidFill>
                  <a:srgbClr val="3B3535"/>
                </a:solidFill>
                <a:latin typeface="Alexandria" pitchFamily="34" charset="0"/>
                <a:ea typeface="Alexandria" pitchFamily="34" charset="-122"/>
                <a:cs typeface="Alexandria" pitchFamily="34" charset="-120"/>
              </a:rPr>
              <a:t>Strong Passwords</a:t>
            </a:r>
            <a:endParaRPr lang="en-US" sz="1919" dirty="0"/>
          </a:p>
        </p:txBody>
      </p:sp>
      <p:sp>
        <p:nvSpPr>
          <p:cNvPr id="16" name="Text 13"/>
          <p:cNvSpPr/>
          <p:nvPr/>
        </p:nvSpPr>
        <p:spPr>
          <a:xfrm>
            <a:off x="5752981" y="4152543"/>
            <a:ext cx="8146494" cy="935474"/>
          </a:xfrm>
          <a:prstGeom prst="rect">
            <a:avLst/>
          </a:prstGeom>
          <a:noFill/>
          <a:ln/>
        </p:spPr>
        <p:txBody>
          <a:bodyPr wrap="square" rtlCol="0" anchor="t"/>
          <a:lstStyle/>
          <a:p>
            <a:pPr algn="l" indent="0" marL="0">
              <a:lnSpc>
                <a:spcPts val="2456"/>
              </a:lnSpc>
              <a:buNone/>
            </a:pPr>
            <a:r>
              <a:rPr lang="en-US" sz="1535" dirty="0">
                <a:solidFill>
                  <a:srgbClr val="3B3535"/>
                </a:solidFill>
                <a:latin typeface="Sora" pitchFamily="34" charset="0"/>
                <a:ea typeface="Sora" pitchFamily="34" charset="-122"/>
                <a:cs typeface="Sora" pitchFamily="34" charset="-120"/>
              </a:rPr>
              <a:t>Set a strong, unique password for the wireless network and the router's administrative interface. Avoid using common words, phrases, or personal information that could be easily guessed.</a:t>
            </a:r>
            <a:endParaRPr lang="en-US" sz="1535" dirty="0"/>
          </a:p>
        </p:txBody>
      </p:sp>
      <p:sp>
        <p:nvSpPr>
          <p:cNvPr id="17" name="Shape 14"/>
          <p:cNvSpPr/>
          <p:nvPr/>
        </p:nvSpPr>
        <p:spPr>
          <a:xfrm>
            <a:off x="4900077" y="5829836"/>
            <a:ext cx="682228" cy="38933"/>
          </a:xfrm>
          <a:prstGeom prst="roundRect">
            <a:avLst>
              <a:gd name="adj" fmla="val 225322"/>
            </a:avLst>
          </a:prstGeom>
          <a:solidFill>
            <a:srgbClr val="BBC2DC"/>
          </a:solidFill>
          <a:ln/>
        </p:spPr>
      </p:sp>
      <p:sp>
        <p:nvSpPr>
          <p:cNvPr id="18" name="Shape 15"/>
          <p:cNvSpPr/>
          <p:nvPr/>
        </p:nvSpPr>
        <p:spPr>
          <a:xfrm>
            <a:off x="4461570" y="5630108"/>
            <a:ext cx="438507" cy="438507"/>
          </a:xfrm>
          <a:prstGeom prst="roundRect">
            <a:avLst>
              <a:gd name="adj" fmla="val 20005"/>
            </a:avLst>
          </a:prstGeom>
          <a:solidFill>
            <a:srgbClr val="D5DCF6"/>
          </a:solidFill>
          <a:ln w="7620">
            <a:solidFill>
              <a:srgbClr val="BBC2DC"/>
            </a:solidFill>
            <a:prstDash val="solid"/>
          </a:ln>
        </p:spPr>
      </p:sp>
      <p:sp>
        <p:nvSpPr>
          <p:cNvPr id="19" name="Text 16"/>
          <p:cNvSpPr/>
          <p:nvPr/>
        </p:nvSpPr>
        <p:spPr>
          <a:xfrm>
            <a:off x="4593372" y="5666542"/>
            <a:ext cx="174903" cy="365522"/>
          </a:xfrm>
          <a:prstGeom prst="rect">
            <a:avLst/>
          </a:prstGeom>
          <a:noFill/>
          <a:ln/>
        </p:spPr>
        <p:txBody>
          <a:bodyPr wrap="none" rtlCol="0" anchor="t"/>
          <a:lstStyle/>
          <a:p>
            <a:pPr algn="ctr" indent="0" marL="0">
              <a:lnSpc>
                <a:spcPts val="2878"/>
              </a:lnSpc>
              <a:buNone/>
            </a:pPr>
            <a:r>
              <a:rPr lang="en-US" sz="2302" b="1" dirty="0">
                <a:solidFill>
                  <a:srgbClr val="3B3535"/>
                </a:solidFill>
                <a:latin typeface="Alexandria" pitchFamily="34" charset="0"/>
                <a:ea typeface="Alexandria" pitchFamily="34" charset="-122"/>
                <a:cs typeface="Alexandria" pitchFamily="34" charset="-120"/>
              </a:rPr>
              <a:t>3</a:t>
            </a:r>
            <a:endParaRPr lang="en-US" sz="2302" dirty="0"/>
          </a:p>
        </p:txBody>
      </p:sp>
      <p:sp>
        <p:nvSpPr>
          <p:cNvPr id="20" name="Text 17"/>
          <p:cNvSpPr/>
          <p:nvPr/>
        </p:nvSpPr>
        <p:spPr>
          <a:xfrm>
            <a:off x="5752981" y="5672733"/>
            <a:ext cx="2897029" cy="304562"/>
          </a:xfrm>
          <a:prstGeom prst="rect">
            <a:avLst/>
          </a:prstGeom>
          <a:noFill/>
          <a:ln/>
        </p:spPr>
        <p:txBody>
          <a:bodyPr wrap="none" rtlCol="0" anchor="t"/>
          <a:lstStyle/>
          <a:p>
            <a:pPr algn="l" indent="0" marL="0">
              <a:lnSpc>
                <a:spcPts val="2398"/>
              </a:lnSpc>
              <a:buNone/>
            </a:pPr>
            <a:r>
              <a:rPr lang="en-US" sz="1919" b="1" dirty="0">
                <a:solidFill>
                  <a:srgbClr val="3B3535"/>
                </a:solidFill>
                <a:latin typeface="Alexandria" pitchFamily="34" charset="0"/>
                <a:ea typeface="Alexandria" pitchFamily="34" charset="-122"/>
                <a:cs typeface="Alexandria" pitchFamily="34" charset="-120"/>
              </a:rPr>
              <a:t>Network Segmentation</a:t>
            </a:r>
            <a:endParaRPr lang="en-US" sz="1919" dirty="0"/>
          </a:p>
        </p:txBody>
      </p:sp>
      <p:sp>
        <p:nvSpPr>
          <p:cNvPr id="21" name="Text 18"/>
          <p:cNvSpPr/>
          <p:nvPr/>
        </p:nvSpPr>
        <p:spPr>
          <a:xfrm>
            <a:off x="5752981" y="6094214"/>
            <a:ext cx="8146494" cy="1247299"/>
          </a:xfrm>
          <a:prstGeom prst="rect">
            <a:avLst/>
          </a:prstGeom>
          <a:noFill/>
          <a:ln/>
        </p:spPr>
        <p:txBody>
          <a:bodyPr wrap="square" rtlCol="0" anchor="t"/>
          <a:lstStyle/>
          <a:p>
            <a:pPr algn="l" indent="0" marL="0">
              <a:lnSpc>
                <a:spcPts val="2456"/>
              </a:lnSpc>
              <a:buNone/>
            </a:pPr>
            <a:r>
              <a:rPr lang="en-US" sz="1535" dirty="0">
                <a:solidFill>
                  <a:srgbClr val="3B3535"/>
                </a:solidFill>
                <a:latin typeface="Sora" pitchFamily="34" charset="0"/>
                <a:ea typeface="Sora" pitchFamily="34" charset="-122"/>
                <a:cs typeface="Sora" pitchFamily="34" charset="-120"/>
              </a:rPr>
              <a:t>Consider implementing network segmentation by creating separate virtual LANs (VLANs) for different user groups, such as guests, employees, and IoT devices. This can help contain the spread of potential threats and improve overall network security.</a:t>
            </a:r>
            <a:endParaRPr lang="en-US" sz="153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717352"/>
            <a:ext cx="8042672" cy="694373"/>
          </a:xfrm>
          <a:prstGeom prst="rect">
            <a:avLst/>
          </a:prstGeom>
          <a:noFill/>
          <a:ln/>
        </p:spPr>
        <p:txBody>
          <a:bodyPr wrap="none" rtlCol="0" anchor="t"/>
          <a:lstStyle/>
          <a:p>
            <a:pPr indent="0" marL="0">
              <a:lnSpc>
                <a:spcPts val="5468"/>
              </a:lnSpc>
              <a:buNone/>
            </a:pPr>
            <a:r>
              <a:rPr lang="en-US" sz="4374" b="1" dirty="0">
                <a:solidFill>
                  <a:srgbClr val="1F1E1E"/>
                </a:solidFill>
                <a:latin typeface="Alexandria" pitchFamily="34" charset="0"/>
                <a:ea typeface="Alexandria" pitchFamily="34" charset="-122"/>
                <a:cs typeface="Alexandria" pitchFamily="34" charset="-120"/>
              </a:rPr>
              <a:t>Wi-Fi Security Best Practices</a:t>
            </a:r>
            <a:endParaRPr lang="en-US" sz="4374" dirty="0"/>
          </a:p>
        </p:txBody>
      </p:sp>
      <p:sp>
        <p:nvSpPr>
          <p:cNvPr id="5" name="Shape 3"/>
          <p:cNvSpPr/>
          <p:nvPr/>
        </p:nvSpPr>
        <p:spPr>
          <a:xfrm>
            <a:off x="1760220" y="1856065"/>
            <a:ext cx="5443895" cy="2717006"/>
          </a:xfrm>
          <a:prstGeom prst="roundRect">
            <a:avLst>
              <a:gd name="adj" fmla="val 3680"/>
            </a:avLst>
          </a:prstGeom>
          <a:solidFill>
            <a:srgbClr val="D5DCF6"/>
          </a:solidFill>
          <a:ln w="7620">
            <a:solidFill>
              <a:srgbClr val="BBC2DC"/>
            </a:solidFill>
            <a:prstDash val="solid"/>
          </a:ln>
        </p:spPr>
      </p:sp>
      <p:sp>
        <p:nvSpPr>
          <p:cNvPr id="6" name="Text 4"/>
          <p:cNvSpPr/>
          <p:nvPr/>
        </p:nvSpPr>
        <p:spPr>
          <a:xfrm>
            <a:off x="1990011" y="2085856"/>
            <a:ext cx="3175278"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Use Strong Encryption</a:t>
            </a:r>
            <a:endParaRPr lang="en-US" sz="2187" dirty="0"/>
          </a:p>
        </p:txBody>
      </p:sp>
      <p:sp>
        <p:nvSpPr>
          <p:cNvPr id="7" name="Text 5"/>
          <p:cNvSpPr/>
          <p:nvPr/>
        </p:nvSpPr>
        <p:spPr>
          <a:xfrm>
            <a:off x="1990011" y="2566273"/>
            <a:ext cx="4984313"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Ensure your Wi-Fi network utilizes the latest and most secure encryption protocols, such as WPA2 or WPA3. These protocols provide robust data encryption and authentication to prevent unauthorized access.</a:t>
            </a:r>
            <a:endParaRPr lang="en-US" sz="1750" dirty="0"/>
          </a:p>
        </p:txBody>
      </p:sp>
      <p:sp>
        <p:nvSpPr>
          <p:cNvPr id="8" name="Shape 6"/>
          <p:cNvSpPr/>
          <p:nvPr/>
        </p:nvSpPr>
        <p:spPr>
          <a:xfrm>
            <a:off x="7426285" y="1856065"/>
            <a:ext cx="5443895" cy="2717006"/>
          </a:xfrm>
          <a:prstGeom prst="roundRect">
            <a:avLst>
              <a:gd name="adj" fmla="val 3680"/>
            </a:avLst>
          </a:prstGeom>
          <a:solidFill>
            <a:srgbClr val="D5DCF6"/>
          </a:solidFill>
          <a:ln w="7620">
            <a:solidFill>
              <a:srgbClr val="BBC2DC"/>
            </a:solidFill>
            <a:prstDash val="solid"/>
          </a:ln>
        </p:spPr>
      </p:sp>
      <p:sp>
        <p:nvSpPr>
          <p:cNvPr id="9" name="Text 7"/>
          <p:cNvSpPr/>
          <p:nvPr/>
        </p:nvSpPr>
        <p:spPr>
          <a:xfrm>
            <a:off x="7656076" y="2085856"/>
            <a:ext cx="3862507"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Implement Access Controls</a:t>
            </a:r>
            <a:endParaRPr lang="en-US" sz="2187" dirty="0"/>
          </a:p>
        </p:txBody>
      </p:sp>
      <p:sp>
        <p:nvSpPr>
          <p:cNvPr id="10" name="Text 8"/>
          <p:cNvSpPr/>
          <p:nvPr/>
        </p:nvSpPr>
        <p:spPr>
          <a:xfrm>
            <a:off x="7656076" y="2566273"/>
            <a:ext cx="4984313"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Implement strong access controls, such as complex passwords or authentication methods like WPA2-Enterprise, to limit network access only to authorized users and devices.</a:t>
            </a:r>
            <a:endParaRPr lang="en-US" sz="1750" dirty="0"/>
          </a:p>
        </p:txBody>
      </p:sp>
      <p:sp>
        <p:nvSpPr>
          <p:cNvPr id="11" name="Shape 9"/>
          <p:cNvSpPr/>
          <p:nvPr/>
        </p:nvSpPr>
        <p:spPr>
          <a:xfrm>
            <a:off x="1760220" y="4795242"/>
            <a:ext cx="5443895" cy="2717006"/>
          </a:xfrm>
          <a:prstGeom prst="roundRect">
            <a:avLst>
              <a:gd name="adj" fmla="val 3680"/>
            </a:avLst>
          </a:prstGeom>
          <a:solidFill>
            <a:srgbClr val="D5DCF6"/>
          </a:solidFill>
          <a:ln w="7620">
            <a:solidFill>
              <a:srgbClr val="BBC2DC"/>
            </a:solidFill>
            <a:prstDash val="solid"/>
          </a:ln>
        </p:spPr>
      </p:sp>
      <p:sp>
        <p:nvSpPr>
          <p:cNvPr id="12" name="Text 10"/>
          <p:cNvSpPr/>
          <p:nvPr/>
        </p:nvSpPr>
        <p:spPr>
          <a:xfrm>
            <a:off x="1990011" y="5025033"/>
            <a:ext cx="3713440"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Keep Software Up-to-Date</a:t>
            </a:r>
            <a:endParaRPr lang="en-US" sz="2187" dirty="0"/>
          </a:p>
        </p:txBody>
      </p:sp>
      <p:sp>
        <p:nvSpPr>
          <p:cNvPr id="13" name="Text 11"/>
          <p:cNvSpPr/>
          <p:nvPr/>
        </p:nvSpPr>
        <p:spPr>
          <a:xfrm>
            <a:off x="1990011" y="5505450"/>
            <a:ext cx="4984313"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Regularly update your router's firmware and all connected devices to the latest versions. This ensures you have the latest security patches and bug fixes to protect against known vulnerabilities.</a:t>
            </a:r>
            <a:endParaRPr lang="en-US" sz="1750" dirty="0"/>
          </a:p>
        </p:txBody>
      </p:sp>
      <p:sp>
        <p:nvSpPr>
          <p:cNvPr id="14" name="Shape 12"/>
          <p:cNvSpPr/>
          <p:nvPr/>
        </p:nvSpPr>
        <p:spPr>
          <a:xfrm>
            <a:off x="7426285" y="4795242"/>
            <a:ext cx="5443895" cy="2717006"/>
          </a:xfrm>
          <a:prstGeom prst="roundRect">
            <a:avLst>
              <a:gd name="adj" fmla="val 3680"/>
            </a:avLst>
          </a:prstGeom>
          <a:solidFill>
            <a:srgbClr val="D5DCF6"/>
          </a:solidFill>
          <a:ln w="7620">
            <a:solidFill>
              <a:srgbClr val="BBC2DC"/>
            </a:solidFill>
            <a:prstDash val="solid"/>
          </a:ln>
        </p:spPr>
      </p:sp>
      <p:sp>
        <p:nvSpPr>
          <p:cNvPr id="15" name="Text 13"/>
          <p:cNvSpPr/>
          <p:nvPr/>
        </p:nvSpPr>
        <p:spPr>
          <a:xfrm>
            <a:off x="7656076" y="5025033"/>
            <a:ext cx="4197310"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Disable Unnecessary Features</a:t>
            </a:r>
            <a:endParaRPr lang="en-US" sz="2187" dirty="0"/>
          </a:p>
        </p:txBody>
      </p:sp>
      <p:sp>
        <p:nvSpPr>
          <p:cNvPr id="16" name="Text 14"/>
          <p:cNvSpPr/>
          <p:nvPr/>
        </p:nvSpPr>
        <p:spPr>
          <a:xfrm>
            <a:off x="7656076" y="5505450"/>
            <a:ext cx="4984313"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Disable any unused or unnecessary features on your router, such as remote management, guest networks, or WPS (Wi-Fi Protected Setup), to minimize potential attack surfaces.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927021"/>
            <a:ext cx="9800511" cy="694373"/>
          </a:xfrm>
          <a:prstGeom prst="rect">
            <a:avLst/>
          </a:prstGeom>
          <a:noFill/>
          <a:ln/>
        </p:spPr>
        <p:txBody>
          <a:bodyPr wrap="none" rtlCol="0" anchor="t"/>
          <a:lstStyle/>
          <a:p>
            <a:pPr indent="0" marL="0">
              <a:lnSpc>
                <a:spcPts val="5468"/>
              </a:lnSpc>
              <a:buNone/>
            </a:pPr>
            <a:r>
              <a:rPr lang="en-US" sz="4374" b="1" dirty="0">
                <a:solidFill>
                  <a:srgbClr val="1F1E1E"/>
                </a:solidFill>
                <a:latin typeface="Alexandria" pitchFamily="34" charset="0"/>
                <a:ea typeface="Alexandria" pitchFamily="34" charset="-122"/>
                <a:cs typeface="Alexandria" pitchFamily="34" charset="-120"/>
              </a:rPr>
              <a:t>Wi-Fi Security Tools and Resources</a:t>
            </a:r>
            <a:endParaRPr lang="en-US" sz="4374" dirty="0"/>
          </a:p>
        </p:txBody>
      </p:sp>
      <p:sp>
        <p:nvSpPr>
          <p:cNvPr id="5" name="Shape 3"/>
          <p:cNvSpPr/>
          <p:nvPr/>
        </p:nvSpPr>
        <p:spPr>
          <a:xfrm>
            <a:off x="1760220" y="2239328"/>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4648" y="2280999"/>
            <a:ext cx="131088" cy="416481"/>
          </a:xfrm>
          <a:prstGeom prst="rect">
            <a:avLst/>
          </a:prstGeom>
          <a:noFill/>
          <a:ln/>
        </p:spPr>
        <p:txBody>
          <a:bodyPr wrap="none" rtlCol="0" anchor="t"/>
          <a:lstStyle/>
          <a:p>
            <a:pPr algn="ctr" indent="0" marL="0">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2315647"/>
            <a:ext cx="4000262"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Vulnerability Scanning Tools</a:t>
            </a:r>
            <a:endParaRPr lang="en-US" sz="2187" dirty="0"/>
          </a:p>
        </p:txBody>
      </p:sp>
      <p:sp>
        <p:nvSpPr>
          <p:cNvPr id="8" name="Text 6"/>
          <p:cNvSpPr/>
          <p:nvPr/>
        </p:nvSpPr>
        <p:spPr>
          <a:xfrm>
            <a:off x="2482334" y="2796064"/>
            <a:ext cx="4721781"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Utilize specialized software like Nessus or Metasploit to scan your network for vulnerabilities and identify potential security weaknesses that could be exploited by attackers.</a:t>
            </a:r>
            <a:endParaRPr lang="en-US" sz="1750" dirty="0"/>
          </a:p>
        </p:txBody>
      </p:sp>
      <p:sp>
        <p:nvSpPr>
          <p:cNvPr id="9" name="Shape 7"/>
          <p:cNvSpPr/>
          <p:nvPr/>
        </p:nvSpPr>
        <p:spPr>
          <a:xfrm>
            <a:off x="7426285" y="2239328"/>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6661" y="2280999"/>
            <a:ext cx="199072" cy="416481"/>
          </a:xfrm>
          <a:prstGeom prst="rect">
            <a:avLst/>
          </a:prstGeom>
          <a:noFill/>
          <a:ln/>
        </p:spPr>
        <p:txBody>
          <a:bodyPr wrap="none" rtlCol="0" anchor="t"/>
          <a:lstStyle/>
          <a:p>
            <a:pPr algn="ctr" indent="0" marL="0">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2315647"/>
            <a:ext cx="3942517"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Wireless Network Analyzers</a:t>
            </a:r>
            <a:endParaRPr lang="en-US" sz="2187" dirty="0"/>
          </a:p>
        </p:txBody>
      </p:sp>
      <p:sp>
        <p:nvSpPr>
          <p:cNvPr id="12" name="Text 10"/>
          <p:cNvSpPr/>
          <p:nvPr/>
        </p:nvSpPr>
        <p:spPr>
          <a:xfrm>
            <a:off x="8148399" y="2796064"/>
            <a:ext cx="4721781" cy="1421606"/>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Tools like Wireshark and Kismet allow you to monitor and analyze wireless network traffic, enabling you to detect suspicious activity and identify security issues.</a:t>
            </a:r>
            <a:endParaRPr lang="en-US" sz="1750" dirty="0"/>
          </a:p>
        </p:txBody>
      </p:sp>
      <p:sp>
        <p:nvSpPr>
          <p:cNvPr id="13" name="Shape 11"/>
          <p:cNvSpPr/>
          <p:nvPr/>
        </p:nvSpPr>
        <p:spPr>
          <a:xfrm>
            <a:off x="1760220" y="4968835"/>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10477" y="5010507"/>
            <a:ext cx="199311" cy="416481"/>
          </a:xfrm>
          <a:prstGeom prst="rect">
            <a:avLst/>
          </a:prstGeom>
          <a:noFill/>
          <a:ln/>
        </p:spPr>
        <p:txBody>
          <a:bodyPr wrap="none" rtlCol="0" anchor="t"/>
          <a:lstStyle/>
          <a:p>
            <a:pPr algn="ctr" indent="0" marL="0">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2482334" y="5045154"/>
            <a:ext cx="3846076"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Password Cracking Utilities</a:t>
            </a:r>
            <a:endParaRPr lang="en-US" sz="2187" dirty="0"/>
          </a:p>
        </p:txBody>
      </p:sp>
      <p:sp>
        <p:nvSpPr>
          <p:cNvPr id="16" name="Text 14"/>
          <p:cNvSpPr/>
          <p:nvPr/>
        </p:nvSpPr>
        <p:spPr>
          <a:xfrm>
            <a:off x="2482334" y="5525572"/>
            <a:ext cx="4721781"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Ethically use password crackers like John the Ripper or Hashcat to test the strength of your Wi-Fi network's password and identify any weak or easily guessable credentials.</a:t>
            </a:r>
            <a:endParaRPr lang="en-US" sz="1750" dirty="0"/>
          </a:p>
        </p:txBody>
      </p:sp>
      <p:sp>
        <p:nvSpPr>
          <p:cNvPr id="17" name="Shape 15"/>
          <p:cNvSpPr/>
          <p:nvPr/>
        </p:nvSpPr>
        <p:spPr>
          <a:xfrm>
            <a:off x="7426285" y="4968835"/>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5709" y="5010507"/>
            <a:ext cx="200978" cy="416481"/>
          </a:xfrm>
          <a:prstGeom prst="rect">
            <a:avLst/>
          </a:prstGeom>
          <a:noFill/>
          <a:ln/>
        </p:spPr>
        <p:txBody>
          <a:bodyPr wrap="none" rtlCol="0" anchor="t"/>
          <a:lstStyle/>
          <a:p>
            <a:pPr algn="ctr" indent="0" marL="0">
              <a:lnSpc>
                <a:spcPts val="3281"/>
              </a:lnSpc>
              <a:buNone/>
            </a:pPr>
            <a:r>
              <a:rPr lang="en-US" sz="2624" b="1" dirty="0">
                <a:solidFill>
                  <a:srgbClr val="3B3535"/>
                </a:solidFill>
                <a:latin typeface="Alexandria" pitchFamily="34" charset="0"/>
                <a:ea typeface="Alexandria" pitchFamily="34" charset="-122"/>
                <a:cs typeface="Alexandria" pitchFamily="34" charset="-120"/>
              </a:rPr>
              <a:t>4</a:t>
            </a:r>
            <a:endParaRPr lang="en-US" sz="2624" dirty="0"/>
          </a:p>
        </p:txBody>
      </p:sp>
      <p:sp>
        <p:nvSpPr>
          <p:cNvPr id="19" name="Text 17"/>
          <p:cNvSpPr/>
          <p:nvPr/>
        </p:nvSpPr>
        <p:spPr>
          <a:xfrm>
            <a:off x="8148399" y="5045154"/>
            <a:ext cx="3668197" cy="347186"/>
          </a:xfrm>
          <a:prstGeom prst="rect">
            <a:avLst/>
          </a:prstGeom>
          <a:noFill/>
          <a:ln/>
        </p:spPr>
        <p:txBody>
          <a:bodyPr wrap="none" rtlCol="0" anchor="t"/>
          <a:lstStyle/>
          <a:p>
            <a:pPr indent="0" marL="0">
              <a:lnSpc>
                <a:spcPts val="2734"/>
              </a:lnSpc>
              <a:buNone/>
            </a:pPr>
            <a:r>
              <a:rPr lang="en-US" sz="2187" b="1" dirty="0">
                <a:solidFill>
                  <a:srgbClr val="3B3535"/>
                </a:solidFill>
                <a:latin typeface="Alexandria" pitchFamily="34" charset="0"/>
                <a:ea typeface="Alexandria" pitchFamily="34" charset="-122"/>
                <a:cs typeface="Alexandria" pitchFamily="34" charset="-120"/>
              </a:rPr>
              <a:t>Encryption Auditing Apps</a:t>
            </a:r>
            <a:endParaRPr lang="en-US" sz="2187" dirty="0"/>
          </a:p>
        </p:txBody>
      </p:sp>
      <p:sp>
        <p:nvSpPr>
          <p:cNvPr id="20" name="Text 18"/>
          <p:cNvSpPr/>
          <p:nvPr/>
        </p:nvSpPr>
        <p:spPr>
          <a:xfrm>
            <a:off x="8148399" y="5525572"/>
            <a:ext cx="4721781" cy="1777008"/>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Apps like WireGuard and VeraCrypt can help you assess the strength and implementation of your Wi-Fi encryption protocols, ensuring they meet industry best practices.</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187535"/>
            <a:ext cx="7477601" cy="1388745"/>
          </a:xfrm>
          <a:prstGeom prst="rect">
            <a:avLst/>
          </a:prstGeom>
          <a:noFill/>
          <a:ln/>
        </p:spPr>
        <p:txBody>
          <a:bodyPr wrap="square" rtlCol="0" anchor="t"/>
          <a:lstStyle/>
          <a:p>
            <a:pPr indent="0" marL="0">
              <a:lnSpc>
                <a:spcPts val="5468"/>
              </a:lnSpc>
              <a:buNone/>
            </a:pPr>
            <a:r>
              <a:rPr lang="en-US" sz="4374" b="1" dirty="0">
                <a:solidFill>
                  <a:srgbClr val="1F1E1E"/>
                </a:solidFill>
                <a:latin typeface="Alexandria" pitchFamily="34" charset="0"/>
                <a:ea typeface="Alexandria" pitchFamily="34" charset="-122"/>
                <a:cs typeface="Alexandria" pitchFamily="34" charset="-120"/>
              </a:rPr>
              <a:t>Case Studies and Examples</a:t>
            </a:r>
            <a:endParaRPr lang="en-US" sz="4374" dirty="0"/>
          </a:p>
        </p:txBody>
      </p:sp>
      <p:sp>
        <p:nvSpPr>
          <p:cNvPr id="6" name="Text 3"/>
          <p:cNvSpPr/>
          <p:nvPr/>
        </p:nvSpPr>
        <p:spPr>
          <a:xfrm>
            <a:off x="833199" y="3909536"/>
            <a:ext cx="7477601" cy="2132409"/>
          </a:xfrm>
          <a:prstGeom prst="rect">
            <a:avLst/>
          </a:prstGeom>
          <a:noFill/>
          <a:ln/>
        </p:spPr>
        <p:txBody>
          <a:bodyPr wrap="square" rtlCol="0" anchor="t"/>
          <a:lstStyle/>
          <a:p>
            <a:pPr indent="0" marL="0">
              <a:lnSpc>
                <a:spcPts val="2799"/>
              </a:lnSpc>
              <a:buNone/>
            </a:pPr>
            <a:r>
              <a:rPr lang="en-US" sz="1750" dirty="0">
                <a:solidFill>
                  <a:srgbClr val="3B3535"/>
                </a:solidFill>
                <a:latin typeface="Sora" pitchFamily="34" charset="0"/>
                <a:ea typeface="Sora" pitchFamily="34" charset="-122"/>
                <a:cs typeface="Sora" pitchFamily="34" charset="-120"/>
              </a:rPr>
              <a:t>In October 2017, a critical vulnerability known as KRACK (Key Reinstallation Attack) was discovered in the WPA2 protocol, which is widely used to secure Wi-Fi networks. This vulnerability allowed attackers to intercept and decrypt data transmitted over Wi-Fi networks, compromising the confidentiality and integrity of the data.</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2024-05-18T11:19:04Z</dcterms:created>
  <dcterms:modified xsi:type="dcterms:W3CDTF">2024-05-18T11:19:04Z</dcterms:modified>
</cp:coreProperties>
</file>