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handoutMasterIdLst>
    <p:handoutMasterId r:id="rId6"/>
  </p:handoutMasterIdLst>
  <p:sldIdLst>
    <p:sldId id="256" r:id="rId4"/>
  </p:sldIdLst>
  <p:sldSz cx="30275213" cy="4280376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charset="0"/>
        <a:ea typeface="MS PGothic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charset="0"/>
        <a:ea typeface="MS PGothic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charset="0"/>
        <a:ea typeface="MS PGothic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charset="0"/>
        <a:ea typeface="MS PGothic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53">
          <p15:clr>
            <a:srgbClr val="A4A3A4"/>
          </p15:clr>
        </p15:guide>
        <p15:guide id="2" orient="horz" pos="24328">
          <p15:clr>
            <a:srgbClr val="A4A3A4"/>
          </p15:clr>
        </p15:guide>
        <p15:guide id="3" pos="-1319">
          <p15:clr>
            <a:srgbClr val="A4A3A4"/>
          </p15:clr>
        </p15:guide>
        <p15:guide id="4" pos="5663">
          <p15:clr>
            <a:srgbClr val="A4A3A4"/>
          </p15:clr>
        </p15:guide>
        <p15:guide id="5" pos="6027">
          <p15:clr>
            <a:srgbClr val="A4A3A4"/>
          </p15:clr>
        </p15:guide>
        <p15:guide id="6" pos="20354">
          <p15:clr>
            <a:srgbClr val="A4A3A4"/>
          </p15:clr>
        </p15:guide>
        <p15:guide id="7" pos="13008">
          <p15:clr>
            <a:srgbClr val="A4A3A4"/>
          </p15:clr>
        </p15:guide>
        <p15:guide id="8" pos="133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05529"/>
    <a:srgbClr val="D44500"/>
    <a:srgbClr val="F4F1E9"/>
    <a:srgbClr val="FFFFFF"/>
    <a:srgbClr val="1BADCF"/>
    <a:srgbClr val="3399FF"/>
    <a:srgbClr val="0066FF"/>
    <a:srgbClr val="FF9900"/>
    <a:srgbClr val="CC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014"/>
    <p:restoredTop sz="94924"/>
  </p:normalViewPr>
  <p:slideViewPr>
    <p:cSldViewPr snapToGrid="0" snapToObjects="1">
      <p:cViewPr>
        <p:scale>
          <a:sx n="52" d="100"/>
          <a:sy n="52" d="100"/>
        </p:scale>
        <p:origin x="200" y="-9512"/>
      </p:cViewPr>
      <p:guideLst>
        <p:guide orient="horz" pos="5453"/>
        <p:guide orient="horz" pos="24328"/>
        <p:guide pos="-1319"/>
        <p:guide pos="5663"/>
        <p:guide pos="6027"/>
        <p:guide pos="20354"/>
        <p:guide pos="13008"/>
        <p:guide pos="133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C0ED-4015-B54B-B2EF-55395980FF78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70284-E801-FC49-8F86-8ABD702E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9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1BD1675D-9837-E647-97EF-B2455B5F0DD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eaLnBrk="1" hangingPunct="1"/>
            <a:fld id="{EE1A2814-4252-0441-B388-F9A991C9AF5E}" type="slidenum">
              <a:rPr lang="en-US" altLang="x-none" sz="1200">
                <a:latin typeface="Arial" charset="0"/>
              </a:rPr>
              <a:pPr eaLnBrk="1" hangingPunct="1"/>
              <a:t>1</a:t>
            </a:fld>
            <a:endParaRPr lang="en-US" altLang="x-none" sz="1200">
              <a:latin typeface="Arial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GB" altLang="x-none">
              <a:ea typeface="MS PGothic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46" y="13297726"/>
            <a:ext cx="25733329" cy="91734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83" y="24254899"/>
            <a:ext cx="21191448" cy="109401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9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2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51618" y="1655375"/>
            <a:ext cx="7229364" cy="4021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191" y="1655375"/>
            <a:ext cx="21561260" cy="4021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7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46" y="13297726"/>
            <a:ext cx="25733329" cy="91734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83" y="24254899"/>
            <a:ext cx="21191448" cy="109401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3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609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97" y="27505245"/>
            <a:ext cx="25734665" cy="85014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097" y="18141158"/>
            <a:ext cx="25734665" cy="93640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6097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0" y="6247763"/>
            <a:ext cx="3375038" cy="356254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374" y="6247763"/>
            <a:ext cx="3376374" cy="356254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425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3" y="1713887"/>
            <a:ext cx="27247291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61" y="9581157"/>
            <a:ext cx="1337599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61" y="13575194"/>
            <a:ext cx="1337599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921" y="9581157"/>
            <a:ext cx="1338133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921" y="13575194"/>
            <a:ext cx="1338133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328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0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99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1" y="1704450"/>
            <a:ext cx="9959566" cy="72519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664" y="1704451"/>
            <a:ext cx="16924588" cy="365314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61" y="8956383"/>
            <a:ext cx="9959566" cy="29279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41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872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56" y="29962828"/>
            <a:ext cx="18164861" cy="3537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56" y="3824161"/>
            <a:ext cx="18164861" cy="25681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56" y="33500076"/>
            <a:ext cx="18164861" cy="50227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2016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2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47613" y="1655375"/>
            <a:ext cx="7233369" cy="402178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6170" y="1655375"/>
            <a:ext cx="21573276" cy="402178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192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46" y="13297726"/>
            <a:ext cx="25733329" cy="91734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883" y="24254899"/>
            <a:ext cx="21191448" cy="1094018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889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211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97" y="27505245"/>
            <a:ext cx="25734665" cy="85014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097" y="18141158"/>
            <a:ext cx="25734665" cy="93640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209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954" y="6247763"/>
            <a:ext cx="14486764" cy="356254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2882" y="6247763"/>
            <a:ext cx="14488098" cy="356254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6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3" y="1713887"/>
            <a:ext cx="27247291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61" y="9581157"/>
            <a:ext cx="1337599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61" y="13575194"/>
            <a:ext cx="1337599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921" y="9581157"/>
            <a:ext cx="1338133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921" y="13575194"/>
            <a:ext cx="1338133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0420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6816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5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097" y="27505245"/>
            <a:ext cx="25734665" cy="85014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097" y="18141158"/>
            <a:ext cx="25734665" cy="936409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0109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1" y="1704450"/>
            <a:ext cx="9959566" cy="72519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664" y="1704451"/>
            <a:ext cx="16924588" cy="365314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61" y="8956383"/>
            <a:ext cx="9959566" cy="29279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6043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56" y="29962828"/>
            <a:ext cx="18164861" cy="3537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56" y="3824161"/>
            <a:ext cx="18164861" cy="25681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56" y="33500076"/>
            <a:ext cx="18164861" cy="50227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061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1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06224" y="1655375"/>
            <a:ext cx="7274756" cy="402178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954" y="1655375"/>
            <a:ext cx="21700106" cy="402178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46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194" y="6236439"/>
            <a:ext cx="4587275" cy="35631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7632" y="6236439"/>
            <a:ext cx="4588610" cy="35631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3" y="1713887"/>
            <a:ext cx="27247291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61" y="9581157"/>
            <a:ext cx="1337599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61" y="13575194"/>
            <a:ext cx="1337599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921" y="9581157"/>
            <a:ext cx="13381332" cy="39940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921" y="13575194"/>
            <a:ext cx="13381332" cy="246607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13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61" y="1704450"/>
            <a:ext cx="9959566" cy="725193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664" y="1704451"/>
            <a:ext cx="16924588" cy="365314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61" y="8956383"/>
            <a:ext cx="9959566" cy="29279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7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56" y="29962828"/>
            <a:ext cx="18164861" cy="35372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56" y="3824161"/>
            <a:ext cx="18164861" cy="25681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56" y="33500076"/>
            <a:ext cx="18164861" cy="50227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68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ChangeArrowheads="1"/>
          </p:cNvSpPr>
          <p:nvPr/>
        </p:nvSpPr>
        <p:spPr bwMode="auto">
          <a:xfrm>
            <a:off x="0" y="0"/>
            <a:ext cx="30275213" cy="52911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644525" y="6242050"/>
            <a:ext cx="9321800" cy="3562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655763"/>
            <a:ext cx="289194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053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1988" y="6243638"/>
            <a:ext cx="9304337" cy="3563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0" y="0"/>
            <a:ext cx="30275213" cy="428037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1" name="Rectangle 40"/>
          <p:cNvSpPr>
            <a:spLocks noChangeArrowheads="1"/>
          </p:cNvSpPr>
          <p:nvPr/>
        </p:nvSpPr>
        <p:spPr bwMode="auto">
          <a:xfrm>
            <a:off x="20259675" y="6242050"/>
            <a:ext cx="9321800" cy="3562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2" name="Rectangle 41"/>
          <p:cNvSpPr>
            <a:spLocks noChangeArrowheads="1"/>
          </p:cNvSpPr>
          <p:nvPr/>
        </p:nvSpPr>
        <p:spPr bwMode="auto">
          <a:xfrm>
            <a:off x="10452100" y="6242050"/>
            <a:ext cx="9320213" cy="3562508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033" name="Text Box 14"/>
          <p:cNvSpPr txBox="1">
            <a:spLocks noChangeArrowheads="1"/>
          </p:cNvSpPr>
          <p:nvPr/>
        </p:nvSpPr>
        <p:spPr bwMode="auto">
          <a:xfrm>
            <a:off x="644525" y="42244963"/>
            <a:ext cx="33083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smtClean="0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defTabSz="7493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93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93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93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9300" rtl="0" eaLnBrk="0" fontAlgn="base" hangingPunct="0">
        <a:spcBef>
          <a:spcPct val="0"/>
        </a:spcBef>
        <a:spcAft>
          <a:spcPct val="0"/>
        </a:spcAft>
        <a:defRPr sz="7200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200">
          <a:solidFill>
            <a:schemeClr val="tx2"/>
          </a:solidFill>
          <a:latin typeface="Arial Black" charset="0"/>
        </a:defRPr>
      </a:lvl9pPr>
    </p:titleStyle>
    <p:bodyStyle>
      <a:lvl1pPr marL="280988" indent="-280988" algn="l" defTabSz="7493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6425" indent="-231775" algn="l" defTabSz="7493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8213" indent="-188913" algn="l" defTabSz="7493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2863" indent="-187325" algn="l" defTabSz="749300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7513" indent="-187325" algn="l" defTabSz="749300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30275213" cy="54737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46113" y="6248400"/>
            <a:ext cx="6880225" cy="3562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655763"/>
            <a:ext cx="289194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6264275"/>
            <a:ext cx="6880225" cy="3562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0"/>
            <a:ext cx="30275213" cy="428037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7926388" y="6248400"/>
            <a:ext cx="14322425" cy="3562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22696488" y="6248400"/>
            <a:ext cx="6884987" cy="3562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057" name="Text Box 14"/>
          <p:cNvSpPr txBox="1">
            <a:spLocks noChangeArrowheads="1"/>
          </p:cNvSpPr>
          <p:nvPr userDrawn="1"/>
        </p:nvSpPr>
        <p:spPr bwMode="auto">
          <a:xfrm>
            <a:off x="646113" y="42260838"/>
            <a:ext cx="3308350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smtClean="0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9pPr>
    </p:titleStyle>
    <p:bodyStyle>
      <a:lvl1pPr marL="280988" indent="-280988" algn="l" defTabSz="7493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6425" indent="-231775" algn="l" defTabSz="7493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8213" indent="-188913" algn="l" defTabSz="7493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2863" indent="-187325" algn="l" defTabSz="749300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7513" indent="-187325" algn="l" defTabSz="749300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30275213" cy="54737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77838" y="6248400"/>
            <a:ext cx="29224287" cy="3562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655763"/>
            <a:ext cx="289194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4857" tIns="37421" rIns="74857" bIns="374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6248400"/>
            <a:ext cx="29103637" cy="3562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74346" tIns="374346" rIns="374346" bIns="3743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0"/>
            <a:ext cx="30275213" cy="428037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079" name="Text Box 14"/>
          <p:cNvSpPr txBox="1">
            <a:spLocks noChangeArrowheads="1"/>
          </p:cNvSpPr>
          <p:nvPr userDrawn="1"/>
        </p:nvSpPr>
        <p:spPr bwMode="auto">
          <a:xfrm>
            <a:off x="477838" y="42244963"/>
            <a:ext cx="3308350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00" b="1" smtClean="0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9300" rtl="0" eaLnBrk="0" fontAlgn="base" hangingPunct="0">
        <a:spcBef>
          <a:spcPct val="0"/>
        </a:spcBef>
        <a:spcAft>
          <a:spcPct val="0"/>
        </a:spcAft>
        <a:defRPr sz="7100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72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6pPr>
      <a:lvl7pPr marL="9144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7pPr>
      <a:lvl8pPr marL="13716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8pPr>
      <a:lvl9pPr marL="1828800" algn="ctr" defTabSz="749300" rtl="0" fontAlgn="base">
        <a:spcBef>
          <a:spcPct val="0"/>
        </a:spcBef>
        <a:spcAft>
          <a:spcPct val="0"/>
        </a:spcAft>
        <a:defRPr sz="7100">
          <a:solidFill>
            <a:schemeClr val="tx2"/>
          </a:solidFill>
          <a:latin typeface="Arial Black" charset="0"/>
        </a:defRPr>
      </a:lvl9pPr>
    </p:titleStyle>
    <p:bodyStyle>
      <a:lvl1pPr marL="280988" indent="-280988" algn="l" defTabSz="7493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6425" indent="-231775" algn="l" defTabSz="7493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8213" indent="-188913" algn="l" defTabSz="7493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2863" indent="-187325" algn="l" defTabSz="749300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7513" indent="-187325" algn="l" defTabSz="749300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47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6019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0591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516313" indent="-187325" algn="l" defTabSz="749300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55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6298035" y="1081154"/>
            <a:ext cx="18194822" cy="192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838" tIns="37413" rIns="74838" bIns="37413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6000" dirty="0" smtClean="0">
                <a:solidFill>
                  <a:schemeClr val="bg1"/>
                </a:solidFill>
                <a:latin typeface="Arial Black" charset="0"/>
              </a:rPr>
              <a:t>Max-Node </a:t>
            </a:r>
            <a:r>
              <a:rPr lang="en-US" altLang="x-none" sz="6000" smtClean="0">
                <a:solidFill>
                  <a:schemeClr val="bg1"/>
                </a:solidFill>
                <a:latin typeface="Arial Black" charset="0"/>
              </a:rPr>
              <a:t>Sampling: an </a:t>
            </a:r>
            <a:r>
              <a:rPr lang="en-US" altLang="x-none" sz="6000" dirty="0" smtClean="0">
                <a:solidFill>
                  <a:schemeClr val="bg1"/>
                </a:solidFill>
                <a:latin typeface="Arial Black" charset="0"/>
              </a:rPr>
              <a:t>Expansion-Densification Algorithm for Data Collection</a:t>
            </a:r>
          </a:p>
        </p:txBody>
      </p:sp>
      <p:sp>
        <p:nvSpPr>
          <p:cNvPr id="1031" name="Text Box 471"/>
          <p:cNvSpPr txBox="1">
            <a:spLocks noChangeArrowheads="1"/>
          </p:cNvSpPr>
          <p:nvPr/>
        </p:nvSpPr>
        <p:spPr bwMode="auto">
          <a:xfrm>
            <a:off x="646113" y="6248400"/>
            <a:ext cx="9321800" cy="6302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3600" b="1" dirty="0" smtClean="0">
                <a:solidFill>
                  <a:schemeClr val="bg1"/>
                </a:solidFill>
              </a:rPr>
              <a:t>Problem and Motivation</a:t>
            </a:r>
            <a:endParaRPr lang="en-US" altLang="x-none" sz="3600" b="1" dirty="0">
              <a:solidFill>
                <a:schemeClr val="bg1"/>
              </a:solidFill>
            </a:endParaRPr>
          </a:p>
        </p:txBody>
      </p:sp>
      <p:sp>
        <p:nvSpPr>
          <p:cNvPr id="1032" name="Text Box 472"/>
          <p:cNvSpPr txBox="1">
            <a:spLocks noChangeArrowheads="1"/>
          </p:cNvSpPr>
          <p:nvPr/>
        </p:nvSpPr>
        <p:spPr bwMode="auto">
          <a:xfrm>
            <a:off x="650875" y="6910388"/>
            <a:ext cx="9317038" cy="980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4995" tIns="374995" rIns="374995" bIns="374995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just"/>
            <a:r>
              <a:rPr lang="en-US" sz="2800" dirty="0">
                <a:solidFill>
                  <a:schemeClr val="tx2"/>
                </a:solidFill>
              </a:rPr>
              <a:t>The rise of online social networking </a:t>
            </a:r>
            <a:r>
              <a:rPr lang="en-US" sz="2800" dirty="0" smtClean="0">
                <a:solidFill>
                  <a:schemeClr val="tx2"/>
                </a:solidFill>
              </a:rPr>
              <a:t>sites </a:t>
            </a:r>
            <a:r>
              <a:rPr lang="en-US" sz="2800" dirty="0">
                <a:solidFill>
                  <a:schemeClr val="tx2"/>
                </a:solidFill>
              </a:rPr>
              <a:t>in recent years has produced a gold mine of data.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Researchers </a:t>
            </a:r>
            <a:r>
              <a:rPr lang="en-US" sz="2800" dirty="0">
                <a:solidFill>
                  <a:schemeClr val="tx2"/>
                </a:solidFill>
              </a:rPr>
              <a:t>can understand the interesting behaviors and </a:t>
            </a:r>
            <a:r>
              <a:rPr lang="en-US" sz="2800" dirty="0" smtClean="0">
                <a:solidFill>
                  <a:schemeClr val="tx2"/>
                </a:solidFill>
              </a:rPr>
              <a:t>phenomena which happen in real world systems. </a:t>
            </a:r>
          </a:p>
          <a:p>
            <a:pPr marL="457200" indent="-457200" algn="just">
              <a:buFont typeface="Arial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tx2"/>
                </a:solidFill>
              </a:rPr>
              <a:t>Before </a:t>
            </a:r>
            <a:r>
              <a:rPr lang="en-US" sz="2800" b="1" dirty="0">
                <a:solidFill>
                  <a:schemeClr val="tx2"/>
                </a:solidFill>
              </a:rPr>
              <a:t>data can be analyzed, it must first be </a:t>
            </a:r>
            <a:r>
              <a:rPr lang="en-US" sz="2800" b="1" dirty="0" smtClean="0">
                <a:solidFill>
                  <a:schemeClr val="tx2"/>
                </a:solidFill>
              </a:rPr>
              <a:t>collected ! </a:t>
            </a:r>
          </a:p>
          <a:p>
            <a:pPr algn="just"/>
            <a:endParaRPr lang="en-US" sz="2800" dirty="0" smtClean="0">
              <a:solidFill>
                <a:schemeClr val="tx2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The social </a:t>
            </a:r>
            <a:r>
              <a:rPr lang="en-US" sz="2800" dirty="0">
                <a:solidFill>
                  <a:schemeClr val="tx2"/>
                </a:solidFill>
              </a:rPr>
              <a:t>networking platforms provide a </a:t>
            </a:r>
            <a:r>
              <a:rPr lang="en-US" sz="2800" dirty="0" smtClean="0">
                <a:solidFill>
                  <a:schemeClr val="tx2"/>
                </a:solidFill>
              </a:rPr>
              <a:t>API to access their data. Unfortunately</a:t>
            </a:r>
            <a:r>
              <a:rPr lang="en-US" sz="2800" dirty="0">
                <a:solidFill>
                  <a:schemeClr val="tx2"/>
                </a:solidFill>
              </a:rPr>
              <a:t>, the APIs come with a limitation. </a:t>
            </a:r>
          </a:p>
          <a:p>
            <a:pPr algn="just"/>
            <a:endParaRPr lang="en-US" sz="2800" dirty="0" smtClean="0">
              <a:solidFill>
                <a:schemeClr val="tx2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For </a:t>
            </a:r>
            <a:r>
              <a:rPr lang="en-US" sz="2800" dirty="0">
                <a:solidFill>
                  <a:schemeClr val="tx2"/>
                </a:solidFill>
              </a:rPr>
              <a:t>example,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Twitter </a:t>
            </a:r>
            <a:r>
              <a:rPr lang="en-US" sz="2800" dirty="0">
                <a:solidFill>
                  <a:schemeClr val="tx2"/>
                </a:solidFill>
              </a:rPr>
              <a:t>allows only 15 requests per 15 minutes for crawling </a:t>
            </a:r>
            <a:r>
              <a:rPr lang="en-US" sz="2800" dirty="0" err="1" smtClean="0">
                <a:solidFill>
                  <a:schemeClr val="tx2"/>
                </a:solidFill>
              </a:rPr>
              <a:t>fol</a:t>
            </a:r>
            <a:r>
              <a:rPr lang="en-US" sz="2800" dirty="0" smtClean="0">
                <a:solidFill>
                  <a:schemeClr val="tx2"/>
                </a:solidFill>
              </a:rPr>
              <a:t>-lowing/follower relationships.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err="1" smtClean="0">
                <a:solidFill>
                  <a:schemeClr val="tx2"/>
                </a:solidFill>
              </a:rPr>
              <a:t>Linkedln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allows around 1,000 requests for the same </a:t>
            </a:r>
            <a:r>
              <a:rPr lang="en-US" sz="2800" dirty="0" smtClean="0">
                <a:solidFill>
                  <a:schemeClr val="tx2"/>
                </a:solidFill>
              </a:rPr>
              <a:t>interval.</a:t>
            </a:r>
          </a:p>
          <a:p>
            <a:pPr marL="457200" indent="-457200" algn="just">
              <a:buFont typeface="Arial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It takes almost </a:t>
            </a:r>
            <a:r>
              <a:rPr lang="en-US" sz="2800" dirty="0">
                <a:solidFill>
                  <a:schemeClr val="tx2"/>
                </a:solidFill>
              </a:rPr>
              <a:t>six days to collect all the friends and followers of 8,000 unique users on </a:t>
            </a:r>
            <a:r>
              <a:rPr lang="en-US" sz="2800" dirty="0" smtClean="0">
                <a:solidFill>
                  <a:schemeClr val="tx2"/>
                </a:solidFill>
              </a:rPr>
              <a:t>Twitter. </a:t>
            </a:r>
          </a:p>
          <a:p>
            <a:pPr algn="just"/>
            <a:endParaRPr lang="en-US" sz="2800" dirty="0">
              <a:solidFill>
                <a:schemeClr val="tx2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tx2"/>
                </a:solidFill>
              </a:rPr>
              <a:t>How </a:t>
            </a:r>
            <a:r>
              <a:rPr lang="en-US" sz="2800" b="1" dirty="0">
                <a:solidFill>
                  <a:schemeClr val="tx2"/>
                </a:solidFill>
              </a:rPr>
              <a:t>should one determine which nodes to query so that the resulting sample is optimal with respect to a desired goal? 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algn="just"/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33" name="Text Box 473"/>
          <p:cNvSpPr txBox="1">
            <a:spLocks noChangeArrowheads="1"/>
          </p:cNvSpPr>
          <p:nvPr/>
        </p:nvSpPr>
        <p:spPr bwMode="auto">
          <a:xfrm>
            <a:off x="646113" y="17140870"/>
            <a:ext cx="9321800" cy="630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3600" b="1" dirty="0" smtClean="0">
                <a:solidFill>
                  <a:schemeClr val="bg1"/>
                </a:solidFill>
              </a:rPr>
              <a:t>Problem Definition</a:t>
            </a:r>
            <a:endParaRPr lang="en-US" altLang="x-none" sz="3600" b="1" dirty="0">
              <a:solidFill>
                <a:schemeClr val="bg1"/>
              </a:solidFill>
            </a:endParaRPr>
          </a:p>
        </p:txBody>
      </p:sp>
      <p:sp>
        <p:nvSpPr>
          <p:cNvPr id="1039" name="Text Box 490"/>
          <p:cNvSpPr txBox="1">
            <a:spLocks noChangeArrowheads="1"/>
          </p:cNvSpPr>
          <p:nvPr/>
        </p:nvSpPr>
        <p:spPr bwMode="auto">
          <a:xfrm>
            <a:off x="650875" y="29567341"/>
            <a:ext cx="9315450" cy="630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3600" b="1" dirty="0" smtClean="0">
                <a:solidFill>
                  <a:srgbClr val="F8F8F8"/>
                </a:solidFill>
              </a:rPr>
              <a:t>Overview: Max-Node</a:t>
            </a:r>
            <a:endParaRPr lang="en-US" altLang="x-none" sz="3600" b="1" dirty="0">
              <a:solidFill>
                <a:srgbClr val="F8F8F8"/>
              </a:solidFill>
            </a:endParaRPr>
          </a:p>
        </p:txBody>
      </p:sp>
      <p:sp>
        <p:nvSpPr>
          <p:cNvPr id="1042" name="Text Box 495"/>
          <p:cNvSpPr txBox="1">
            <a:spLocks noChangeArrowheads="1"/>
          </p:cNvSpPr>
          <p:nvPr/>
        </p:nvSpPr>
        <p:spPr bwMode="auto">
          <a:xfrm>
            <a:off x="10453688" y="6248400"/>
            <a:ext cx="9320212" cy="6302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3600" b="1" dirty="0" smtClean="0">
                <a:solidFill>
                  <a:schemeClr val="bg1"/>
                </a:solidFill>
              </a:rPr>
              <a:t>Max-Node</a:t>
            </a:r>
            <a:endParaRPr lang="en-US" altLang="x-none" sz="3600" b="1" dirty="0">
              <a:solidFill>
                <a:schemeClr val="bg1"/>
              </a:solidFill>
            </a:endParaRPr>
          </a:p>
        </p:txBody>
      </p:sp>
      <p:sp>
        <p:nvSpPr>
          <p:cNvPr id="1051" name="Text Box 522"/>
          <p:cNvSpPr txBox="1">
            <a:spLocks noChangeArrowheads="1"/>
          </p:cNvSpPr>
          <p:nvPr/>
        </p:nvSpPr>
        <p:spPr bwMode="auto">
          <a:xfrm>
            <a:off x="20271254" y="6248400"/>
            <a:ext cx="9320213" cy="6302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3600" b="1" dirty="0" smtClean="0">
                <a:solidFill>
                  <a:schemeClr val="bg1"/>
                </a:solidFill>
              </a:rPr>
              <a:t>Experiments</a:t>
            </a:r>
            <a:endParaRPr lang="en-US" altLang="x-none" sz="3600" b="1" dirty="0">
              <a:solidFill>
                <a:schemeClr val="bg1"/>
              </a:solidFill>
            </a:endParaRPr>
          </a:p>
        </p:txBody>
      </p:sp>
      <p:sp>
        <p:nvSpPr>
          <p:cNvPr id="1052" name="Text Box 523"/>
          <p:cNvSpPr txBox="1">
            <a:spLocks noChangeArrowheads="1"/>
          </p:cNvSpPr>
          <p:nvPr/>
        </p:nvSpPr>
        <p:spPr bwMode="auto">
          <a:xfrm>
            <a:off x="20213638" y="6873875"/>
            <a:ext cx="9320212" cy="503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4995" tIns="374995" rIns="374995" bIns="374995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2"/>
                </a:solidFill>
              </a:rPr>
              <a:t>To mimic the process of querying an API, we simulate sampling from an existing network dataset. </a:t>
            </a:r>
            <a:r>
              <a:rPr lang="en-US" sz="2800" dirty="0" smtClean="0">
                <a:solidFill>
                  <a:schemeClr val="tx2"/>
                </a:solidFill>
              </a:rPr>
              <a:t>We </a:t>
            </a:r>
            <a:r>
              <a:rPr lang="en-US" sz="2800" dirty="0">
                <a:solidFill>
                  <a:schemeClr val="tx2"/>
                </a:solidFill>
              </a:rPr>
              <a:t>use four different datasets, described in Table 2.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i="1" dirty="0" smtClean="0">
                <a:solidFill>
                  <a:schemeClr val="tx2"/>
                </a:solidFill>
              </a:rPr>
              <a:t>Grad </a:t>
            </a:r>
            <a:r>
              <a:rPr lang="en-US" sz="2800" dirty="0">
                <a:solidFill>
                  <a:schemeClr val="tx2"/>
                </a:solidFill>
              </a:rPr>
              <a:t>and </a:t>
            </a:r>
            <a:r>
              <a:rPr lang="en-US" sz="2800" i="1" dirty="0">
                <a:solidFill>
                  <a:schemeClr val="tx2"/>
                </a:solidFill>
              </a:rPr>
              <a:t>Undergrad </a:t>
            </a:r>
            <a:r>
              <a:rPr lang="en-US" sz="2800" dirty="0">
                <a:solidFill>
                  <a:schemeClr val="tx2"/>
                </a:solidFill>
              </a:rPr>
              <a:t>are the Facebook </a:t>
            </a:r>
            <a:r>
              <a:rPr lang="en-US" sz="2800" dirty="0" smtClean="0">
                <a:solidFill>
                  <a:schemeClr val="tx2"/>
                </a:solidFill>
              </a:rPr>
              <a:t>networks. </a:t>
            </a: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i="1" dirty="0" smtClean="0">
                <a:solidFill>
                  <a:schemeClr val="tx2"/>
                </a:solidFill>
              </a:rPr>
              <a:t>Enron-Email </a:t>
            </a:r>
            <a:r>
              <a:rPr lang="en-US" sz="2800" dirty="0">
                <a:solidFill>
                  <a:schemeClr val="tx2"/>
                </a:solidFill>
              </a:rPr>
              <a:t>is an email </a:t>
            </a:r>
            <a:r>
              <a:rPr lang="en-US" sz="2800" dirty="0" smtClean="0">
                <a:solidFill>
                  <a:schemeClr val="tx2"/>
                </a:solidFill>
              </a:rPr>
              <a:t>communication </a:t>
            </a:r>
            <a:r>
              <a:rPr lang="en-US" sz="2800" dirty="0">
                <a:solidFill>
                  <a:schemeClr val="tx2"/>
                </a:solidFill>
              </a:rPr>
              <a:t>network.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457200" indent="-457200" eaLnBrk="1" hangingPunct="1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Twitter </a:t>
            </a:r>
            <a:r>
              <a:rPr lang="en-US" sz="2800" dirty="0">
                <a:solidFill>
                  <a:schemeClr val="tx2"/>
                </a:solidFill>
              </a:rPr>
              <a:t>is a friend-follower network that we collected via Twitter API. </a:t>
            </a:r>
            <a:endParaRPr lang="en-US" sz="2800" dirty="0" smtClean="0">
              <a:solidFill>
                <a:schemeClr val="tx2"/>
              </a:solidFill>
            </a:endParaRPr>
          </a:p>
          <a:p>
            <a:pPr eaLnBrk="1" hangingPunct="1"/>
            <a:endParaRPr lang="en-US" sz="28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2800" b="1" dirty="0" smtClean="0">
                <a:solidFill>
                  <a:schemeClr val="tx2"/>
                </a:solidFill>
              </a:rPr>
              <a:t>Datasets:</a:t>
            </a:r>
          </a:p>
          <a:p>
            <a:pPr eaLnBrk="1" hangingPunct="1"/>
            <a:endParaRPr lang="en-US" altLang="x-none" sz="2600" dirty="0">
              <a:solidFill>
                <a:schemeClr val="tx2"/>
              </a:solidFill>
            </a:endParaRPr>
          </a:p>
        </p:txBody>
      </p:sp>
      <p:sp>
        <p:nvSpPr>
          <p:cNvPr id="1089" name="Text Box 561"/>
          <p:cNvSpPr txBox="1">
            <a:spLocks noChangeArrowheads="1"/>
          </p:cNvSpPr>
          <p:nvPr/>
        </p:nvSpPr>
        <p:spPr bwMode="auto">
          <a:xfrm>
            <a:off x="20253326" y="14989231"/>
            <a:ext cx="9320212" cy="630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3600" b="1" dirty="0" smtClean="0">
                <a:solidFill>
                  <a:schemeClr val="bg1"/>
                </a:solidFill>
              </a:rPr>
              <a:t>Results</a:t>
            </a:r>
            <a:endParaRPr lang="en-US" altLang="x-none" sz="3600" b="1" dirty="0">
              <a:solidFill>
                <a:schemeClr val="bg1"/>
              </a:solidFill>
            </a:endParaRPr>
          </a:p>
        </p:txBody>
      </p:sp>
      <p:sp>
        <p:nvSpPr>
          <p:cNvPr id="1098" name="Text Box 474"/>
          <p:cNvSpPr txBox="1">
            <a:spLocks noChangeArrowheads="1"/>
          </p:cNvSpPr>
          <p:nvPr/>
        </p:nvSpPr>
        <p:spPr bwMode="auto">
          <a:xfrm>
            <a:off x="635794" y="17904477"/>
            <a:ext cx="9321800" cy="115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4995" tIns="374995" rIns="374995" bIns="374995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just"/>
            <a:r>
              <a:rPr lang="en-US" sz="2800" b="1" dirty="0" smtClean="0">
                <a:solidFill>
                  <a:schemeClr val="tx2"/>
                </a:solidFill>
              </a:rPr>
              <a:t>Use case scenario: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Suppose </a:t>
            </a:r>
            <a:r>
              <a:rPr lang="en-US" sz="2800" dirty="0">
                <a:solidFill>
                  <a:schemeClr val="tx2"/>
                </a:solidFill>
              </a:rPr>
              <a:t>that we want to obtain data from </a:t>
            </a:r>
            <a:r>
              <a:rPr lang="en-US" sz="2800" dirty="0" smtClean="0">
                <a:solidFill>
                  <a:schemeClr val="tx2"/>
                </a:solidFill>
              </a:rPr>
              <a:t>Twitter.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We have 24 hours for collecting data.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We expect to get as many Twitter users as possible.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Start the data collection process by selecting one known user account.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Query a list of following or follower users via Twitter API.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The server returns a list of users. These users are stored in the list.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Pick a user from the list for next query.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Repeat the process until run out of time.</a:t>
            </a:r>
          </a:p>
          <a:p>
            <a:pPr marL="457200" indent="-457200" algn="just">
              <a:buFont typeface="Arial" charset="0"/>
              <a:buChar char="•"/>
            </a:pPr>
            <a:endParaRPr lang="en-US" sz="2800" dirty="0" smtClean="0">
              <a:solidFill>
                <a:schemeClr val="tx2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tx2"/>
                </a:solidFill>
              </a:rPr>
              <a:t>Problem Formulation:</a:t>
            </a:r>
            <a:endParaRPr lang="en-US" sz="2800" b="1" dirty="0">
              <a:solidFill>
                <a:schemeClr val="tx2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Suppose there is a true, underlying undirected network G(V,E), where V is set of nodes (</a:t>
            </a:r>
            <a:r>
              <a:rPr lang="en-US" sz="2800" i="1" dirty="0" smtClean="0">
                <a:solidFill>
                  <a:schemeClr val="tx2"/>
                </a:solidFill>
              </a:rPr>
              <a:t>users</a:t>
            </a:r>
            <a:r>
              <a:rPr lang="en-US" sz="2800" dirty="0" smtClean="0">
                <a:solidFill>
                  <a:schemeClr val="tx2"/>
                </a:solidFill>
              </a:rPr>
              <a:t>), E is a set of edges (</a:t>
            </a:r>
            <a:r>
              <a:rPr lang="en-US" sz="2800" i="1" dirty="0" smtClean="0">
                <a:solidFill>
                  <a:schemeClr val="tx2"/>
                </a:solidFill>
              </a:rPr>
              <a:t>activities</a:t>
            </a:r>
            <a:r>
              <a:rPr lang="en-US" sz="2800" dirty="0" smtClean="0">
                <a:solidFill>
                  <a:schemeClr val="tx2"/>
                </a:solidFill>
              </a:rPr>
              <a:t>). We assume that we have no information about G.</a:t>
            </a:r>
          </a:p>
          <a:p>
            <a:pPr algn="just"/>
            <a:endParaRPr lang="en-US" sz="2800" i="1" dirty="0" smtClean="0">
              <a:solidFill>
                <a:schemeClr val="tx2"/>
              </a:solidFill>
            </a:endParaRPr>
          </a:p>
          <a:p>
            <a:pPr algn="just"/>
            <a:r>
              <a:rPr lang="en-US" sz="2800" i="1" dirty="0" smtClean="0">
                <a:solidFill>
                  <a:schemeClr val="tx2"/>
                </a:solidFill>
              </a:rPr>
              <a:t>Given: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starting </a:t>
            </a:r>
            <a:r>
              <a:rPr lang="en-US" sz="2800" dirty="0" smtClean="0">
                <a:solidFill>
                  <a:schemeClr val="tx2"/>
                </a:solidFill>
              </a:rPr>
              <a:t>node (</a:t>
            </a:r>
            <a:r>
              <a:rPr lang="en-US" sz="2800" i="1" dirty="0" err="1" smtClean="0">
                <a:solidFill>
                  <a:schemeClr val="tx2"/>
                </a:solidFill>
              </a:rPr>
              <a:t>n</a:t>
            </a:r>
            <a:r>
              <a:rPr lang="en-US" sz="2800" i="1" baseline="-25000" dirty="0" err="1" smtClean="0">
                <a:solidFill>
                  <a:schemeClr val="tx2"/>
                </a:solidFill>
              </a:rPr>
              <a:t>start</a:t>
            </a:r>
            <a:r>
              <a:rPr lang="en-US" sz="2800" i="1" baseline="-25000" dirty="0" smtClean="0">
                <a:solidFill>
                  <a:schemeClr val="tx2"/>
                </a:solidFill>
              </a:rPr>
              <a:t> </a:t>
            </a:r>
            <a:r>
              <a:rPr lang="en-US" sz="2800" i="1" dirty="0" smtClean="0">
                <a:solidFill>
                  <a:schemeClr val="tx2"/>
                </a:solidFill>
              </a:rPr>
              <a:t>)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number of API requests </a:t>
            </a:r>
            <a:r>
              <a:rPr lang="en-US" sz="2800" dirty="0" smtClean="0">
                <a:solidFill>
                  <a:schemeClr val="tx2"/>
                </a:solidFill>
              </a:rPr>
              <a:t>(</a:t>
            </a:r>
            <a:r>
              <a:rPr lang="en-US" sz="2800" i="1" dirty="0" smtClean="0">
                <a:solidFill>
                  <a:schemeClr val="tx2"/>
                </a:solidFill>
              </a:rPr>
              <a:t>budget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endParaRPr lang="en-US" sz="2800" dirty="0" smtClean="0">
              <a:solidFill>
                <a:schemeClr val="tx2"/>
              </a:solidFill>
            </a:endParaRPr>
          </a:p>
          <a:p>
            <a:pPr algn="just"/>
            <a:endParaRPr lang="en-US" sz="2800" dirty="0">
              <a:solidFill>
                <a:schemeClr val="tx2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Goal:</a:t>
            </a:r>
            <a:endParaRPr lang="en-US" sz="2800" dirty="0">
              <a:solidFill>
                <a:schemeClr val="tx2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</a:t>
            </a:r>
            <a:r>
              <a:rPr lang="en-US" sz="2800" dirty="0" smtClean="0">
                <a:solidFill>
                  <a:schemeClr val="tx2"/>
                </a:solidFill>
              </a:rPr>
              <a:t>ollect </a:t>
            </a:r>
            <a:r>
              <a:rPr lang="en-US" sz="2800" dirty="0">
                <a:solidFill>
                  <a:schemeClr val="tx2"/>
                </a:solidFill>
              </a:rPr>
              <a:t>a sample graph </a:t>
            </a:r>
            <a:r>
              <a:rPr lang="en-US" sz="2800" dirty="0" smtClean="0">
                <a:solidFill>
                  <a:schemeClr val="tx2"/>
                </a:solidFill>
              </a:rPr>
              <a:t>S(V’, E’) where V′⊆V and E′⊆E.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Maximize |V’| within a budget.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82" y="36248219"/>
            <a:ext cx="9106791" cy="35071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Text Box 514"/>
          <p:cNvSpPr txBox="1">
            <a:spLocks noChangeArrowheads="1"/>
          </p:cNvSpPr>
          <p:nvPr/>
        </p:nvSpPr>
        <p:spPr bwMode="auto">
          <a:xfrm>
            <a:off x="637382" y="30691984"/>
            <a:ext cx="9320212" cy="549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4995" tIns="374995" rIns="374995" bIns="374995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just"/>
            <a:r>
              <a:rPr lang="en-US" sz="2800" b="1" dirty="0" smtClean="0">
                <a:solidFill>
                  <a:schemeClr val="tx2"/>
                </a:solidFill>
              </a:rPr>
              <a:t>Intuition: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Max-Node is based on the intuition that real networks exhibit community </a:t>
            </a:r>
            <a:r>
              <a:rPr lang="en-US" sz="2800" dirty="0" smtClean="0">
                <a:solidFill>
                  <a:schemeClr val="tx2"/>
                </a:solidFill>
              </a:rPr>
              <a:t>structure.</a:t>
            </a:r>
          </a:p>
          <a:p>
            <a:pPr marL="457200" indent="-457200" algn="just">
              <a:buFont typeface="Arial" charset="0"/>
              <a:buChar char="•"/>
            </a:pPr>
            <a:r>
              <a:rPr lang="en-US" sz="2800" dirty="0" smtClean="0">
                <a:solidFill>
                  <a:schemeClr val="tx2"/>
                </a:solidFill>
              </a:rPr>
              <a:t>The existing algorithm, like MOD algorithm, may </a:t>
            </a:r>
            <a:r>
              <a:rPr lang="en-US" sz="2800" dirty="0">
                <a:solidFill>
                  <a:schemeClr val="tx2"/>
                </a:solidFill>
              </a:rPr>
              <a:t>get ‘</a:t>
            </a:r>
            <a:r>
              <a:rPr lang="en-US" sz="2800" i="1" dirty="0">
                <a:solidFill>
                  <a:schemeClr val="tx2"/>
                </a:solidFill>
              </a:rPr>
              <a:t>stuck</a:t>
            </a:r>
            <a:r>
              <a:rPr lang="en-US" sz="2800" dirty="0">
                <a:solidFill>
                  <a:schemeClr val="tx2"/>
                </a:solidFill>
              </a:rPr>
              <a:t>’ in a </a:t>
            </a:r>
            <a:r>
              <a:rPr lang="en-US" sz="2800" dirty="0" smtClean="0">
                <a:solidFill>
                  <a:schemeClr val="tx2"/>
                </a:solidFill>
              </a:rPr>
              <a:t>dense cluster or community. </a:t>
            </a:r>
            <a:endParaRPr lang="en-US" sz="2800" dirty="0">
              <a:solidFill>
                <a:schemeClr val="tx2"/>
              </a:solidFill>
            </a:endParaRPr>
          </a:p>
          <a:p>
            <a:pPr algn="just"/>
            <a:endParaRPr lang="en-US" sz="2800" dirty="0">
              <a:solidFill>
                <a:schemeClr val="tx2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Max-Node </a:t>
            </a:r>
            <a:r>
              <a:rPr lang="en-US" sz="2800" dirty="0">
                <a:solidFill>
                  <a:schemeClr val="tx2"/>
                </a:solidFill>
              </a:rPr>
              <a:t>thus consists of two phases: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b="1" i="1" dirty="0" smtClean="0">
                <a:solidFill>
                  <a:schemeClr val="tx2"/>
                </a:solidFill>
              </a:rPr>
              <a:t>Densification</a:t>
            </a:r>
            <a:r>
              <a:rPr lang="en-US" sz="2800" dirty="0">
                <a:solidFill>
                  <a:schemeClr val="tx2"/>
                </a:solidFill>
              </a:rPr>
              <a:t>, which queries nodes in the observed region to fill out that </a:t>
            </a:r>
            <a:r>
              <a:rPr lang="en-US" sz="2800" dirty="0" smtClean="0">
                <a:solidFill>
                  <a:schemeClr val="tx2"/>
                </a:solidFill>
              </a:rPr>
              <a:t>region.</a:t>
            </a:r>
            <a:endParaRPr lang="en-US" sz="2800" i="1" dirty="0">
              <a:solidFill>
                <a:schemeClr val="tx2"/>
              </a:solidFill>
            </a:endParaRPr>
          </a:p>
          <a:p>
            <a:pPr marL="457200" indent="-457200" algn="just">
              <a:buFont typeface="Arial" charset="0"/>
              <a:buChar char="•"/>
            </a:pPr>
            <a:r>
              <a:rPr lang="en-US" sz="2800" b="1" i="1" dirty="0" smtClean="0">
                <a:solidFill>
                  <a:schemeClr val="tx2"/>
                </a:solidFill>
              </a:rPr>
              <a:t>Expansion</a:t>
            </a:r>
            <a:r>
              <a:rPr lang="en-US" sz="2800" dirty="0">
                <a:solidFill>
                  <a:schemeClr val="tx2"/>
                </a:solidFill>
              </a:rPr>
              <a:t>, which transitions the sampling algorithm to a new region of the graph. </a:t>
            </a:r>
          </a:p>
        </p:txBody>
      </p:sp>
      <p:sp>
        <p:nvSpPr>
          <p:cNvPr id="64" name="Text Box 513"/>
          <p:cNvSpPr txBox="1">
            <a:spLocks noChangeArrowheads="1"/>
          </p:cNvSpPr>
          <p:nvPr/>
        </p:nvSpPr>
        <p:spPr bwMode="auto">
          <a:xfrm>
            <a:off x="646112" y="39810575"/>
            <a:ext cx="9342932" cy="33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999" tIns="37500" rIns="74999" bIns="37500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1700" dirty="0" smtClean="0">
                <a:solidFill>
                  <a:schemeClr val="tx2"/>
                </a:solidFill>
              </a:rPr>
              <a:t>Figure 1. Concept of Expansion-Densification Sampling</a:t>
            </a:r>
            <a:endParaRPr lang="en-US" altLang="x-none" sz="17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4834"/>
              </p:ext>
            </p:extLst>
          </p:nvPr>
        </p:nvGraphicFramePr>
        <p:xfrm>
          <a:off x="21255421" y="11255423"/>
          <a:ext cx="7371890" cy="32763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4378"/>
                <a:gridCol w="1474378"/>
                <a:gridCol w="1474378"/>
                <a:gridCol w="1474378"/>
                <a:gridCol w="1474378"/>
              </a:tblGrid>
              <a:tr h="6552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Network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</a:t>
                      </a:r>
                      <a:r>
                        <a:rPr lang="en-US" sz="1800" baseline="0" dirty="0" smtClean="0"/>
                        <a:t> nodes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</a:t>
                      </a:r>
                      <a:r>
                        <a:rPr lang="en-US" sz="1800" baseline="0" dirty="0" smtClean="0"/>
                        <a:t> edges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Global</a:t>
                      </a:r>
                      <a:r>
                        <a:rPr lang="en-US" sz="1800" baseline="0" dirty="0" smtClean="0"/>
                        <a:t> CC.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Modularity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</a:tr>
              <a:tr h="6552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Grad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503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3256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0.4792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0.6915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</a:tr>
              <a:tr h="6552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Undergrad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1220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43208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0.2980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0.3937</a:t>
                      </a:r>
                      <a:endParaRPr lang="en-US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</a:tr>
              <a:tr h="6552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Twitter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12230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50884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0.1117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0.6371</a:t>
                      </a:r>
                      <a:endParaRPr lang="en-US" sz="18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</a:tr>
              <a:tr h="6552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Enron-Email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36692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183831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0.4970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0.5975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73286" marR="73286" marT="36644" marB="36644" anchor="ctr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548" y="15773437"/>
            <a:ext cx="5560570" cy="38460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061" y="19985881"/>
            <a:ext cx="5560570" cy="38460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000" y="24237025"/>
            <a:ext cx="5578955" cy="38587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816" y="28494248"/>
            <a:ext cx="5582034" cy="3860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523"/>
              <p:cNvSpPr txBox="1">
                <a:spLocks noChangeArrowheads="1"/>
              </p:cNvSpPr>
              <p:nvPr/>
            </p:nvSpPr>
            <p:spPr bwMode="auto">
              <a:xfrm>
                <a:off x="10453688" y="6928109"/>
                <a:ext cx="9320212" cy="186440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74995" tIns="374995" rIns="374995" bIns="374995">
                <a:spAutoFit/>
              </a:bodyPr>
              <a:lstStyle>
                <a:lvl1pPr defTabSz="36004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MS PGothic" charset="-128"/>
                  </a:defRPr>
                </a:lvl1pPr>
                <a:lvl2pPr marL="742950" indent="-285750" defTabSz="36004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MS PGothic" charset="-128"/>
                  </a:defRPr>
                </a:lvl2pPr>
                <a:lvl3pPr marL="1143000" indent="-228600" defTabSz="36004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MS PGothic" charset="-128"/>
                  </a:defRPr>
                </a:lvl3pPr>
                <a:lvl4pPr marL="1600200" indent="-228600" defTabSz="36004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MS PGothic" charset="-128"/>
                  </a:defRPr>
                </a:lvl4pPr>
                <a:lvl5pPr marL="2057400" indent="-228600" defTabSz="3600450" eaLnBrk="0" hangingPunct="0">
                  <a:defRPr sz="2400">
                    <a:solidFill>
                      <a:schemeClr val="tx1"/>
                    </a:solidFill>
                    <a:latin typeface="Arial Narrow" charset="0"/>
                    <a:ea typeface="MS PGothic" charset="-128"/>
                  </a:defRPr>
                </a:lvl5pPr>
                <a:lvl6pPr marL="2514600" indent="-228600" defTabSz="3600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MS PGothic" charset="-128"/>
                  </a:defRPr>
                </a:lvl6pPr>
                <a:lvl7pPr marL="2971800" indent="-228600" defTabSz="3600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MS PGothic" charset="-128"/>
                  </a:defRPr>
                </a:lvl7pPr>
                <a:lvl8pPr marL="3429000" indent="-228600" defTabSz="3600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MS PGothic" charset="-128"/>
                  </a:defRPr>
                </a:lvl8pPr>
                <a:lvl9pPr marL="3886200" indent="-228600" defTabSz="36004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 Narrow" charset="0"/>
                    <a:ea typeface="MS PGothic" charset="-128"/>
                  </a:defRPr>
                </a:lvl9pPr>
              </a:lstStyle>
              <a:p>
                <a:pPr algn="just"/>
                <a:r>
                  <a:rPr lang="en-US" sz="2800" b="1" dirty="0" smtClean="0">
                    <a:solidFill>
                      <a:schemeClr val="tx2"/>
                    </a:solidFill>
                  </a:rPr>
                  <a:t>Densification: </a:t>
                </a:r>
                <a:endParaRPr lang="en-US" sz="28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n-US" sz="2800" dirty="0" smtClean="0">
                    <a:solidFill>
                      <a:schemeClr val="tx2"/>
                    </a:solidFill>
                  </a:rPr>
                  <a:t>To </a:t>
                </a:r>
                <a:r>
                  <a:rPr lang="en-US" sz="2800" dirty="0">
                    <a:solidFill>
                      <a:schemeClr val="tx2"/>
                    </a:solidFill>
                  </a:rPr>
                  <a:t>expand a sample within a region,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we adopt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Maximum Observed Degree</a:t>
                </a:r>
                <a:r>
                  <a:rPr lang="en-US" sz="2800" dirty="0">
                    <a:solidFill>
                      <a:schemeClr val="tx2"/>
                    </a:solidFill>
                  </a:rPr>
                  <a:t> (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MOD</a:t>
                </a:r>
                <a:r>
                  <a:rPr lang="en-US" sz="2800" dirty="0">
                    <a:solidFill>
                      <a:schemeClr val="tx2"/>
                    </a:solidFill>
                  </a:rPr>
                  <a:t>)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, </a:t>
                </a:r>
                <a:r>
                  <a:rPr lang="en-US" sz="2800" dirty="0">
                    <a:solidFill>
                      <a:schemeClr val="tx2"/>
                    </a:solidFill>
                  </a:rPr>
                  <a:t>as it outperforms other algorithms in the same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class. 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chemeClr val="tx2"/>
                    </a:solidFill>
                  </a:rPr>
                  <a:t>In </a:t>
                </a:r>
                <a:r>
                  <a:rPr lang="en-US" sz="2800" dirty="0">
                    <a:solidFill>
                      <a:schemeClr val="tx2"/>
                    </a:solidFill>
                  </a:rPr>
                  <a:t>each iteration, the node with maximum degree is selected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𝑠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and the algorithm requests its neighbors through the API. 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chemeClr val="tx2"/>
                    </a:solidFill>
                  </a:rPr>
                  <a:t>Nodes</a:t>
                </a:r>
                <a:r>
                  <a:rPr lang="en-US" sz="2800" dirty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) and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edges(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) </a:t>
                </a:r>
                <a:r>
                  <a:rPr lang="en-US" sz="2800" dirty="0">
                    <a:solidFill>
                      <a:schemeClr val="tx2"/>
                    </a:solidFill>
                  </a:rPr>
                  <a:t>are returned and added to sub-sample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). </a:t>
                </a:r>
              </a:p>
              <a:p>
                <a:pPr algn="just"/>
                <a:endParaRPr lang="en-US" sz="28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n-US" sz="2800" b="1" dirty="0">
                    <a:solidFill>
                      <a:schemeClr val="tx2"/>
                    </a:solidFill>
                  </a:rPr>
                  <a:t>Expansion: </a:t>
                </a:r>
                <a:endParaRPr lang="en-US" sz="28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n-US" sz="2800" dirty="0" smtClean="0">
                    <a:solidFill>
                      <a:schemeClr val="tx2"/>
                    </a:solidFill>
                  </a:rPr>
                  <a:t>The </a:t>
                </a:r>
                <a:r>
                  <a:rPr lang="en-US" sz="2800" dirty="0">
                    <a:solidFill>
                      <a:schemeClr val="tx2"/>
                    </a:solidFill>
                  </a:rPr>
                  <a:t>algorithm tries to escape from the current region of the network. The algorithm selects a node that will lead to another dense area. 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chemeClr val="tx2"/>
                    </a:solidFill>
                  </a:rPr>
                  <a:t>In </a:t>
                </a:r>
                <a:r>
                  <a:rPr lang="en-US" sz="2800" dirty="0">
                    <a:solidFill>
                      <a:schemeClr val="tx2"/>
                    </a:solidFill>
                  </a:rPr>
                  <a:t>the spirit of explore-exploit algorithms, one naive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approach is </a:t>
                </a:r>
                <a:r>
                  <a:rPr lang="en-US" sz="2800" dirty="0">
                    <a:solidFill>
                      <a:schemeClr val="tx2"/>
                    </a:solidFill>
                  </a:rPr>
                  <a:t>to pick a node uniformly at random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. 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2800" dirty="0">
                    <a:solidFill>
                      <a:schemeClr val="tx2"/>
                    </a:solidFill>
                  </a:rPr>
                  <a:t>I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n </a:t>
                </a:r>
                <a:r>
                  <a:rPr lang="en-US" sz="2800" dirty="0">
                    <a:solidFill>
                      <a:schemeClr val="tx2"/>
                    </a:solidFill>
                  </a:rPr>
                  <a:t>our future work, we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examine </a:t>
                </a:r>
                <a:r>
                  <a:rPr lang="en-US" sz="2800" dirty="0">
                    <a:solidFill>
                      <a:schemeClr val="tx2"/>
                    </a:solidFill>
                  </a:rPr>
                  <a:t>other strategies for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Expansion.</a:t>
                </a:r>
              </a:p>
              <a:p>
                <a:pPr algn="just"/>
                <a:endParaRPr lang="en-US" sz="28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n-US" sz="2800" b="1" dirty="0">
                    <a:solidFill>
                      <a:schemeClr val="tx2"/>
                    </a:solidFill>
                  </a:rPr>
                  <a:t>Switching Phases: </a:t>
                </a:r>
                <a:endParaRPr lang="en-US" sz="2800" b="1" dirty="0" smtClean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n-US" sz="2800" dirty="0" smtClean="0">
                    <a:solidFill>
                      <a:schemeClr val="tx2"/>
                    </a:solidFill>
                  </a:rPr>
                  <a:t>Intuitively, in each step, the number of closed nodes increases while a number of new nodes added decreases over time (diminishing marginal returns). Two </a:t>
                </a:r>
                <a:r>
                  <a:rPr lang="en-US" sz="2800" dirty="0">
                    <a:solidFill>
                      <a:schemeClr val="tx2"/>
                    </a:solidFill>
                  </a:rPr>
                  <a:t>scores are calculated in each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iteration </a:t>
                </a:r>
                <a:r>
                  <a:rPr lang="en-US" sz="2800" dirty="0">
                    <a:solidFill>
                      <a:schemeClr val="tx2"/>
                    </a:solidFill>
                  </a:rPr>
                  <a:t>of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Densification,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𝑠𝑐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𝑑𝑒𝑛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𝑠𝑐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𝑒𝑥𝑝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. These scores give us an approximation of number of nodes left unexplored.</a:t>
                </a:r>
                <a:endParaRPr lang="en-US" sz="2800" dirty="0">
                  <a:solidFill>
                    <a:schemeClr val="tx2"/>
                  </a:solidFill>
                </a:endParaRP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chemeClr val="tx2"/>
                    </a:solidFill>
                  </a:rPr>
                  <a:t>When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𝒔𝒄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𝒆𝒙𝒑</m:t>
                        </m:r>
                      </m:sub>
                      <m:sup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 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𝒔𝒄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𝒅𝒆𝒏</m:t>
                        </m:r>
                      </m:sub>
                      <m:sup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, the algorithm switches from Densification to Expansion phase.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𝒔𝒄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𝒅𝒆𝒏</m:t>
                        </m:r>
                      </m:sub>
                      <m:sup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  <m:r>
                      <a:rPr lang="en-US" sz="2800" b="1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measures </a:t>
                </a:r>
                <a:r>
                  <a:rPr lang="en-US" sz="2800" dirty="0">
                    <a:solidFill>
                      <a:schemeClr val="tx2"/>
                    </a:solidFill>
                  </a:rPr>
                  <a:t>how many new nodes are added to the sample after a request, divided by the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number </a:t>
                </a:r>
                <a:r>
                  <a:rPr lang="en-US" sz="2800" dirty="0">
                    <a:solidFill>
                      <a:schemeClr val="tx2"/>
                    </a:solidFill>
                  </a:rPr>
                  <a:t>of closed nodes. 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algn="just"/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𝒔𝒄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𝒆𝒙𝒑</m:t>
                        </m:r>
                      </m:sub>
                      <m:sup>
                        <m:r>
                          <a:rPr lang="en-US" sz="2800" b="1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𝒕</m:t>
                        </m:r>
                      </m:sup>
                    </m:sSubSup>
                    <m:r>
                      <a:rPr lang="en-US" sz="2800" b="0" i="1" dirty="0" smtClean="0">
                        <a:solidFill>
                          <a:schemeClr val="tx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is </a:t>
                </a:r>
                <a:r>
                  <a:rPr lang="en-US" sz="2800" dirty="0">
                    <a:solidFill>
                      <a:schemeClr val="tx2"/>
                    </a:solidFill>
                  </a:rPr>
                  <a:t>the fraction of the number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of </a:t>
                </a:r>
                <a:r>
                  <a:rPr lang="en-US" sz="2800" dirty="0">
                    <a:solidFill>
                      <a:schemeClr val="tx2"/>
                    </a:solidFill>
                  </a:rPr>
                  <a:t>edges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) </a:t>
                </a:r>
                <a:r>
                  <a:rPr lang="en-US" sz="2800" dirty="0">
                    <a:solidFill>
                      <a:schemeClr val="tx2"/>
                    </a:solidFill>
                  </a:rPr>
                  <a:t>connecting a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closed node </a:t>
                </a:r>
                <a:r>
                  <a:rPr lang="en-US" sz="2800" dirty="0">
                    <a:solidFill>
                      <a:schemeClr val="tx2"/>
                    </a:solidFill>
                  </a:rPr>
                  <a:t>to an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open node</a:t>
                </a:r>
                <a:r>
                  <a:rPr lang="en-US" sz="2800" dirty="0">
                    <a:solidFill>
                      <a:schemeClr val="tx2"/>
                    </a:solidFill>
                  </a:rPr>
                  <a:t>, divided by the number of open nodes in sub-sample. </a:t>
                </a: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chemeClr val="tx2"/>
                    </a:solidFill>
                  </a:rPr>
                  <a:t>If </a:t>
                </a:r>
                <a:r>
                  <a:rPr lang="en-US" sz="2800" dirty="0">
                    <a:solidFill>
                      <a:schemeClr val="tx2"/>
                    </a:solidFill>
                  </a:rPr>
                  <a:t>the number of edges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schemeClr val="tx2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tx2"/>
                    </a:solidFill>
                  </a:rPr>
                  <a:t>)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increases, the number of open nodes also increases. 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marL="457200" indent="-457200" algn="just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chemeClr val="tx2"/>
                    </a:solidFill>
                  </a:rPr>
                  <a:t>If </a:t>
                </a:r>
                <a:r>
                  <a:rPr lang="en-US" sz="2800" dirty="0">
                    <a:solidFill>
                      <a:schemeClr val="tx2"/>
                    </a:solidFill>
                  </a:rPr>
                  <a:t>not, it means the algorithm already found most of the nodes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.</a:t>
                </a:r>
              </a:p>
              <a:p>
                <a:pPr algn="just"/>
                <a:endParaRPr lang="en-US" sz="2800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n-US" sz="2800" dirty="0" smtClean="0">
                    <a:solidFill>
                      <a:schemeClr val="tx2"/>
                    </a:solidFill>
                  </a:rPr>
                  <a:t>Note: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>
                    <a:solidFill>
                      <a:schemeClr val="tx2"/>
                    </a:solidFill>
                  </a:rPr>
                  <a:t>A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closed node </a:t>
                </a:r>
                <a:r>
                  <a:rPr lang="en-US" sz="2800" dirty="0">
                    <a:solidFill>
                      <a:schemeClr val="tx2"/>
                    </a:solidFill>
                  </a:rPr>
                  <a:t>is a node that has already been queried. 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chemeClr val="tx2"/>
                    </a:solidFill>
                  </a:rPr>
                  <a:t>An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open node </a:t>
                </a:r>
                <a:r>
                  <a:rPr lang="en-US" sz="2800" dirty="0">
                    <a:solidFill>
                      <a:schemeClr val="tx2"/>
                    </a:solidFill>
                  </a:rPr>
                  <a:t>is a node that has been observed, but not queried. 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6" name="Text Box 5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53688" y="6928109"/>
                <a:ext cx="9320212" cy="186440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 Box 513"/>
          <p:cNvSpPr txBox="1">
            <a:spLocks noChangeArrowheads="1"/>
          </p:cNvSpPr>
          <p:nvPr/>
        </p:nvSpPr>
        <p:spPr bwMode="auto">
          <a:xfrm>
            <a:off x="20277654" y="19648538"/>
            <a:ext cx="9320213" cy="33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999" tIns="37500" rIns="74999" bIns="37500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1700" dirty="0" smtClean="0">
                <a:solidFill>
                  <a:schemeClr val="tx2"/>
                </a:solidFill>
              </a:rPr>
              <a:t>(a) Grad</a:t>
            </a:r>
            <a:endParaRPr lang="en-US" altLang="x-none" sz="1700" dirty="0">
              <a:solidFill>
                <a:schemeClr val="tx2"/>
              </a:solidFill>
            </a:endParaRPr>
          </a:p>
        </p:txBody>
      </p:sp>
      <p:sp>
        <p:nvSpPr>
          <p:cNvPr id="81" name="Text Box 513"/>
          <p:cNvSpPr txBox="1">
            <a:spLocks noChangeArrowheads="1"/>
          </p:cNvSpPr>
          <p:nvPr/>
        </p:nvSpPr>
        <p:spPr bwMode="auto">
          <a:xfrm>
            <a:off x="20321921" y="23862022"/>
            <a:ext cx="9231865" cy="33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999" tIns="37500" rIns="74999" bIns="37500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1700" dirty="0" smtClean="0">
                <a:solidFill>
                  <a:schemeClr val="tx2"/>
                </a:solidFill>
              </a:rPr>
              <a:t>(b) Undergrad</a:t>
            </a:r>
            <a:endParaRPr lang="en-US" altLang="x-none" sz="1700" dirty="0">
              <a:solidFill>
                <a:schemeClr val="tx2"/>
              </a:solidFill>
            </a:endParaRPr>
          </a:p>
        </p:txBody>
      </p:sp>
      <p:sp>
        <p:nvSpPr>
          <p:cNvPr id="82" name="Text Box 513"/>
          <p:cNvSpPr txBox="1">
            <a:spLocks noChangeArrowheads="1"/>
          </p:cNvSpPr>
          <p:nvPr/>
        </p:nvSpPr>
        <p:spPr bwMode="auto">
          <a:xfrm>
            <a:off x="20277654" y="28129683"/>
            <a:ext cx="9231865" cy="33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999" tIns="37500" rIns="74999" bIns="37500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1700" dirty="0" smtClean="0">
                <a:solidFill>
                  <a:schemeClr val="tx2"/>
                </a:solidFill>
              </a:rPr>
              <a:t>(c) Twitter</a:t>
            </a:r>
            <a:endParaRPr lang="en-US" altLang="x-none" sz="1700" dirty="0">
              <a:solidFill>
                <a:schemeClr val="tx2"/>
              </a:solidFill>
            </a:endParaRPr>
          </a:p>
        </p:txBody>
      </p:sp>
      <p:sp>
        <p:nvSpPr>
          <p:cNvPr id="83" name="Text Box 513"/>
          <p:cNvSpPr txBox="1">
            <a:spLocks noChangeArrowheads="1"/>
          </p:cNvSpPr>
          <p:nvPr/>
        </p:nvSpPr>
        <p:spPr bwMode="auto">
          <a:xfrm>
            <a:off x="20326314" y="32350234"/>
            <a:ext cx="9271553" cy="33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999" tIns="37500" rIns="74999" bIns="37500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1700" dirty="0" smtClean="0">
                <a:solidFill>
                  <a:schemeClr val="tx2"/>
                </a:solidFill>
              </a:rPr>
              <a:t>(d) Enron-Email</a:t>
            </a:r>
            <a:endParaRPr lang="en-US" altLang="x-none" sz="1700" dirty="0">
              <a:solidFill>
                <a:schemeClr val="tx2"/>
              </a:solidFill>
            </a:endParaRPr>
          </a:p>
        </p:txBody>
      </p:sp>
      <p:sp>
        <p:nvSpPr>
          <p:cNvPr id="85" name="Text Box 523"/>
          <p:cNvSpPr txBox="1">
            <a:spLocks noChangeArrowheads="1"/>
          </p:cNvSpPr>
          <p:nvPr/>
        </p:nvSpPr>
        <p:spPr bwMode="auto">
          <a:xfrm>
            <a:off x="20348777" y="32368075"/>
            <a:ext cx="9320212" cy="118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4995" tIns="374995" rIns="374995" bIns="374995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r>
              <a:rPr lang="en-US" sz="2800" dirty="0" smtClean="0"/>
              <a:t>The results show an </a:t>
            </a:r>
            <a:r>
              <a:rPr lang="en-US" sz="2800" dirty="0"/>
              <a:t>improvement of up to 40% vs. the </a:t>
            </a:r>
            <a:r>
              <a:rPr lang="en-US" sz="2800" dirty="0" smtClean="0"/>
              <a:t>baseline. </a:t>
            </a:r>
            <a:endParaRPr lang="en-US" sz="2800" dirty="0"/>
          </a:p>
        </p:txBody>
      </p:sp>
      <p:sp>
        <p:nvSpPr>
          <p:cNvPr id="86" name="Text Box 561"/>
          <p:cNvSpPr txBox="1">
            <a:spLocks noChangeArrowheads="1"/>
          </p:cNvSpPr>
          <p:nvPr/>
        </p:nvSpPr>
        <p:spPr bwMode="auto">
          <a:xfrm>
            <a:off x="20262157" y="33426823"/>
            <a:ext cx="9320212" cy="630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3600" b="1" dirty="0" smtClean="0">
                <a:solidFill>
                  <a:schemeClr val="bg1"/>
                </a:solidFill>
              </a:rPr>
              <a:t>Conclusion</a:t>
            </a:r>
            <a:endParaRPr lang="en-US" altLang="x-none" sz="3600" b="1" dirty="0">
              <a:solidFill>
                <a:schemeClr val="bg1"/>
              </a:solidFill>
            </a:endParaRPr>
          </a:p>
        </p:txBody>
      </p:sp>
      <p:sp>
        <p:nvSpPr>
          <p:cNvPr id="88" name="Text Box 523"/>
          <p:cNvSpPr txBox="1">
            <a:spLocks noChangeArrowheads="1"/>
          </p:cNvSpPr>
          <p:nvPr/>
        </p:nvSpPr>
        <p:spPr bwMode="auto">
          <a:xfrm>
            <a:off x="20321921" y="34195618"/>
            <a:ext cx="9320212" cy="334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4995" tIns="374995" rIns="374995" bIns="374995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This </a:t>
            </a:r>
            <a:r>
              <a:rPr lang="en-US" sz="2800" dirty="0">
                <a:solidFill>
                  <a:schemeClr val="tx2"/>
                </a:solidFill>
              </a:rPr>
              <a:t>gives us strong evidence that Max-Node algorithm is able to collect more nodes than MOD at the same amount of budget. </a:t>
            </a:r>
            <a:endParaRPr lang="en-US" sz="2800" dirty="0" smtClean="0">
              <a:solidFill>
                <a:schemeClr val="tx2"/>
              </a:solidFill>
            </a:endParaRPr>
          </a:p>
          <a:p>
            <a:pPr algn="just"/>
            <a:endParaRPr lang="en-US" sz="2800" dirty="0">
              <a:solidFill>
                <a:schemeClr val="tx2"/>
              </a:solidFill>
            </a:endParaRPr>
          </a:p>
          <a:p>
            <a:pPr algn="just"/>
            <a:r>
              <a:rPr lang="en-US" sz="2800" dirty="0" smtClean="0">
                <a:solidFill>
                  <a:schemeClr val="tx2"/>
                </a:solidFill>
              </a:rPr>
              <a:t>With </a:t>
            </a:r>
            <a:r>
              <a:rPr lang="en-US" sz="2800" dirty="0">
                <a:solidFill>
                  <a:schemeClr val="tx2"/>
                </a:solidFill>
              </a:rPr>
              <a:t>a budget constraint, Max-Node performs well. Our future work includes improving the Expansion strategy with different switching criteria. 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022"/>
            <a:ext cx="6298035" cy="3039351"/>
          </a:xfrm>
          <a:prstGeom prst="rect">
            <a:avLst/>
          </a:prstGeom>
        </p:spPr>
      </p:pic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507205" y="3049065"/>
            <a:ext cx="29213175" cy="1829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38" tIns="37413" rIns="74838" bIns="37413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/>
            <a:r>
              <a:rPr lang="en-US" altLang="x-none" sz="4100" b="1" dirty="0" smtClean="0">
                <a:solidFill>
                  <a:schemeClr val="bg1"/>
                </a:solidFill>
                <a:latin typeface="Arial" charset="0"/>
              </a:rPr>
              <a:t>Katchaguy Areekijseree, Ricky </a:t>
            </a:r>
            <a:r>
              <a:rPr lang="en-US" altLang="x-none" sz="4100" b="1" dirty="0" err="1" smtClean="0">
                <a:solidFill>
                  <a:schemeClr val="bg1"/>
                </a:solidFill>
                <a:latin typeface="Arial" charset="0"/>
              </a:rPr>
              <a:t>Laishram</a:t>
            </a:r>
            <a:r>
              <a:rPr lang="en-US" altLang="x-none" sz="4100" b="1" dirty="0" smtClean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altLang="x-none" sz="4100" b="1" dirty="0" err="1" smtClean="0">
                <a:solidFill>
                  <a:schemeClr val="bg1"/>
                </a:solidFill>
                <a:latin typeface="Arial" charset="0"/>
              </a:rPr>
              <a:t>Sucheta</a:t>
            </a:r>
            <a:r>
              <a:rPr lang="en-US" altLang="x-none" sz="4100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x-none" sz="4100" b="1" dirty="0" err="1" smtClean="0">
                <a:solidFill>
                  <a:schemeClr val="bg1"/>
                </a:solidFill>
                <a:latin typeface="Arial" charset="0"/>
              </a:rPr>
              <a:t>Soundarajan</a:t>
            </a:r>
            <a:r>
              <a:rPr lang="en-US" altLang="x-none" sz="4100" b="1" dirty="0" smtClean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altLang="x-none" sz="4100" b="1" dirty="0" smtClean="0">
                <a:solidFill>
                  <a:schemeClr val="bg1"/>
                </a:solidFill>
                <a:latin typeface="Arial" charset="0"/>
              </a:rPr>
            </a:br>
            <a:r>
              <a:rPr lang="en-US" altLang="x-none" sz="4100" b="1" dirty="0" smtClean="0">
                <a:solidFill>
                  <a:schemeClr val="bg1"/>
                </a:solidFill>
                <a:latin typeface="Arial" charset="0"/>
              </a:rPr>
              <a:t>Department of EECS, Syracuse University USA.</a:t>
            </a:r>
          </a:p>
          <a:p>
            <a:pPr algn="ctr"/>
            <a:r>
              <a:rPr lang="en-US" altLang="x-none" sz="3200" b="1" i="1" dirty="0" smtClean="0">
                <a:solidFill>
                  <a:schemeClr val="bg1"/>
                </a:solidFill>
                <a:latin typeface="Arial" charset="0"/>
              </a:rPr>
              <a:t>{ </a:t>
            </a:r>
            <a:r>
              <a:rPr lang="en-US" altLang="x-none" sz="3200" b="1" i="1" dirty="0" err="1" smtClean="0">
                <a:solidFill>
                  <a:schemeClr val="bg1"/>
                </a:solidFill>
                <a:latin typeface="Arial" charset="0"/>
              </a:rPr>
              <a:t>kareekij</a:t>
            </a:r>
            <a:r>
              <a:rPr lang="en-US" altLang="x-none" sz="3200" b="1" i="1" dirty="0" smtClean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altLang="x-none" sz="3200" b="1" i="1" dirty="0" err="1" smtClean="0">
                <a:solidFill>
                  <a:schemeClr val="bg1"/>
                </a:solidFill>
                <a:latin typeface="Arial" charset="0"/>
              </a:rPr>
              <a:t>rlaishra</a:t>
            </a:r>
            <a:r>
              <a:rPr lang="en-US" altLang="x-none" sz="3200" b="1" i="1" dirty="0" smtClean="0">
                <a:solidFill>
                  <a:schemeClr val="bg1"/>
                </a:solidFill>
                <a:latin typeface="Arial" charset="0"/>
              </a:rPr>
              <a:t>, </a:t>
            </a:r>
            <a:r>
              <a:rPr lang="en-US" altLang="x-none" sz="3200" b="1" i="1" dirty="0" err="1" smtClean="0">
                <a:solidFill>
                  <a:schemeClr val="bg1"/>
                </a:solidFill>
                <a:latin typeface="Arial" charset="0"/>
              </a:rPr>
              <a:t>susounda</a:t>
            </a:r>
            <a:r>
              <a:rPr lang="en-US" altLang="x-none" sz="3200" b="1" i="1" dirty="0" smtClean="0">
                <a:solidFill>
                  <a:schemeClr val="bg1"/>
                </a:solidFill>
                <a:latin typeface="Arial" charset="0"/>
              </a:rPr>
              <a:t> }@</a:t>
            </a:r>
            <a:r>
              <a:rPr lang="en-US" altLang="x-none" sz="3200" b="1" i="1" dirty="0" err="1" smtClean="0">
                <a:solidFill>
                  <a:schemeClr val="bg1"/>
                </a:solidFill>
                <a:latin typeface="Arial" charset="0"/>
              </a:rPr>
              <a:t>syr.edu</a:t>
            </a:r>
            <a:endParaRPr lang="en-US" altLang="x-none" sz="1800" b="1" i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6112" y="42068787"/>
            <a:ext cx="2215057" cy="461665"/>
          </a:xfrm>
          <a:prstGeom prst="rect">
            <a:avLst/>
          </a:prstGeom>
          <a:solidFill>
            <a:srgbClr val="E05529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6" name="Text Box 523"/>
          <p:cNvSpPr txBox="1">
            <a:spLocks noChangeArrowheads="1"/>
          </p:cNvSpPr>
          <p:nvPr/>
        </p:nvSpPr>
        <p:spPr bwMode="auto">
          <a:xfrm>
            <a:off x="20262157" y="38214338"/>
            <a:ext cx="9320212" cy="24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4995" tIns="374995" rIns="374995" bIns="374995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just"/>
            <a:r>
              <a:rPr lang="en-US" sz="2800" dirty="0" smtClean="0"/>
              <a:t>K. Areekijseree</a:t>
            </a:r>
            <a:r>
              <a:rPr lang="en-US" sz="2800" dirty="0"/>
              <a:t>, </a:t>
            </a:r>
            <a:r>
              <a:rPr lang="en-US" sz="2800" dirty="0" smtClean="0"/>
              <a:t>R. </a:t>
            </a:r>
            <a:r>
              <a:rPr lang="en-US" sz="2800" dirty="0" err="1" smtClean="0"/>
              <a:t>Laishram</a:t>
            </a:r>
            <a:r>
              <a:rPr lang="en-US" sz="2800" dirty="0"/>
              <a:t>, and </a:t>
            </a:r>
            <a:r>
              <a:rPr lang="en-US" sz="2800" dirty="0" smtClean="0"/>
              <a:t>S. </a:t>
            </a:r>
            <a:r>
              <a:rPr lang="en-US" sz="2800" dirty="0" err="1" smtClean="0"/>
              <a:t>Soundarajan</a:t>
            </a:r>
            <a:r>
              <a:rPr lang="en-US" sz="2800" dirty="0" smtClean="0"/>
              <a:t>, ”Max-Node </a:t>
            </a:r>
            <a:r>
              <a:rPr lang="en-US" sz="2800" dirty="0"/>
              <a:t>Sampling: An Expansion-Densification Algorithm for Data </a:t>
            </a:r>
            <a:r>
              <a:rPr lang="en-US" sz="2800" dirty="0" smtClean="0"/>
              <a:t>Collection”, </a:t>
            </a:r>
            <a:r>
              <a:rPr lang="en-US" sz="2800" dirty="0"/>
              <a:t>IEEE </a:t>
            </a:r>
            <a:r>
              <a:rPr lang="en-US" sz="2800" dirty="0" err="1"/>
              <a:t>BigData</a:t>
            </a:r>
            <a:r>
              <a:rPr lang="en-US" sz="2800" dirty="0"/>
              <a:t>. </a:t>
            </a:r>
            <a:r>
              <a:rPr lang="en-US" sz="2800" dirty="0" smtClean="0"/>
              <a:t>2016.</a:t>
            </a: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37" name="Text Box 561"/>
          <p:cNvSpPr txBox="1">
            <a:spLocks noChangeArrowheads="1"/>
          </p:cNvSpPr>
          <p:nvPr/>
        </p:nvSpPr>
        <p:spPr bwMode="auto">
          <a:xfrm>
            <a:off x="20262157" y="37763616"/>
            <a:ext cx="9320212" cy="6302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857" tIns="37421" rIns="74857" bIns="37421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3600" b="1" dirty="0" smtClean="0">
                <a:solidFill>
                  <a:schemeClr val="bg1"/>
                </a:solidFill>
              </a:rPr>
              <a:t>Reference</a:t>
            </a:r>
            <a:endParaRPr lang="en-US" altLang="x-none" sz="3600" b="1" dirty="0">
              <a:solidFill>
                <a:schemeClr val="bg1"/>
              </a:solidFill>
            </a:endParaRPr>
          </a:p>
        </p:txBody>
      </p:sp>
      <p:sp>
        <p:nvSpPr>
          <p:cNvPr id="40" name="Text Box 513"/>
          <p:cNvSpPr txBox="1">
            <a:spLocks noChangeArrowheads="1"/>
          </p:cNvSpPr>
          <p:nvPr/>
        </p:nvSpPr>
        <p:spPr bwMode="auto">
          <a:xfrm>
            <a:off x="10453688" y="39814011"/>
            <a:ext cx="9320212" cy="33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999" tIns="37500" rIns="74999" bIns="37500">
            <a:spAutoFit/>
          </a:bodyPr>
          <a:lstStyle>
            <a:lvl1pPr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1pPr>
            <a:lvl2pPr marL="742950" indent="-28575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2pPr>
            <a:lvl3pPr marL="11430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3pPr>
            <a:lvl4pPr marL="16002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4pPr>
            <a:lvl5pPr marL="2057400" indent="-228600" defTabSz="3600450" eaLnBrk="0" hangingPunct="0"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5pPr>
            <a:lvl6pPr marL="25146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6pPr>
            <a:lvl7pPr marL="29718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7pPr>
            <a:lvl8pPr marL="34290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8pPr>
            <a:lvl9pPr marL="3886200" indent="-228600" defTabSz="36004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1700" dirty="0" smtClean="0">
                <a:solidFill>
                  <a:schemeClr val="tx2"/>
                </a:solidFill>
              </a:rPr>
              <a:t>Figure 2. Pseudocode of the Max-node algorithm</a:t>
            </a:r>
            <a:endParaRPr lang="en-US" altLang="x-none" sz="17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285" y="25291205"/>
            <a:ext cx="8631180" cy="144584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5">
      <a:dk1>
        <a:srgbClr val="343433"/>
      </a:dk1>
      <a:lt1>
        <a:srgbClr val="FFFFFF"/>
      </a:lt1>
      <a:dk2>
        <a:srgbClr val="343433"/>
      </a:dk2>
      <a:lt2>
        <a:srgbClr val="F8F8F8"/>
      </a:lt2>
      <a:accent1>
        <a:srgbClr val="DDDDDD"/>
      </a:accent1>
      <a:accent2>
        <a:srgbClr val="B2B2B2"/>
      </a:accent2>
      <a:accent3>
        <a:srgbClr val="343433"/>
      </a:accent3>
      <a:accent4>
        <a:srgbClr val="343433"/>
      </a:accent4>
      <a:accent5>
        <a:srgbClr val="5F5F5F"/>
      </a:accent5>
      <a:accent6>
        <a:srgbClr val="343433"/>
      </a:accent6>
      <a:hlink>
        <a:srgbClr val="5F5F5F"/>
      </a:hlink>
      <a:folHlink>
        <a:srgbClr val="919191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9403</TotalTime>
  <Words>991</Words>
  <Application>Microsoft Macintosh PowerPoint</Application>
  <PresentationFormat>Custom</PresentationFormat>
  <Paragraphs>118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 Black</vt:lpstr>
      <vt:lpstr>Arial Narrow</vt:lpstr>
      <vt:lpstr>Cambria Math</vt:lpstr>
      <vt:lpstr>MS PGothic</vt:lpstr>
      <vt:lpstr>ＭＳ Ｐゴシック</vt:lpstr>
      <vt:lpstr>Arial</vt:lpstr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Portrait Poster Template</dc:title>
  <dc:subject>Free PowerPoint poster templates</dc:subject>
  <dc:creator>Copywrite Digital - Tralee - 066 7128671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2009</dc:description>
  <cp:lastModifiedBy>Katchaguy Areekijseree</cp:lastModifiedBy>
  <cp:revision>263</cp:revision>
  <cp:lastPrinted>2016-12-01T22:22:08Z</cp:lastPrinted>
  <dcterms:created xsi:type="dcterms:W3CDTF">2009-11-10T07:29:27Z</dcterms:created>
  <dcterms:modified xsi:type="dcterms:W3CDTF">2016-12-02T21:12:37Z</dcterms:modified>
  <cp:category>Powerpoint poster templates</cp:category>
</cp:coreProperties>
</file>