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3072-4824-4243-80D2-C55B9DDEC109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4EE10-15D5-4506-952C-333B894CDD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89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fld id="{A64AC199-7E89-47D0-B0FE-99E25932AC8B}" type="slidenum">
              <a:rPr lang="en-CA" altLang="en-US" sz="1200">
                <a:latin typeface="Calibri" pitchFamily="34" charset="0"/>
              </a:rPr>
              <a:pPr eaLnBrk="1" hangingPunct="1"/>
              <a:t>22</a:t>
            </a:fld>
            <a:endParaRPr lang="en-CA" altLang="en-US" sz="1200">
              <a:latin typeface="Calibri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343400"/>
            <a:ext cx="6019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itchFamily="1" charset="-128"/>
              </a:rPr>
              <a:t>Material pertinent to this discussion is found under “Beware! Teams Aren’t Always the Answer.”</a:t>
            </a:r>
          </a:p>
        </p:txBody>
      </p:sp>
    </p:spTree>
    <p:extLst>
      <p:ext uri="{BB962C8B-B14F-4D97-AF65-F5344CB8AC3E}">
        <p14:creationId xmlns:p14="http://schemas.microsoft.com/office/powerpoint/2010/main" val="403035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7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5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7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0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62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4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3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0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6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C64A-0B0E-44E5-909D-DCF6242EC3D1}" type="datetimeFigureOut">
              <a:rPr lang="en-CA" smtClean="0"/>
              <a:t>06/10/2014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B9DD-9B2F-445D-80D1-066D4D25E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2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33843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Groups and Teamwork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Chapter 6</a:t>
            </a:r>
            <a:r>
              <a:rPr lang="en-US" sz="4000" dirty="0"/>
              <a:t/>
            </a:r>
            <a:br>
              <a:rPr lang="en-US" sz="4000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0018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CA" b="1" dirty="0">
              <a:solidFill>
                <a:srgbClr val="3366FF"/>
              </a:solidFill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9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From Individual To Team Member - Roles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a set of expected </a:t>
            </a:r>
            <a:r>
              <a:rPr lang="en-US" altLang="en-US" dirty="0" err="1" smtClean="0">
                <a:ea typeface="ＭＳ Ｐゴシック" pitchFamily="1" charset="-128"/>
              </a:rPr>
              <a:t>behaviour</a:t>
            </a:r>
            <a:r>
              <a:rPr lang="en-US" altLang="en-US" dirty="0" smtClean="0">
                <a:ea typeface="ＭＳ Ｐゴシック" pitchFamily="1" charset="-128"/>
              </a:rPr>
              <a:t> patterns associated with someone occupying a given position in a social unit.</a:t>
            </a:r>
            <a:endParaRPr lang="en-US" altLang="en-US" b="1" dirty="0" smtClean="0">
              <a:ea typeface="ＭＳ Ｐゴシック" pitchFamily="1" charset="-128"/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 Expectations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How others believe a person should act in a given situation.</a:t>
            </a: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 Conflict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A situation in which an individual is confronted by divergent role expectations.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517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From Individual To Team Member - Roles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 Ambiguity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A person is unclear about his or her role.</a:t>
            </a:r>
          </a:p>
          <a:p>
            <a:pPr>
              <a:lnSpc>
                <a:spcPct val="90000"/>
              </a:lnSpc>
            </a:pPr>
            <a:endParaRPr lang="en-US" altLang="en-US" b="1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 Overload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Too much is expected of someone.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Role </a:t>
            </a:r>
            <a:r>
              <a:rPr lang="en-US" altLang="en-US" b="1" dirty="0" err="1" smtClean="0">
                <a:solidFill>
                  <a:srgbClr val="3366FF"/>
                </a:solidFill>
                <a:ea typeface="ＭＳ Ｐゴシック" pitchFamily="1" charset="-128"/>
              </a:rPr>
              <a:t>Underload</a:t>
            </a:r>
            <a:endParaRPr lang="en-US" altLang="en-US" b="1" dirty="0" smtClean="0">
              <a:solidFill>
                <a:srgbClr val="3366FF"/>
              </a:solidFill>
              <a:ea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Too little is expected of someone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That person feels that they are not contributing</a:t>
            </a:r>
            <a:endParaRPr lang="en-CA" altLang="en-US" dirty="0" smtClean="0">
              <a:ea typeface="ＭＳ Ｐゴシック" pitchFamily="1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13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From Individual To Team Member - Norms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Norms 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Acceptable standards of </a:t>
            </a:r>
            <a:r>
              <a:rPr lang="en-US" altLang="en-US" dirty="0" err="1" smtClean="0">
                <a:ea typeface="ＭＳ Ｐゴシック" pitchFamily="1" charset="-128"/>
              </a:rPr>
              <a:t>behaviour</a:t>
            </a:r>
            <a:r>
              <a:rPr lang="en-US" altLang="en-US" dirty="0" smtClean="0">
                <a:ea typeface="ＭＳ Ｐゴシック" pitchFamily="1" charset="-128"/>
              </a:rPr>
              <a:t> within a group that are shared by the group’s members.</a:t>
            </a:r>
          </a:p>
          <a:p>
            <a:endParaRPr lang="en-CA" altLang="en-US" sz="2800" dirty="0" smtClean="0">
              <a:ea typeface="ＭＳ Ｐゴシック" pitchFamily="1" charset="-128"/>
            </a:endParaRPr>
          </a:p>
          <a:p>
            <a:r>
              <a:rPr lang="en-CA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What Norms Cover</a:t>
            </a:r>
          </a:p>
          <a:p>
            <a:pPr lvl="1"/>
            <a:r>
              <a:rPr lang="en-CA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Performance</a:t>
            </a:r>
            <a:r>
              <a:rPr lang="en-CA" altLang="en-US" dirty="0" smtClean="0">
                <a:solidFill>
                  <a:srgbClr val="3366FF"/>
                </a:solidFill>
                <a:ea typeface="ＭＳ Ｐゴシック" pitchFamily="1" charset="-128"/>
              </a:rPr>
              <a:t>: </a:t>
            </a:r>
            <a:r>
              <a:rPr lang="en-CA" altLang="en-US" dirty="0" smtClean="0">
                <a:ea typeface="ＭＳ Ｐゴシック" pitchFamily="1" charset="-128"/>
              </a:rPr>
              <a:t>work ethic, work quality, levels of tardiness</a:t>
            </a:r>
          </a:p>
          <a:p>
            <a:pPr lvl="1"/>
            <a:r>
              <a:rPr lang="en-CA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Appearance</a:t>
            </a:r>
            <a:r>
              <a:rPr lang="en-CA" altLang="en-US" dirty="0" smtClean="0">
                <a:solidFill>
                  <a:srgbClr val="3366FF"/>
                </a:solidFill>
                <a:ea typeface="ＭＳ Ｐゴシック" pitchFamily="1" charset="-128"/>
              </a:rPr>
              <a:t>: </a:t>
            </a:r>
            <a:r>
              <a:rPr lang="en-CA" altLang="en-US" dirty="0" smtClean="0">
                <a:ea typeface="ＭＳ Ｐゴシック" pitchFamily="1" charset="-128"/>
              </a:rPr>
              <a:t>personal dress, when to look busy, when to "goof off," how to show loyalty</a:t>
            </a:r>
          </a:p>
          <a:p>
            <a:pPr lvl="1"/>
            <a:r>
              <a:rPr lang="en-CA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Social arrangement</a:t>
            </a:r>
            <a:r>
              <a:rPr lang="en-CA" altLang="en-US" dirty="0" smtClean="0">
                <a:solidFill>
                  <a:srgbClr val="3366FF"/>
                </a:solidFill>
                <a:ea typeface="ＭＳ Ｐゴシック" pitchFamily="1" charset="-128"/>
              </a:rPr>
              <a:t>: </a:t>
            </a:r>
            <a:r>
              <a:rPr lang="en-CA" altLang="en-US" dirty="0" smtClean="0">
                <a:ea typeface="ＭＳ Ｐゴシック" pitchFamily="1" charset="-128"/>
              </a:rPr>
              <a:t>how team members interact</a:t>
            </a:r>
          </a:p>
          <a:p>
            <a:pPr lvl="1"/>
            <a:r>
              <a:rPr lang="en-CA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Allocation of resources</a:t>
            </a:r>
            <a:r>
              <a:rPr lang="en-CA" altLang="en-US" dirty="0" smtClean="0">
                <a:solidFill>
                  <a:srgbClr val="3366FF"/>
                </a:solidFill>
                <a:ea typeface="ＭＳ Ｐゴシック" pitchFamily="1" charset="-128"/>
              </a:rPr>
              <a:t>: </a:t>
            </a:r>
            <a:r>
              <a:rPr lang="en-CA" altLang="en-US" dirty="0" smtClean="0">
                <a:ea typeface="ＭＳ Ｐゴシック" pitchFamily="1" charset="-128"/>
              </a:rPr>
              <a:t>pay, assignments, tools &amp; equipment</a:t>
            </a:r>
            <a:endParaRPr lang="en-US" altLang="en-US" dirty="0" smtClean="0">
              <a:ea typeface="ＭＳ Ｐゴシック" pitchFamily="1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40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How Norms Develop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Explicit statements made by a group member</a:t>
            </a:r>
          </a:p>
          <a:p>
            <a:pPr>
              <a:lnSpc>
                <a:spcPct val="90000"/>
              </a:lnSpc>
            </a:pPr>
            <a:endParaRPr lang="en-CA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Critical events in the groups history</a:t>
            </a:r>
          </a:p>
          <a:p>
            <a:pPr>
              <a:lnSpc>
                <a:spcPct val="90000"/>
              </a:lnSpc>
            </a:pPr>
            <a:endParaRPr lang="en-CA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Primacy: initial patterns of behaviour</a:t>
            </a:r>
          </a:p>
          <a:p>
            <a:pPr>
              <a:lnSpc>
                <a:spcPct val="90000"/>
              </a:lnSpc>
            </a:pPr>
            <a:endParaRPr lang="en-CA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Carry-over behaviour from past situations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35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Why Norms Are Enforced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Facilitates group’s survival.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Makes </a:t>
            </a:r>
            <a:r>
              <a:rPr lang="en-US" altLang="en-US" dirty="0" err="1" smtClean="0">
                <a:ea typeface="ＭＳ Ｐゴシック" pitchFamily="1" charset="-128"/>
              </a:rPr>
              <a:t>behaviour</a:t>
            </a:r>
            <a:r>
              <a:rPr lang="en-US" altLang="en-US" dirty="0" smtClean="0">
                <a:ea typeface="ＭＳ Ｐゴシック" pitchFamily="1" charset="-128"/>
              </a:rPr>
              <a:t> predictable.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Minimizes embarrassment.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ea typeface="ＭＳ Ｐゴシック" pitchFamily="1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Expresses central values and clarifies the group’s identity.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30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Stages of Group and Team Development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Stage I: Forming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Characterized by uncertainty and anxiety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Stage II: Storming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Characterized by intra-group conflict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Stage III: Norming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Characterized by close relationships and cohesiveness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Stage IV: Performing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The stage when the group is fully functional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Stage V: Adjourning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The final stage in group development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1" charset="-128"/>
              </a:rPr>
              <a:t>Characterized by concern with wrapping up activities rather than task performance for temporary groups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45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4" descr="exh06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01" y="1600200"/>
            <a:ext cx="638739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6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The Punctuated-Equilibrium Model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Phase 1</a:t>
            </a:r>
            <a:endParaRPr lang="en-CA" altLang="en-US" sz="2800" b="1" dirty="0" smtClean="0">
              <a:solidFill>
                <a:srgbClr val="3366FF"/>
              </a:solidFill>
              <a:ea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The first meeting sets the group’s direction.</a:t>
            </a:r>
          </a:p>
          <a:p>
            <a:pPr lvl="1"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The first phase of group activity is one of inertia.</a:t>
            </a:r>
          </a:p>
          <a:p>
            <a:pPr>
              <a:lnSpc>
                <a:spcPct val="90000"/>
              </a:lnSpc>
            </a:pPr>
            <a:r>
              <a:rPr lang="en-CA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Transition</a:t>
            </a:r>
          </a:p>
          <a:p>
            <a:pPr lvl="1"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A transition takes place at the end of the first phase, which occurs exactly when the group has used up half its allotted time.</a:t>
            </a:r>
          </a:p>
          <a:p>
            <a:pPr lvl="1"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The transition initiates major changes.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Phase 2</a:t>
            </a:r>
            <a:endParaRPr lang="en-CA" altLang="en-US" sz="2800" b="1" dirty="0" smtClean="0">
              <a:solidFill>
                <a:srgbClr val="3366FF"/>
              </a:solidFill>
              <a:ea typeface="ＭＳ Ｐゴシック" pitchFamily="1" charset="-128"/>
            </a:endParaRPr>
          </a:p>
          <a:p>
            <a:pPr lvl="1">
              <a:lnSpc>
                <a:spcPct val="90000"/>
              </a:lnSpc>
            </a:pPr>
            <a:r>
              <a:rPr lang="en-CA" altLang="en-US" dirty="0" smtClean="0">
                <a:ea typeface="ＭＳ Ｐゴシック" pitchFamily="1" charset="-128"/>
              </a:rPr>
              <a:t>A second phase of inertia follows the transition.</a:t>
            </a:r>
          </a:p>
          <a:p>
            <a:pPr>
              <a:lnSpc>
                <a:spcPct val="90000"/>
              </a:lnSpc>
            </a:pPr>
            <a:r>
              <a:rPr lang="en-CA" altLang="en-US" sz="2800" dirty="0" smtClean="0">
                <a:ea typeface="ＭＳ Ｐゴシック" pitchFamily="1" charset="-128"/>
              </a:rPr>
              <a:t>Last meeting is characterized by markedly accelerated activity</a:t>
            </a:r>
            <a:r>
              <a:rPr lang="en-US" altLang="en-US" sz="2800" dirty="0" smtClean="0">
                <a:ea typeface="ＭＳ Ｐゴシック" pitchFamily="1" charset="-128"/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2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Characteristics of an Effective Team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pic>
        <p:nvPicPr>
          <p:cNvPr id="4" name="Picture 4" descr="exh06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710531"/>
            <a:ext cx="71532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3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Characteristics of an Effective Team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pic>
        <p:nvPicPr>
          <p:cNvPr id="4" name="Picture 4" descr="exh06_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Teams vs. Groups: What’s the Difference?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Why Have Teams Become So Popular?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Types of Teams</a:t>
            </a: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From Individual to Team Member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Roles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Norms</a:t>
            </a: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Stages of Group and Team Development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The Five-Stage Model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The Punctuated-Equilibrium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78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Characteristics of an Effective Team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Clear purpose	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Informality	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Participation	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Listening		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Civilized disagreement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1" charset="-128"/>
              </a:rPr>
              <a:t>Consensus de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Open communication</a:t>
            </a:r>
          </a:p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Clear rules and work assignments	</a:t>
            </a:r>
          </a:p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Shared leadership</a:t>
            </a:r>
          </a:p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External relations</a:t>
            </a:r>
          </a:p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Style diversity	</a:t>
            </a:r>
          </a:p>
          <a:p>
            <a:pPr marL="457200" indent="-457200">
              <a:buFontTx/>
              <a:buAutoNum type="arabicPeriod" startAt="7"/>
            </a:pPr>
            <a:r>
              <a:rPr lang="en-US" altLang="en-US" dirty="0" smtClean="0">
                <a:ea typeface="ＭＳ Ｐゴシック" pitchFamily="1" charset="-128"/>
              </a:rPr>
              <a:t>Self-assessment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74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exh06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52600"/>
            <a:ext cx="7153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50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Beware! Teams Aren’t Always the Answer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en-US" smtClean="0">
                <a:ea typeface="ＭＳ Ｐゴシック" pitchFamily="1" charset="-128"/>
              </a:rPr>
              <a:t>Teams work best when the answer is yes:</a:t>
            </a:r>
          </a:p>
          <a:p>
            <a:pPr lvl="1"/>
            <a:endParaRPr lang="en-US" altLang="en-US" smtClean="0">
              <a:ea typeface="ＭＳ Ｐゴシック" pitchFamily="1" charset="-128"/>
            </a:endParaRPr>
          </a:p>
          <a:p>
            <a:pPr lvl="1"/>
            <a:r>
              <a:rPr lang="en-US" altLang="en-US" smtClean="0">
                <a:ea typeface="ＭＳ Ｐゴシック" pitchFamily="1" charset="-128"/>
              </a:rPr>
              <a:t>Can the work be done better by more than one person?</a:t>
            </a:r>
          </a:p>
          <a:p>
            <a:pPr lvl="1"/>
            <a:endParaRPr lang="en-US" altLang="en-US" smtClean="0">
              <a:ea typeface="ＭＳ Ｐゴシック" pitchFamily="1" charset="-128"/>
            </a:endParaRPr>
          </a:p>
          <a:p>
            <a:pPr lvl="1"/>
            <a:r>
              <a:rPr lang="en-US" altLang="en-US" smtClean="0">
                <a:ea typeface="ＭＳ Ｐゴシック" pitchFamily="1" charset="-128"/>
              </a:rPr>
              <a:t>Does work create a common purpose or set of goals for the people in the group that is more than the sum of individual goals?</a:t>
            </a:r>
          </a:p>
          <a:p>
            <a:pPr lvl="1"/>
            <a:endParaRPr lang="en-US" altLang="en-US" smtClean="0">
              <a:ea typeface="ＭＳ Ｐゴシック" pitchFamily="1" charset="-128"/>
            </a:endParaRPr>
          </a:p>
          <a:p>
            <a:pPr lvl="1"/>
            <a:r>
              <a:rPr lang="en-US" altLang="en-US" smtClean="0">
                <a:ea typeface="ＭＳ Ｐゴシック" pitchFamily="1" charset="-128"/>
              </a:rPr>
              <a:t>Are members of the group interdependent?</a:t>
            </a:r>
          </a:p>
        </p:txBody>
      </p:sp>
    </p:spTree>
    <p:extLst>
      <p:ext uri="{BB962C8B-B14F-4D97-AF65-F5344CB8AC3E}">
        <p14:creationId xmlns:p14="http://schemas.microsoft.com/office/powerpoint/2010/main" val="14358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00B0F0"/>
                </a:solidFill>
                <a:ea typeface="ＭＳ Ｐゴシック" pitchFamily="1" charset="-128"/>
              </a:rP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Creating Effective Teams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Context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Composition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Work Design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Process</a:t>
            </a: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Beware! Teams Aren’t Always the Answer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552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00B0F0"/>
                </a:solidFill>
                <a:ea typeface="ＭＳ Ｐゴシック" pitchFamily="1" charset="-128"/>
              </a:rPr>
              <a:t>Learning Outcomes</a:t>
            </a:r>
            <a:endParaRPr lang="en-CA" sz="40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What are teams</a:t>
            </a:r>
            <a:r>
              <a:rPr lang="en-CA" altLang="en-US" dirty="0" smtClean="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and </a:t>
            </a:r>
            <a:r>
              <a:rPr lang="en-CA" altLang="en-US" dirty="0" smtClean="0">
                <a:solidFill>
                  <a:srgbClr val="000000"/>
                </a:solidFill>
                <a:ea typeface="ＭＳ Ｐゴシック" pitchFamily="1" charset="-128"/>
              </a:rPr>
              <a:t>groups?</a:t>
            </a:r>
          </a:p>
          <a:p>
            <a:pPr marL="495300" indent="-495300">
              <a:spcBef>
                <a:spcPts val="1200"/>
              </a:spcBef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How does one become a team player?</a:t>
            </a:r>
            <a:endParaRPr lang="en-CA" altLang="en-US" dirty="0" smtClean="0">
              <a:solidFill>
                <a:srgbClr val="000000"/>
              </a:solidFill>
              <a:ea typeface="ＭＳ Ｐゴシック" pitchFamily="1" charset="-128"/>
            </a:endParaRPr>
          </a:p>
          <a:p>
            <a:pPr marL="495300" indent="-495300">
              <a:spcBef>
                <a:spcPts val="1200"/>
              </a:spcBef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Do teams go through stages while they work? </a:t>
            </a:r>
          </a:p>
          <a:p>
            <a:pPr marL="495300" indent="-495300">
              <a:spcBef>
                <a:spcPts val="1200"/>
              </a:spcBef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How do we create effective teams?</a:t>
            </a:r>
            <a:endParaRPr lang="en-CA" altLang="en-US" dirty="0" smtClean="0">
              <a:solidFill>
                <a:srgbClr val="000000"/>
              </a:solidFill>
              <a:ea typeface="ＭＳ Ｐゴシック" pitchFamily="1" charset="-128"/>
            </a:endParaRPr>
          </a:p>
          <a:p>
            <a:pPr marL="495300" indent="-495300">
              <a:spcBef>
                <a:spcPts val="1200"/>
              </a:spcBef>
              <a:buFontTx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ea typeface="ＭＳ Ｐゴシック" pitchFamily="1" charset="-128"/>
              </a:rPr>
              <a:t>Are teams always the answer?</a:t>
            </a:r>
            <a:r>
              <a:rPr lang="en-CA" altLang="en-US" dirty="0" smtClean="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endParaRPr lang="en-US" altLang="en-US" dirty="0" smtClean="0">
              <a:solidFill>
                <a:srgbClr val="000000"/>
              </a:solidFill>
              <a:ea typeface="新細明體" pitchFamily="1" charset="-12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96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00B0F0"/>
                </a:solidFill>
                <a:ea typeface="ＭＳ Ｐゴシック" pitchFamily="1" charset="-128"/>
              </a:rPr>
              <a:t>Teams vs. Groups: What’s the Difference? </a:t>
            </a:r>
            <a:r>
              <a:rPr lang="en-US" altLang="en-US" sz="4000" dirty="0" smtClean="0">
                <a:solidFill>
                  <a:srgbClr val="FFFFFF"/>
                </a:solidFill>
                <a:ea typeface="ＭＳ Ｐゴシック" pitchFamily="1" charset="-128"/>
              </a:rPr>
              <a:t>the </a:t>
            </a:r>
            <a:r>
              <a:rPr lang="en-US" altLang="en-US" sz="4000" dirty="0">
                <a:solidFill>
                  <a:srgbClr val="FFFFFF"/>
                </a:solidFill>
                <a:ea typeface="ＭＳ Ｐゴシック" pitchFamily="1" charset="-128"/>
              </a:rPr>
              <a:t>Difference?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Groups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Two or more people with a common relationship.</a:t>
            </a:r>
          </a:p>
          <a:p>
            <a:endParaRPr lang="en-US" altLang="en-US" dirty="0" smtClean="0">
              <a:ea typeface="ＭＳ Ｐゴシック" pitchFamily="1" charset="-128"/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itchFamily="1" charset="-128"/>
              </a:rPr>
              <a:t>Teams</a:t>
            </a:r>
          </a:p>
          <a:p>
            <a:pPr lvl="1"/>
            <a:r>
              <a:rPr lang="en-US" altLang="en-US" dirty="0" smtClean="0">
                <a:ea typeface="ＭＳ Ｐゴシック" pitchFamily="1" charset="-128"/>
              </a:rPr>
              <a:t>A small number of people with complementary skills who are committed to a </a:t>
            </a:r>
            <a:r>
              <a:rPr lang="en-US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common purpose, performance goals</a:t>
            </a:r>
            <a:r>
              <a:rPr lang="en-US" altLang="en-US" dirty="0" smtClean="0">
                <a:ea typeface="ＭＳ Ｐゴシック" pitchFamily="1" charset="-128"/>
              </a:rPr>
              <a:t>, and approach for which they hold themselves </a:t>
            </a:r>
            <a:r>
              <a:rPr lang="en-US" altLang="en-US" b="1" i="1" dirty="0" smtClean="0">
                <a:solidFill>
                  <a:srgbClr val="3366FF"/>
                </a:solidFill>
                <a:ea typeface="ＭＳ Ｐゴシック" pitchFamily="1" charset="-128"/>
              </a:rPr>
              <a:t>mutually accountable.</a:t>
            </a:r>
            <a:endParaRPr lang="en-US" altLang="en-US" sz="2900" b="1" i="1" dirty="0" smtClean="0">
              <a:solidFill>
                <a:srgbClr val="3366FF"/>
              </a:solidFill>
              <a:ea typeface="ＭＳ Ｐゴシック" pitchFamily="1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2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B0F0"/>
                </a:solidFill>
                <a:ea typeface="ＭＳ Ｐゴシック" pitchFamily="1" charset="-128"/>
              </a:rPr>
              <a:t>Why Have Teams Become So Popular?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It’s a better way to use employee talents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Teams are more flexible and responsive to changing events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1" charset="-128"/>
              </a:rPr>
              <a:t>Teams have the capability to quickly assembly, deploy, refocus, and disband.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372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>
                <a:solidFill>
                  <a:srgbClr val="00B0F0"/>
                </a:solidFill>
                <a:ea typeface="ＭＳ Ｐゴシック" pitchFamily="1" charset="-128"/>
              </a:rPr>
              <a:t>Types of Teams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Problem-Solving (Process-Improvement) Teams</a:t>
            </a: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ea typeface="ＭＳ Ｐゴシック" pitchFamily="1" charset="-128"/>
              </a:rPr>
              <a:t>Groups of 5 to 12 employees from the same department </a:t>
            </a: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ea typeface="ＭＳ Ｐゴシック" pitchFamily="1" charset="-128"/>
              </a:rPr>
              <a:t>Meet for a few hours each week to discuss ways of improving quality, efficiency, and the work environment.</a:t>
            </a:r>
          </a:p>
          <a:p>
            <a:pPr>
              <a:lnSpc>
                <a:spcPct val="80000"/>
              </a:lnSpc>
            </a:pPr>
            <a:endParaRPr lang="en-CA" altLang="en-US" sz="2800" b="1" dirty="0" smtClean="0">
              <a:ea typeface="ＭＳ Ｐゴシック" pitchFamily="1" charset="-128"/>
            </a:endParaRPr>
          </a:p>
          <a:p>
            <a:pPr>
              <a:lnSpc>
                <a:spcPct val="80000"/>
              </a:lnSpc>
            </a:pPr>
            <a:endParaRPr lang="en-CA" altLang="en-US" sz="2800" b="1" dirty="0" smtClean="0">
              <a:ea typeface="ＭＳ Ｐゴシック" pitchFamily="1" charset="-128"/>
            </a:endParaRPr>
          </a:p>
          <a:p>
            <a:pPr>
              <a:lnSpc>
                <a:spcPct val="80000"/>
              </a:lnSpc>
            </a:pPr>
            <a:r>
              <a:rPr lang="en-CA" altLang="en-US" sz="2800" b="1" dirty="0" smtClean="0">
                <a:solidFill>
                  <a:srgbClr val="3366FF"/>
                </a:solidFill>
                <a:ea typeface="ＭＳ Ｐゴシック" pitchFamily="1" charset="-128"/>
              </a:rPr>
              <a:t>Self-Managed (Self-Directed) Teams</a:t>
            </a: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ea typeface="ＭＳ Ｐゴシック" pitchFamily="1" charset="-128"/>
              </a:rPr>
              <a:t>Groups of 10 to 15 people </a:t>
            </a: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ea typeface="ＭＳ Ｐゴシック" pitchFamily="1" charset="-128"/>
              </a:rPr>
              <a:t>Take on responsibilities of their former managers</a:t>
            </a:r>
          </a:p>
          <a:p>
            <a:pPr lvl="2">
              <a:lnSpc>
                <a:spcPct val="80000"/>
              </a:lnSpc>
            </a:pPr>
            <a:r>
              <a:rPr lang="en-CA" altLang="en-US" sz="2800" dirty="0" smtClean="0">
                <a:ea typeface="ＭＳ Ｐゴシック" pitchFamily="1" charset="-128"/>
              </a:rPr>
              <a:t>Planning, scheduling work, assigning tasks, taking action on problems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0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Types of Teams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Cross-Functional Teams</a:t>
            </a:r>
          </a:p>
          <a:p>
            <a:pPr lvl="1"/>
            <a:r>
              <a:rPr lang="en-US" altLang="en-US" sz="2400" dirty="0" smtClean="0">
                <a:ea typeface="ＭＳ Ｐゴシック" pitchFamily="1" charset="-128"/>
              </a:rPr>
              <a:t>Employees from about the same hierarchical level, but from different work areas, who come together to accomplish a task.</a:t>
            </a:r>
          </a:p>
          <a:p>
            <a:pPr lvl="2"/>
            <a:r>
              <a:rPr lang="en-US" altLang="en-US" b="1" i="1" dirty="0" smtClean="0">
                <a:ea typeface="ＭＳ Ｐゴシック" pitchFamily="1" charset="-128"/>
              </a:rPr>
              <a:t>Task force</a:t>
            </a:r>
            <a:r>
              <a:rPr lang="en-US" altLang="en-US" dirty="0" smtClean="0">
                <a:ea typeface="ＭＳ Ｐゴシック" pitchFamily="1" charset="-128"/>
              </a:rPr>
              <a:t>: temporary cross functional team</a:t>
            </a:r>
          </a:p>
          <a:p>
            <a:pPr lvl="2"/>
            <a:r>
              <a:rPr lang="en-US" altLang="en-US" b="1" i="1" dirty="0" smtClean="0">
                <a:ea typeface="ＭＳ Ｐゴシック" pitchFamily="1" charset="-128"/>
              </a:rPr>
              <a:t>Committee</a:t>
            </a:r>
            <a:r>
              <a:rPr lang="en-US" altLang="en-US" dirty="0" smtClean="0">
                <a:ea typeface="ＭＳ Ｐゴシック" pitchFamily="1" charset="-128"/>
              </a:rPr>
              <a:t>: group composed of members from different departments (more long term in nature)</a:t>
            </a:r>
          </a:p>
          <a:p>
            <a:pPr lvl="2"/>
            <a:r>
              <a:rPr lang="en-US" altLang="en-US" b="1" i="1" dirty="0" smtClean="0">
                <a:ea typeface="ＭＳ Ｐゴシック" pitchFamily="1" charset="-128"/>
              </a:rPr>
              <a:t>Skunkworks</a:t>
            </a:r>
            <a:r>
              <a:rPr lang="en-US" altLang="en-US" dirty="0" smtClean="0">
                <a:ea typeface="ＭＳ Ｐゴシック" pitchFamily="1" charset="-128"/>
              </a:rPr>
              <a:t>: cross-functional teams that develop spontaneously to create new products or work on complex problems.</a:t>
            </a:r>
          </a:p>
          <a:p>
            <a:endParaRPr lang="en-US" altLang="en-US" sz="2400" dirty="0" smtClean="0">
              <a:ea typeface="ＭＳ Ｐゴシック" pitchFamily="1" charset="-128"/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  <a:ea typeface="ＭＳ Ｐゴシック" pitchFamily="1" charset="-128"/>
              </a:rPr>
              <a:t>Virtual Teams</a:t>
            </a:r>
          </a:p>
          <a:p>
            <a:pPr lvl="1"/>
            <a:r>
              <a:rPr lang="en-US" altLang="en-US" sz="2400" dirty="0" smtClean="0">
                <a:ea typeface="ＭＳ Ｐゴシック" pitchFamily="1" charset="-128"/>
              </a:rPr>
              <a:t>Use computer technology to tie together physically dispersed members in order to achieve a common goal.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94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B0F0"/>
                </a:solidFill>
                <a:ea typeface="ＭＳ Ｐゴシック" pitchFamily="1" charset="-128"/>
              </a:rPr>
              <a:t>Four Types of Teams</a:t>
            </a:r>
            <a:endParaRPr lang="en-CA" sz="3600" dirty="0">
              <a:solidFill>
                <a:srgbClr val="00B0F0"/>
              </a:solidFill>
              <a:ea typeface="ＭＳ Ｐゴシック" pitchFamily="1" charset="-128"/>
            </a:endParaRPr>
          </a:p>
        </p:txBody>
      </p:sp>
      <p:pic>
        <p:nvPicPr>
          <p:cNvPr id="4" name="Picture 4" descr="exh06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3508"/>
            <a:ext cx="8229600" cy="27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3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821</Words>
  <Application>Microsoft Office PowerPoint</Application>
  <PresentationFormat>On-screen Show (4:3)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ＭＳ Ｐゴシック</vt:lpstr>
      <vt:lpstr>新細明體</vt:lpstr>
      <vt:lpstr>Arial</vt:lpstr>
      <vt:lpstr>Calibri</vt:lpstr>
      <vt:lpstr>Office Theme</vt:lpstr>
      <vt:lpstr> Groups and Teamwork  Chapter 6 </vt:lpstr>
      <vt:lpstr>Chapter Outline</vt:lpstr>
      <vt:lpstr>Chapter Outline</vt:lpstr>
      <vt:lpstr>Learning Outcomes</vt:lpstr>
      <vt:lpstr>Teams vs. Groups: What’s the Difference? the Difference? </vt:lpstr>
      <vt:lpstr>Why Have Teams Become So Popular?</vt:lpstr>
      <vt:lpstr>Types of Teams</vt:lpstr>
      <vt:lpstr>Types of Teams</vt:lpstr>
      <vt:lpstr>Four Types of Teams</vt:lpstr>
      <vt:lpstr>From Individual To Team Member - Roles</vt:lpstr>
      <vt:lpstr>From Individual To Team Member - Roles</vt:lpstr>
      <vt:lpstr>From Individual To Team Member - Norms</vt:lpstr>
      <vt:lpstr>How Norms Develop</vt:lpstr>
      <vt:lpstr>Why Norms Are Enforced</vt:lpstr>
      <vt:lpstr>Stages of Group and Team Development</vt:lpstr>
      <vt:lpstr>PowerPoint Presentation</vt:lpstr>
      <vt:lpstr>The Punctuated-Equilibrium Model</vt:lpstr>
      <vt:lpstr>Characteristics of an Effective Team</vt:lpstr>
      <vt:lpstr>Characteristics of an Effective Team</vt:lpstr>
      <vt:lpstr>Characteristics of an Effective Team</vt:lpstr>
      <vt:lpstr>PowerPoint Presentation</vt:lpstr>
      <vt:lpstr>Beware! Teams Aren’t Always the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Groups and Teamwork</dc:title>
  <dc:creator>aareni</dc:creator>
  <cp:lastModifiedBy>Aareni Uruthirapathy</cp:lastModifiedBy>
  <cp:revision>13</cp:revision>
  <dcterms:created xsi:type="dcterms:W3CDTF">2014-10-05T17:12:20Z</dcterms:created>
  <dcterms:modified xsi:type="dcterms:W3CDTF">2014-10-06T14:48:12Z</dcterms:modified>
</cp:coreProperties>
</file>