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Poppi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</p:embeddedFont>
    <p:embeddedFont>
      <p:font typeface="Calibri Light" panose="020F030202020403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A57"/>
    <a:srgbClr val="011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6EA-5B03-9717-A4F5-A5B0DAD3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7CBA-3521-FFF7-5B65-7EEC1D35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2906-64D1-2D5A-113E-AAD7180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DDBD-1699-1871-B2FC-D8785AC8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4342-30B7-C6E3-6352-80711CC0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58BE-D612-0328-82DF-8272159E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84A6-D897-6027-1E08-275D4077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D67F-465F-31B6-7C34-B5F98207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616F-A98A-12B4-AF65-EED8D941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65F2-6CF2-7B80-7A3A-0134B80A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D1A05-D634-071A-A463-B37489171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597A5-09EA-9E10-67B0-6DB3464E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521C-7B6A-FE9B-441F-436F8F32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077D-364D-074A-D049-20AB5193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A493-696A-89D4-70AF-63C2052C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A802-7A3A-EAF4-E22B-EBE38191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A9AF-4BC3-7CD9-78B6-F05933B4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1C8B-F28E-FDAE-7F54-0CEE250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AFFA-DC8B-A25F-5E09-1A4A56C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AE4-4D56-40D7-F83D-3A84572B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E97C-5CDA-0B0F-903B-E2B94736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EC76-04FA-C846-3B9E-C81C651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9104-72B7-C2C5-5E4A-BC7D6E5B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905-4EC3-9AFB-C069-741D420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06ED-4AB2-835C-2699-06E48DE3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0B5F-929D-0A59-6EAA-6B40EE5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8381-9EFC-D5EA-72E8-AB13EAFF6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D2C1-FCFC-0971-7581-A50BB46D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D37B-6F22-BD02-A0FE-486EE31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DE873-A6D6-BB51-5E6C-AB06C18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CB83-9343-FB82-E837-7205B975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04D-9BC4-27C9-6428-21ECCB39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F30E-7C4A-56A0-DB81-7D89C38B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70EC-82D3-1260-D391-95E34A24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7D101-6B23-88A9-3F9E-561FA9876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0B870-82C7-7701-32E0-873A43A47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331BB-06A2-335F-E28C-9D9B110D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93DB4-197E-91B7-1029-AFA179BE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9C794-9A9F-F313-5A86-E91509C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B4FE-E9BE-C79D-E986-98F98A10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F6CB8-36A6-5883-36CB-C2E97A1E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4394-DEBE-6F51-454B-CCAE9BEC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4962-B76C-7FF3-DEBF-7C1987FE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A137A-7CC1-4788-EE42-A55E7205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8B0E6-E519-3356-3F40-C98611D6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B9E3-D718-0CD6-D1CB-7B5F6815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3F0A-9BE3-752C-7D5C-A80FB08A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9E69-3B49-D83E-9662-DEBD00F3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EC79-2A75-FF5B-1E6E-03998F87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B275-D0EC-7019-A1A3-7A9E233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70EF-95B9-3E9F-FF13-B5DC3373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E9F6-802D-E221-0953-D342D06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E1AD-97F2-BD9A-0304-095DA568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390FC-563C-D07C-FE00-A12F6D046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B53E-4AE7-7EBC-0869-1A7FF9AD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785A4-7684-7619-A707-9B503704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E990-1A24-4EB5-8176-5B7B3C2D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5AB9-8633-A16E-E363-8D6F9A45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024C1-1458-2423-D8E4-DD92E2CC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ABAD-923E-058A-EFC3-05E6F96D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8D9A-02D9-669C-29FC-5586323B5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DC47-9199-4175-AFAB-9458CB2E1FF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9253-186B-DCCE-8D31-95A15EDE1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65AD-A1B3-57CF-EF25-AB71020E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4079AD-3843-93CD-1C89-2CE8A373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4ED0F9B-2D27-22D0-63D9-EF2A4E4C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392" y="5824960"/>
            <a:ext cx="1498600" cy="590550"/>
          </a:xfrm>
          <a:prstGeom prst="rect">
            <a:avLst/>
          </a:prstGeom>
        </p:spPr>
      </p:pic>
      <p:sp>
        <p:nvSpPr>
          <p:cNvPr id="7" name="CuadroTexto 1">
            <a:extLst>
              <a:ext uri="{FF2B5EF4-FFF2-40B4-BE49-F238E27FC236}">
                <a16:creationId xmlns:a16="http://schemas.microsoft.com/office/drawing/2014/main" id="{6A4A6351-31D6-2404-365D-D3C3B96D7842}"/>
              </a:ext>
            </a:extLst>
          </p:cNvPr>
          <p:cNvSpPr txBox="1"/>
          <p:nvPr/>
        </p:nvSpPr>
        <p:spPr>
          <a:xfrm>
            <a:off x="3044952" y="272107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Margin Report Date Range: </a:t>
            </a:r>
            <a:r>
              <a:rPr lang="en-US" sz="4800" b="1" dirty="0" smtClean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2835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75BBECF2-BB1C-07D2-CF26-E9CC7F556D55}"/>
              </a:ext>
            </a:extLst>
          </p:cNvPr>
          <p:cNvSpPr txBox="1"/>
          <p:nvPr/>
        </p:nvSpPr>
        <p:spPr>
          <a:xfrm>
            <a:off x="361599" y="398450"/>
            <a:ext cx="948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Regional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B4246-AD15-9E04-7744-7A5BFD7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05" y="6052454"/>
            <a:ext cx="771531" cy="6858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603E0B-DF2B-7173-5EFA-D1EBC2D4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5848"/>
              </p:ext>
            </p:extLst>
          </p:nvPr>
        </p:nvGraphicFramePr>
        <p:xfrm>
          <a:off x="472439" y="1114624"/>
          <a:ext cx="11068930" cy="4816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207">
                  <a:extLst>
                    <a:ext uri="{9D8B030D-6E8A-4147-A177-3AD203B41FA5}">
                      <a16:colId xmlns:a16="http://schemas.microsoft.com/office/drawing/2014/main" val="2281543975"/>
                    </a:ext>
                  </a:extLst>
                </a:gridCol>
                <a:gridCol w="1008185">
                  <a:extLst>
                    <a:ext uri="{9D8B030D-6E8A-4147-A177-3AD203B41FA5}">
                      <a16:colId xmlns:a16="http://schemas.microsoft.com/office/drawing/2014/main" val="2319482411"/>
                    </a:ext>
                  </a:extLst>
                </a:gridCol>
                <a:gridCol w="3130061">
                  <a:extLst>
                    <a:ext uri="{9D8B030D-6E8A-4147-A177-3AD203B41FA5}">
                      <a16:colId xmlns:a16="http://schemas.microsoft.com/office/drawing/2014/main" val="1290028380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3906056849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3595017516"/>
                    </a:ext>
                  </a:extLst>
                </a:gridCol>
                <a:gridCol w="885093">
                  <a:extLst>
                    <a:ext uri="{9D8B030D-6E8A-4147-A177-3AD203B41FA5}">
                      <a16:colId xmlns:a16="http://schemas.microsoft.com/office/drawing/2014/main" val="3883112303"/>
                    </a:ext>
                  </a:extLst>
                </a:gridCol>
                <a:gridCol w="896815">
                  <a:extLst>
                    <a:ext uri="{9D8B030D-6E8A-4147-A177-3AD203B41FA5}">
                      <a16:colId xmlns:a16="http://schemas.microsoft.com/office/drawing/2014/main" val="2068046605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78465110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1465250242"/>
                    </a:ext>
                  </a:extLst>
                </a:gridCol>
              </a:tblGrid>
              <a:tr h="47533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RCS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RDO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Encounters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Drafts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Consents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Regular Margin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Margin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Anticipated Margin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8933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90792"/>
                  </a:ext>
                </a:extLst>
              </a:tr>
              <a:tr h="3947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08922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798098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091982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555801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537261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319768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4811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44909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20608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49686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Practice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813669"/>
                  </a:ext>
                </a:extLst>
              </a:tr>
            </a:tbl>
          </a:graphicData>
        </a:graphic>
      </p:graphicFrame>
      <p:sp>
        <p:nvSpPr>
          <p:cNvPr id="11" name="CuadroTexto 6">
            <a:extLst>
              <a:ext uri="{FF2B5EF4-FFF2-40B4-BE49-F238E27FC236}">
                <a16:creationId xmlns:a16="http://schemas.microsoft.com/office/drawing/2014/main" id="{0B814A2A-7B12-C5D7-C663-A7379E900EDC}"/>
              </a:ext>
            </a:extLst>
          </p:cNvPr>
          <p:cNvSpPr txBox="1"/>
          <p:nvPr/>
        </p:nvSpPr>
        <p:spPr>
          <a:xfrm>
            <a:off x="361599" y="6333029"/>
            <a:ext cx="55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</p:spTree>
    <p:extLst>
      <p:ext uri="{BB962C8B-B14F-4D97-AF65-F5344CB8AC3E}">
        <p14:creationId xmlns:p14="http://schemas.microsoft.com/office/powerpoint/2010/main" val="36349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1D17A-9ACF-6FF8-6B9B-3DF34C5C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A4ED3579-807C-DE54-B553-875FB9BD8D8D}"/>
              </a:ext>
            </a:extLst>
          </p:cNvPr>
          <p:cNvSpPr txBox="1"/>
          <p:nvPr/>
        </p:nvSpPr>
        <p:spPr>
          <a:xfrm>
            <a:off x="367461" y="398450"/>
            <a:ext cx="9577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Region</a:t>
            </a:r>
            <a:endParaRPr lang="en-US" sz="2800" dirty="0">
              <a:solidFill>
                <a:srgbClr val="051956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B217-317E-506C-6995-698E87CC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05" y="6052454"/>
            <a:ext cx="771531" cy="6858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C9017F-A062-CC4E-9B8D-F7B44F6D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1445"/>
              </p:ext>
            </p:extLst>
          </p:nvPr>
        </p:nvGraphicFramePr>
        <p:xfrm>
          <a:off x="472439" y="1114623"/>
          <a:ext cx="10898363" cy="284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909">
                  <a:extLst>
                    <a:ext uri="{9D8B030D-6E8A-4147-A177-3AD203B41FA5}">
                      <a16:colId xmlns:a16="http://schemas.microsoft.com/office/drawing/2014/main" val="2319482411"/>
                    </a:ext>
                  </a:extLst>
                </a:gridCol>
                <a:gridCol w="1556909">
                  <a:extLst>
                    <a:ext uri="{9D8B030D-6E8A-4147-A177-3AD203B41FA5}">
                      <a16:colId xmlns:a16="http://schemas.microsoft.com/office/drawing/2014/main" val="1348698217"/>
                    </a:ext>
                  </a:extLst>
                </a:gridCol>
                <a:gridCol w="1556909">
                  <a:extLst>
                    <a:ext uri="{9D8B030D-6E8A-4147-A177-3AD203B41FA5}">
                      <a16:colId xmlns:a16="http://schemas.microsoft.com/office/drawing/2014/main" val="3906056849"/>
                    </a:ext>
                  </a:extLst>
                </a:gridCol>
                <a:gridCol w="1556909">
                  <a:extLst>
                    <a:ext uri="{9D8B030D-6E8A-4147-A177-3AD203B41FA5}">
                      <a16:colId xmlns:a16="http://schemas.microsoft.com/office/drawing/2014/main" val="519211837"/>
                    </a:ext>
                  </a:extLst>
                </a:gridCol>
                <a:gridCol w="1556909">
                  <a:extLst>
                    <a:ext uri="{9D8B030D-6E8A-4147-A177-3AD203B41FA5}">
                      <a16:colId xmlns:a16="http://schemas.microsoft.com/office/drawing/2014/main" val="2470852486"/>
                    </a:ext>
                  </a:extLst>
                </a:gridCol>
                <a:gridCol w="1556909">
                  <a:extLst>
                    <a:ext uri="{9D8B030D-6E8A-4147-A177-3AD203B41FA5}">
                      <a16:colId xmlns:a16="http://schemas.microsoft.com/office/drawing/2014/main" val="2984232641"/>
                    </a:ext>
                  </a:extLst>
                </a:gridCol>
                <a:gridCol w="1556909">
                  <a:extLst>
                    <a:ext uri="{9D8B030D-6E8A-4147-A177-3AD203B41FA5}">
                      <a16:colId xmlns:a16="http://schemas.microsoft.com/office/drawing/2014/main" val="3752609160"/>
                    </a:ext>
                  </a:extLst>
                </a:gridCol>
              </a:tblGrid>
              <a:tr h="731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Clinician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Encounters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Drafts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CCM Consents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Regular Margin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Margin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Anticipated Margin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8933"/>
                  </a:ext>
                </a:extLst>
              </a:tr>
              <a:tr h="542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0792"/>
                  </a:ext>
                </a:extLst>
              </a:tr>
              <a:tr h="5234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18244"/>
                  </a:ext>
                </a:extLst>
              </a:tr>
              <a:tr h="5234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24178"/>
                  </a:ext>
                </a:extLst>
              </a:tr>
              <a:tr h="5234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36286"/>
                  </a:ext>
                </a:extLst>
              </a:tr>
            </a:tbl>
          </a:graphicData>
        </a:graphic>
      </p:graphicFrame>
      <p:sp>
        <p:nvSpPr>
          <p:cNvPr id="8" name="CuadroTexto 6">
            <a:extLst>
              <a:ext uri="{FF2B5EF4-FFF2-40B4-BE49-F238E27FC236}">
                <a16:creationId xmlns:a16="http://schemas.microsoft.com/office/drawing/2014/main" id="{F9490F52-E60E-E357-9C77-CE16923A841D}"/>
              </a:ext>
            </a:extLst>
          </p:cNvPr>
          <p:cNvSpPr txBox="1"/>
          <p:nvPr/>
        </p:nvSpPr>
        <p:spPr>
          <a:xfrm>
            <a:off x="361599" y="6333029"/>
            <a:ext cx="55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</p:spTree>
    <p:extLst>
      <p:ext uri="{BB962C8B-B14F-4D97-AF65-F5344CB8AC3E}">
        <p14:creationId xmlns:p14="http://schemas.microsoft.com/office/powerpoint/2010/main" val="245716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Poppins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Bafunto</dc:creator>
  <cp:lastModifiedBy>Lenovo</cp:lastModifiedBy>
  <cp:revision>13</cp:revision>
  <dcterms:created xsi:type="dcterms:W3CDTF">2025-07-20T23:50:16Z</dcterms:created>
  <dcterms:modified xsi:type="dcterms:W3CDTF">2025-08-20T20:20:56Z</dcterms:modified>
</cp:coreProperties>
</file>