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6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Wingdings 3" panose="020B0604020202020204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27DBB-4586-4A56-B6A4-809FE0DB50F7}" v="9" dt="2021-04-27T06:37:07.083"/>
    <p1510:client id="{5B7B1173-D088-41C2-81C9-5D099F4DEFB7}" v="1" dt="2021-04-27T06:38:03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eela, Baddula (Cognizant)" userId="f47125b1-f551-42c0-836b-c27c4f43cec8" providerId="ADAL" clId="{39E27DBB-4586-4A56-B6A4-809FE0DB50F7}"/>
    <pc:docChg chg="modSld">
      <pc:chgData name="Vineela, Baddula (Cognizant)" userId="f47125b1-f551-42c0-836b-c27c4f43cec8" providerId="ADAL" clId="{39E27DBB-4586-4A56-B6A4-809FE0DB50F7}" dt="2021-04-27T06:37:07.083" v="13"/>
      <pc:docMkLst>
        <pc:docMk/>
      </pc:docMkLst>
      <pc:sldChg chg="modSp mod">
        <pc:chgData name="Vineela, Baddula (Cognizant)" userId="f47125b1-f551-42c0-836b-c27c4f43cec8" providerId="ADAL" clId="{39E27DBB-4586-4A56-B6A4-809FE0DB50F7}" dt="2021-04-27T06:34:09.292" v="1" actId="123"/>
        <pc:sldMkLst>
          <pc:docMk/>
          <pc:sldMk cId="0" sldId="257"/>
        </pc:sldMkLst>
        <pc:spChg chg="mod">
          <ac:chgData name="Vineela, Baddula (Cognizant)" userId="f47125b1-f551-42c0-836b-c27c4f43cec8" providerId="ADAL" clId="{39E27DBB-4586-4A56-B6A4-809FE0DB50F7}" dt="2021-04-27T06:34:09.292" v="1" actId="123"/>
          <ac:spMkLst>
            <pc:docMk/>
            <pc:sldMk cId="0" sldId="257"/>
            <ac:spMk id="92" creationId="{00000000-0000-0000-0000-000000000000}"/>
          </ac:spMkLst>
        </pc:spChg>
      </pc:sldChg>
      <pc:sldChg chg="modSp mod">
        <pc:chgData name="Vineela, Baddula (Cognizant)" userId="f47125b1-f551-42c0-836b-c27c4f43cec8" providerId="ADAL" clId="{39E27DBB-4586-4A56-B6A4-809FE0DB50F7}" dt="2021-04-27T06:34:23.068" v="2" actId="123"/>
        <pc:sldMkLst>
          <pc:docMk/>
          <pc:sldMk cId="0" sldId="262"/>
        </pc:sldMkLst>
        <pc:spChg chg="mod">
          <ac:chgData name="Vineela, Baddula (Cognizant)" userId="f47125b1-f551-42c0-836b-c27c4f43cec8" providerId="ADAL" clId="{39E27DBB-4586-4A56-B6A4-809FE0DB50F7}" dt="2021-04-27T06:34:23.068" v="2" actId="123"/>
          <ac:spMkLst>
            <pc:docMk/>
            <pc:sldMk cId="0" sldId="262"/>
            <ac:spMk id="128" creationId="{00000000-0000-0000-0000-000000000000}"/>
          </ac:spMkLst>
        </pc:spChg>
      </pc:sldChg>
      <pc:sldChg chg="modSp mod">
        <pc:chgData name="Vineela, Baddula (Cognizant)" userId="f47125b1-f551-42c0-836b-c27c4f43cec8" providerId="ADAL" clId="{39E27DBB-4586-4A56-B6A4-809FE0DB50F7}" dt="2021-04-27T06:34:50.289" v="3" actId="123"/>
        <pc:sldMkLst>
          <pc:docMk/>
          <pc:sldMk cId="0" sldId="263"/>
        </pc:sldMkLst>
        <pc:spChg chg="mod">
          <ac:chgData name="Vineela, Baddula (Cognizant)" userId="f47125b1-f551-42c0-836b-c27c4f43cec8" providerId="ADAL" clId="{39E27DBB-4586-4A56-B6A4-809FE0DB50F7}" dt="2021-04-27T06:34:50.289" v="3" actId="123"/>
          <ac:spMkLst>
            <pc:docMk/>
            <pc:sldMk cId="0" sldId="263"/>
            <ac:spMk id="134" creationId="{00000000-0000-0000-0000-000000000000}"/>
          </ac:spMkLst>
        </pc:spChg>
      </pc:sldChg>
      <pc:sldChg chg="modSp mod">
        <pc:chgData name="Vineela, Baddula (Cognizant)" userId="f47125b1-f551-42c0-836b-c27c4f43cec8" providerId="ADAL" clId="{39E27DBB-4586-4A56-B6A4-809FE0DB50F7}" dt="2021-04-27T06:35:03.235" v="4" actId="123"/>
        <pc:sldMkLst>
          <pc:docMk/>
          <pc:sldMk cId="0" sldId="264"/>
        </pc:sldMkLst>
        <pc:spChg chg="mod">
          <ac:chgData name="Vineela, Baddula (Cognizant)" userId="f47125b1-f551-42c0-836b-c27c4f43cec8" providerId="ADAL" clId="{39E27DBB-4586-4A56-B6A4-809FE0DB50F7}" dt="2021-04-27T06:35:03.235" v="4" actId="123"/>
          <ac:spMkLst>
            <pc:docMk/>
            <pc:sldMk cId="0" sldId="264"/>
            <ac:spMk id="140" creationId="{00000000-0000-0000-0000-000000000000}"/>
          </ac:spMkLst>
        </pc:spChg>
      </pc:sldChg>
      <pc:sldChg chg="modSp">
        <pc:chgData name="Vineela, Baddula (Cognizant)" userId="f47125b1-f551-42c0-836b-c27c4f43cec8" providerId="ADAL" clId="{39E27DBB-4586-4A56-B6A4-809FE0DB50F7}" dt="2021-04-27T06:37:07.083" v="13"/>
        <pc:sldMkLst>
          <pc:docMk/>
          <pc:sldMk cId="0" sldId="269"/>
        </pc:sldMkLst>
        <pc:graphicFrameChg chg="mod">
          <ac:chgData name="Vineela, Baddula (Cognizant)" userId="f47125b1-f551-42c0-836b-c27c4f43cec8" providerId="ADAL" clId="{39E27DBB-4586-4A56-B6A4-809FE0DB50F7}" dt="2021-04-27T06:37:07.083" v="13"/>
          <ac:graphicFrameMkLst>
            <pc:docMk/>
            <pc:sldMk cId="0" sldId="269"/>
            <ac:graphicFrameMk id="174" creationId="{E5FB4614-4EFF-45AE-8431-58ED2B8C9D6D}"/>
          </ac:graphicFrameMkLst>
        </pc:graphicFrameChg>
      </pc:sldChg>
    </pc:docChg>
  </pc:docChgLst>
  <pc:docChgLst>
    <pc:chgData name="Vineela, Baddula (Cognizant)" userId="f47125b1-f551-42c0-836b-c27c4f43cec8" providerId="ADAL" clId="{5B7B1173-D088-41C2-81C9-5D099F4DEFB7}"/>
    <pc:docChg chg="undo custSel modSld">
      <pc:chgData name="Vineela, Baddula (Cognizant)" userId="f47125b1-f551-42c0-836b-c27c4f43cec8" providerId="ADAL" clId="{5B7B1173-D088-41C2-81C9-5D099F4DEFB7}" dt="2021-04-27T06:38:03.349" v="1" actId="26606"/>
      <pc:docMkLst>
        <pc:docMk/>
      </pc:docMkLst>
      <pc:sldChg chg="addSp delSp modSp mod setBg">
        <pc:chgData name="Vineela, Baddula (Cognizant)" userId="f47125b1-f551-42c0-836b-c27c4f43cec8" providerId="ADAL" clId="{5B7B1173-D088-41C2-81C9-5D099F4DEFB7}" dt="2021-04-27T06:38:03.349" v="1" actId="26606"/>
        <pc:sldMkLst>
          <pc:docMk/>
          <pc:sldMk cId="0" sldId="258"/>
        </pc:sldMkLst>
        <pc:spChg chg="mod">
          <ac:chgData name="Vineela, Baddula (Cognizant)" userId="f47125b1-f551-42c0-836b-c27c4f43cec8" providerId="ADAL" clId="{5B7B1173-D088-41C2-81C9-5D099F4DEFB7}" dt="2021-04-27T06:38:03.349" v="1" actId="26606"/>
          <ac:spMkLst>
            <pc:docMk/>
            <pc:sldMk cId="0" sldId="258"/>
            <ac:spMk id="97" creationId="{00000000-0000-0000-0000-000000000000}"/>
          </ac:spMkLst>
        </pc:spChg>
        <pc:spChg chg="ord">
          <ac:chgData name="Vineela, Baddula (Cognizant)" userId="f47125b1-f551-42c0-836b-c27c4f43cec8" providerId="ADAL" clId="{5B7B1173-D088-41C2-81C9-5D099F4DEFB7}" dt="2021-04-27T06:38:03.349" v="1" actId="26606"/>
          <ac:spMkLst>
            <pc:docMk/>
            <pc:sldMk cId="0" sldId="258"/>
            <ac:spMk id="98" creationId="{00000000-0000-0000-0000-000000000000}"/>
          </ac:spMkLst>
        </pc:spChg>
        <pc:grpChg chg="add del">
          <ac:chgData name="Vineela, Baddula (Cognizant)" userId="f47125b1-f551-42c0-836b-c27c4f43cec8" providerId="ADAL" clId="{5B7B1173-D088-41C2-81C9-5D099F4DEFB7}" dt="2021-04-27T06:38:03.349" v="1" actId="26606"/>
          <ac:grpSpMkLst>
            <pc:docMk/>
            <pc:sldMk cId="0" sldId="258"/>
            <ac:grpSpMk id="104" creationId="{4815A7B4-532E-48C9-AC24-D78ACF3339DB}"/>
          </ac:grpSpMkLst>
        </pc:grpChg>
        <pc:picChg chg="mod">
          <ac:chgData name="Vineela, Baddula (Cognizant)" userId="f47125b1-f551-42c0-836b-c27c4f43cec8" providerId="ADAL" clId="{5B7B1173-D088-41C2-81C9-5D099F4DEFB7}" dt="2021-04-27T06:38:03.349" v="1" actId="26606"/>
          <ac:picMkLst>
            <pc:docMk/>
            <pc:sldMk cId="0" sldId="258"/>
            <ac:picMk id="99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4E76E-A0E7-415C-A9AB-9C09DD506749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8E4F48-EA68-4EAD-974E-B7ADBABFB2E9}">
      <dgm:prSet custT="1"/>
      <dgm:spPr/>
      <dgm:t>
        <a:bodyPr/>
        <a:lstStyle/>
        <a:p>
          <a:r>
            <a:rPr lang="en-US" sz="1600"/>
            <a:t>“AMEX” has the highest total purchase value among all the available credit cards.</a:t>
          </a:r>
        </a:p>
      </dgm:t>
    </dgm:pt>
    <dgm:pt modelId="{D65296D3-BF95-476A-AFA9-F6EDBA0DADAE}" type="parTrans" cxnId="{AFC57DFD-8C60-48A4-BAD5-19E198B3F819}">
      <dgm:prSet/>
      <dgm:spPr/>
      <dgm:t>
        <a:bodyPr/>
        <a:lstStyle/>
        <a:p>
          <a:endParaRPr lang="en-US"/>
        </a:p>
      </dgm:t>
    </dgm:pt>
    <dgm:pt modelId="{2026B23D-C110-427D-895A-95562544A9A8}" type="sibTrans" cxnId="{AFC57DFD-8C60-48A4-BAD5-19E198B3F819}">
      <dgm:prSet/>
      <dgm:spPr/>
      <dgm:t>
        <a:bodyPr/>
        <a:lstStyle/>
        <a:p>
          <a:endParaRPr lang="en-US"/>
        </a:p>
      </dgm:t>
    </dgm:pt>
    <dgm:pt modelId="{8A32B957-65A1-4747-912C-FE580BF561B4}">
      <dgm:prSet custT="1"/>
      <dgm:spPr/>
      <dgm:t>
        <a:bodyPr/>
        <a:lstStyle/>
        <a:p>
          <a:r>
            <a:rPr lang="en-US" sz="1600"/>
            <a:t>Each card occupies the following percentage</a:t>
          </a:r>
        </a:p>
      </dgm:t>
    </dgm:pt>
    <dgm:pt modelId="{1CA661EF-9F48-4168-9385-20C99794F53F}" type="parTrans" cxnId="{799B4D22-6E4C-4E6D-9861-D2063D6BA785}">
      <dgm:prSet/>
      <dgm:spPr/>
      <dgm:t>
        <a:bodyPr/>
        <a:lstStyle/>
        <a:p>
          <a:endParaRPr lang="en-US"/>
        </a:p>
      </dgm:t>
    </dgm:pt>
    <dgm:pt modelId="{48FAD3E8-605C-40CF-84C5-6EB58710012B}" type="sibTrans" cxnId="{799B4D22-6E4C-4E6D-9861-D2063D6BA785}">
      <dgm:prSet/>
      <dgm:spPr/>
      <dgm:t>
        <a:bodyPr/>
        <a:lstStyle/>
        <a:p>
          <a:endParaRPr lang="en-US"/>
        </a:p>
      </dgm:t>
    </dgm:pt>
    <dgm:pt modelId="{06A72E46-68B6-4131-A9FB-BB82265688E5}">
      <dgm:prSet custT="1"/>
      <dgm:spPr/>
      <dgm:t>
        <a:bodyPr/>
        <a:lstStyle/>
        <a:p>
          <a:r>
            <a:rPr lang="en-US" sz="1400"/>
            <a:t>AMEX=&gt;44%</a:t>
          </a:r>
        </a:p>
      </dgm:t>
    </dgm:pt>
    <dgm:pt modelId="{98C23401-1054-4CF5-9668-4407D2F8DAE6}" type="parTrans" cxnId="{232A75C3-6ED0-470F-8C88-92102F3AF989}">
      <dgm:prSet/>
      <dgm:spPr/>
      <dgm:t>
        <a:bodyPr/>
        <a:lstStyle/>
        <a:p>
          <a:endParaRPr lang="en-US"/>
        </a:p>
      </dgm:t>
    </dgm:pt>
    <dgm:pt modelId="{E10EBE39-E4EB-461B-A92E-6BBD11A20B06}" type="sibTrans" cxnId="{232A75C3-6ED0-470F-8C88-92102F3AF989}">
      <dgm:prSet/>
      <dgm:spPr/>
      <dgm:t>
        <a:bodyPr/>
        <a:lstStyle/>
        <a:p>
          <a:endParaRPr lang="en-US"/>
        </a:p>
      </dgm:t>
    </dgm:pt>
    <dgm:pt modelId="{B5947805-2AD3-448D-BDE6-49A8599FDF97}">
      <dgm:prSet custT="1"/>
      <dgm:spPr/>
      <dgm:t>
        <a:bodyPr/>
        <a:lstStyle/>
        <a:p>
          <a:r>
            <a:rPr lang="en-US" sz="1400"/>
            <a:t>Master Card=&gt;31%</a:t>
          </a:r>
        </a:p>
      </dgm:t>
    </dgm:pt>
    <dgm:pt modelId="{581B9A35-1AD3-4FF6-AF01-67E0CF2B15D7}" type="parTrans" cxnId="{07A40E3E-1F21-40B2-AB31-433813696C1B}">
      <dgm:prSet/>
      <dgm:spPr/>
      <dgm:t>
        <a:bodyPr/>
        <a:lstStyle/>
        <a:p>
          <a:endParaRPr lang="en-US"/>
        </a:p>
      </dgm:t>
    </dgm:pt>
    <dgm:pt modelId="{F111D435-4203-4BEE-BA5E-E1817930DCAD}" type="sibTrans" cxnId="{07A40E3E-1F21-40B2-AB31-433813696C1B}">
      <dgm:prSet/>
      <dgm:spPr/>
      <dgm:t>
        <a:bodyPr/>
        <a:lstStyle/>
        <a:p>
          <a:endParaRPr lang="en-US"/>
        </a:p>
      </dgm:t>
    </dgm:pt>
    <dgm:pt modelId="{13D2F6CF-9806-4E8B-8705-381DB424943D}">
      <dgm:prSet custT="1"/>
      <dgm:spPr/>
      <dgm:t>
        <a:bodyPr/>
        <a:lstStyle/>
        <a:p>
          <a:r>
            <a:rPr lang="en-US" sz="1400"/>
            <a:t>Visa=&gt;25%</a:t>
          </a:r>
        </a:p>
      </dgm:t>
    </dgm:pt>
    <dgm:pt modelId="{45504772-315D-41C2-A217-82D02B810446}" type="parTrans" cxnId="{54063138-78ED-4BE4-989D-64D0C6F837FC}">
      <dgm:prSet/>
      <dgm:spPr/>
      <dgm:t>
        <a:bodyPr/>
        <a:lstStyle/>
        <a:p>
          <a:endParaRPr lang="en-US"/>
        </a:p>
      </dgm:t>
    </dgm:pt>
    <dgm:pt modelId="{97A368D6-CF6E-4D9D-B235-4CAC316C8D87}" type="sibTrans" cxnId="{54063138-78ED-4BE4-989D-64D0C6F837FC}">
      <dgm:prSet/>
      <dgm:spPr/>
      <dgm:t>
        <a:bodyPr/>
        <a:lstStyle/>
        <a:p>
          <a:endParaRPr lang="en-US"/>
        </a:p>
      </dgm:t>
    </dgm:pt>
    <dgm:pt modelId="{E7F44C93-07F4-4014-A0FC-864814B1AE78}">
      <dgm:prSet custT="1"/>
      <dgm:spPr/>
      <dgm:t>
        <a:bodyPr/>
        <a:lstStyle/>
        <a:p>
          <a:r>
            <a:rPr lang="en-US" sz="1600"/>
            <a:t>Types of customers</a:t>
          </a:r>
        </a:p>
      </dgm:t>
    </dgm:pt>
    <dgm:pt modelId="{15F7DD8B-7F93-41E3-BF54-63D30C92469E}" type="parTrans" cxnId="{583091BC-1631-4B31-99C8-BAA465605D6A}">
      <dgm:prSet/>
      <dgm:spPr/>
      <dgm:t>
        <a:bodyPr/>
        <a:lstStyle/>
        <a:p>
          <a:endParaRPr lang="en-US"/>
        </a:p>
      </dgm:t>
    </dgm:pt>
    <dgm:pt modelId="{41680B64-1047-4178-9A76-9933E650941F}" type="sibTrans" cxnId="{583091BC-1631-4B31-99C8-BAA465605D6A}">
      <dgm:prSet/>
      <dgm:spPr/>
      <dgm:t>
        <a:bodyPr/>
        <a:lstStyle/>
        <a:p>
          <a:endParaRPr lang="en-US"/>
        </a:p>
      </dgm:t>
    </dgm:pt>
    <dgm:pt modelId="{570B1566-14DB-45AF-AEBD-B3D663588B8A}">
      <dgm:prSet/>
      <dgm:spPr/>
      <dgm:t>
        <a:bodyPr/>
        <a:lstStyle/>
        <a:p>
          <a:r>
            <a:rPr lang="en-US"/>
            <a:t>24 =&gt; GOOD</a:t>
          </a:r>
        </a:p>
      </dgm:t>
    </dgm:pt>
    <dgm:pt modelId="{FE61EDE5-841D-4D6F-8F4C-815AC54F669F}" type="parTrans" cxnId="{BB279654-1E89-4795-A5F1-AAB66A6533FA}">
      <dgm:prSet/>
      <dgm:spPr/>
      <dgm:t>
        <a:bodyPr/>
        <a:lstStyle/>
        <a:p>
          <a:endParaRPr lang="en-US"/>
        </a:p>
      </dgm:t>
    </dgm:pt>
    <dgm:pt modelId="{EC9F5992-B049-4F52-9955-1BB5F2545D1F}" type="sibTrans" cxnId="{BB279654-1E89-4795-A5F1-AAB66A6533FA}">
      <dgm:prSet/>
      <dgm:spPr/>
      <dgm:t>
        <a:bodyPr/>
        <a:lstStyle/>
        <a:p>
          <a:endParaRPr lang="en-US"/>
        </a:p>
      </dgm:t>
    </dgm:pt>
    <dgm:pt modelId="{2BCBD206-A534-47FD-9DCE-EEE694144A5F}">
      <dgm:prSet/>
      <dgm:spPr/>
      <dgm:t>
        <a:bodyPr/>
        <a:lstStyle/>
        <a:p>
          <a:r>
            <a:rPr lang="en-US"/>
            <a:t>13 =&gt;NORMAL</a:t>
          </a:r>
        </a:p>
      </dgm:t>
    </dgm:pt>
    <dgm:pt modelId="{C80709C9-FEA2-4922-B8A9-582509FD6115}" type="parTrans" cxnId="{47BCB3E5-3CE1-47BA-8569-DF6E2BABD944}">
      <dgm:prSet/>
      <dgm:spPr/>
      <dgm:t>
        <a:bodyPr/>
        <a:lstStyle/>
        <a:p>
          <a:endParaRPr lang="en-US"/>
        </a:p>
      </dgm:t>
    </dgm:pt>
    <dgm:pt modelId="{ABDB937C-B60F-4AAA-B99C-AADEF4CE6DBF}" type="sibTrans" cxnId="{47BCB3E5-3CE1-47BA-8569-DF6E2BABD944}">
      <dgm:prSet/>
      <dgm:spPr/>
      <dgm:t>
        <a:bodyPr/>
        <a:lstStyle/>
        <a:p>
          <a:endParaRPr lang="en-US"/>
        </a:p>
      </dgm:t>
    </dgm:pt>
    <dgm:pt modelId="{DFA11051-E29D-4D64-8942-C46C28A6E876}">
      <dgm:prSet/>
      <dgm:spPr/>
      <dgm:t>
        <a:bodyPr/>
        <a:lstStyle/>
        <a:p>
          <a:r>
            <a:rPr lang="en-US"/>
            <a:t>6=&gt;POOR</a:t>
          </a:r>
        </a:p>
      </dgm:t>
    </dgm:pt>
    <dgm:pt modelId="{987830E8-DC4A-4E60-8B6A-C6E647455F52}" type="parTrans" cxnId="{DB7FE6F5-80A8-42AB-8A9A-DA395B3F1D14}">
      <dgm:prSet/>
      <dgm:spPr/>
      <dgm:t>
        <a:bodyPr/>
        <a:lstStyle/>
        <a:p>
          <a:endParaRPr lang="en-US"/>
        </a:p>
      </dgm:t>
    </dgm:pt>
    <dgm:pt modelId="{8969E83B-C535-4A08-B6DE-536FC336A447}" type="sibTrans" cxnId="{DB7FE6F5-80A8-42AB-8A9A-DA395B3F1D14}">
      <dgm:prSet/>
      <dgm:spPr/>
      <dgm:t>
        <a:bodyPr/>
        <a:lstStyle/>
        <a:p>
          <a:endParaRPr lang="en-US"/>
        </a:p>
      </dgm:t>
    </dgm:pt>
    <dgm:pt modelId="{B2E7CF05-931A-4E9D-8A81-D298EDBC1CAB}" type="pres">
      <dgm:prSet presAssocID="{50B4E76E-A0E7-415C-A9AB-9C09DD506749}" presName="linear" presStyleCnt="0">
        <dgm:presLayoutVars>
          <dgm:animLvl val="lvl"/>
          <dgm:resizeHandles val="exact"/>
        </dgm:presLayoutVars>
      </dgm:prSet>
      <dgm:spPr/>
    </dgm:pt>
    <dgm:pt modelId="{8A588CCE-DCC5-492E-9074-2F793FA19F4A}" type="pres">
      <dgm:prSet presAssocID="{0A8E4F48-EA68-4EAD-974E-B7ADBABFB2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DE2FD6-434C-4400-8964-A261DED83699}" type="pres">
      <dgm:prSet presAssocID="{2026B23D-C110-427D-895A-95562544A9A8}" presName="spacer" presStyleCnt="0"/>
      <dgm:spPr/>
    </dgm:pt>
    <dgm:pt modelId="{AD164882-A031-4029-B7A3-780436DD6528}" type="pres">
      <dgm:prSet presAssocID="{8A32B957-65A1-4747-912C-FE580BF561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34719C-FD8A-42C7-A2A6-63EC8E455A5E}" type="pres">
      <dgm:prSet presAssocID="{8A32B957-65A1-4747-912C-FE580BF561B4}" presName="childText" presStyleLbl="revTx" presStyleIdx="0" presStyleCnt="2">
        <dgm:presLayoutVars>
          <dgm:bulletEnabled val="1"/>
        </dgm:presLayoutVars>
      </dgm:prSet>
      <dgm:spPr/>
    </dgm:pt>
    <dgm:pt modelId="{31168245-1FDE-4FBA-810F-FD54E6BAC2E3}" type="pres">
      <dgm:prSet presAssocID="{E7F44C93-07F4-4014-A0FC-864814B1AE78}" presName="parentText" presStyleLbl="node1" presStyleIdx="2" presStyleCnt="3" custLinFactNeighborX="-366" custLinFactNeighborY="-4238">
        <dgm:presLayoutVars>
          <dgm:chMax val="0"/>
          <dgm:bulletEnabled val="1"/>
        </dgm:presLayoutVars>
      </dgm:prSet>
      <dgm:spPr/>
    </dgm:pt>
    <dgm:pt modelId="{68CC20F4-3A82-479E-8A12-F99EE0571AB0}" type="pres">
      <dgm:prSet presAssocID="{E7F44C93-07F4-4014-A0FC-864814B1AE7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8A77311-6ED6-49C8-BB0B-09350F6F4186}" type="presOf" srcId="{570B1566-14DB-45AF-AEBD-B3D663588B8A}" destId="{68CC20F4-3A82-479E-8A12-F99EE0571AB0}" srcOrd="0" destOrd="0" presId="urn:microsoft.com/office/officeart/2005/8/layout/vList2"/>
    <dgm:cxn modelId="{8633A513-8C0B-4420-94B3-831ECD6CEDE7}" type="presOf" srcId="{50B4E76E-A0E7-415C-A9AB-9C09DD506749}" destId="{B2E7CF05-931A-4E9D-8A81-D298EDBC1CAB}" srcOrd="0" destOrd="0" presId="urn:microsoft.com/office/officeart/2005/8/layout/vList2"/>
    <dgm:cxn modelId="{83663E1B-CC3B-4920-A0E8-00AB22F82C2D}" type="presOf" srcId="{2BCBD206-A534-47FD-9DCE-EEE694144A5F}" destId="{68CC20F4-3A82-479E-8A12-F99EE0571AB0}" srcOrd="0" destOrd="1" presId="urn:microsoft.com/office/officeart/2005/8/layout/vList2"/>
    <dgm:cxn modelId="{799B4D22-6E4C-4E6D-9861-D2063D6BA785}" srcId="{50B4E76E-A0E7-415C-A9AB-9C09DD506749}" destId="{8A32B957-65A1-4747-912C-FE580BF561B4}" srcOrd="1" destOrd="0" parTransId="{1CA661EF-9F48-4168-9385-20C99794F53F}" sibTransId="{48FAD3E8-605C-40CF-84C5-6EB58710012B}"/>
    <dgm:cxn modelId="{54063138-78ED-4BE4-989D-64D0C6F837FC}" srcId="{8A32B957-65A1-4747-912C-FE580BF561B4}" destId="{13D2F6CF-9806-4E8B-8705-381DB424943D}" srcOrd="2" destOrd="0" parTransId="{45504772-315D-41C2-A217-82D02B810446}" sibTransId="{97A368D6-CF6E-4D9D-B235-4CAC316C8D87}"/>
    <dgm:cxn modelId="{07A40E3E-1F21-40B2-AB31-433813696C1B}" srcId="{8A32B957-65A1-4747-912C-FE580BF561B4}" destId="{B5947805-2AD3-448D-BDE6-49A8599FDF97}" srcOrd="1" destOrd="0" parTransId="{581B9A35-1AD3-4FF6-AF01-67E0CF2B15D7}" sibTransId="{F111D435-4203-4BEE-BA5E-E1817930DCAD}"/>
    <dgm:cxn modelId="{BB279654-1E89-4795-A5F1-AAB66A6533FA}" srcId="{E7F44C93-07F4-4014-A0FC-864814B1AE78}" destId="{570B1566-14DB-45AF-AEBD-B3D663588B8A}" srcOrd="0" destOrd="0" parTransId="{FE61EDE5-841D-4D6F-8F4C-815AC54F669F}" sibTransId="{EC9F5992-B049-4F52-9955-1BB5F2545D1F}"/>
    <dgm:cxn modelId="{5285BC7B-2EC9-4660-A01C-235A3631E223}" type="presOf" srcId="{B5947805-2AD3-448D-BDE6-49A8599FDF97}" destId="{2E34719C-FD8A-42C7-A2A6-63EC8E455A5E}" srcOrd="0" destOrd="1" presId="urn:microsoft.com/office/officeart/2005/8/layout/vList2"/>
    <dgm:cxn modelId="{52A6CD8B-EAE9-4BA3-B610-4EB7B727B769}" type="presOf" srcId="{06A72E46-68B6-4131-A9FB-BB82265688E5}" destId="{2E34719C-FD8A-42C7-A2A6-63EC8E455A5E}" srcOrd="0" destOrd="0" presId="urn:microsoft.com/office/officeart/2005/8/layout/vList2"/>
    <dgm:cxn modelId="{C2A82B91-C8FD-487A-9027-A152BC4D01D9}" type="presOf" srcId="{13D2F6CF-9806-4E8B-8705-381DB424943D}" destId="{2E34719C-FD8A-42C7-A2A6-63EC8E455A5E}" srcOrd="0" destOrd="2" presId="urn:microsoft.com/office/officeart/2005/8/layout/vList2"/>
    <dgm:cxn modelId="{93D8C1A4-24CF-4129-9117-7486C1F56BD1}" type="presOf" srcId="{0A8E4F48-EA68-4EAD-974E-B7ADBABFB2E9}" destId="{8A588CCE-DCC5-492E-9074-2F793FA19F4A}" srcOrd="0" destOrd="0" presId="urn:microsoft.com/office/officeart/2005/8/layout/vList2"/>
    <dgm:cxn modelId="{192816BA-A267-49C4-81FC-B188FF3901AE}" type="presOf" srcId="{DFA11051-E29D-4D64-8942-C46C28A6E876}" destId="{68CC20F4-3A82-479E-8A12-F99EE0571AB0}" srcOrd="0" destOrd="2" presId="urn:microsoft.com/office/officeart/2005/8/layout/vList2"/>
    <dgm:cxn modelId="{583091BC-1631-4B31-99C8-BAA465605D6A}" srcId="{50B4E76E-A0E7-415C-A9AB-9C09DD506749}" destId="{E7F44C93-07F4-4014-A0FC-864814B1AE78}" srcOrd="2" destOrd="0" parTransId="{15F7DD8B-7F93-41E3-BF54-63D30C92469E}" sibTransId="{41680B64-1047-4178-9A76-9933E650941F}"/>
    <dgm:cxn modelId="{232A75C3-6ED0-470F-8C88-92102F3AF989}" srcId="{8A32B957-65A1-4747-912C-FE580BF561B4}" destId="{06A72E46-68B6-4131-A9FB-BB82265688E5}" srcOrd="0" destOrd="0" parTransId="{98C23401-1054-4CF5-9668-4407D2F8DAE6}" sibTransId="{E10EBE39-E4EB-461B-A92E-6BBD11A20B06}"/>
    <dgm:cxn modelId="{6D7B35CA-4D86-4EAB-9E1C-3EDC4259426C}" type="presOf" srcId="{8A32B957-65A1-4747-912C-FE580BF561B4}" destId="{AD164882-A031-4029-B7A3-780436DD6528}" srcOrd="0" destOrd="0" presId="urn:microsoft.com/office/officeart/2005/8/layout/vList2"/>
    <dgm:cxn modelId="{740DCAD1-87C2-4E48-AC40-7F31ECFD23A7}" type="presOf" srcId="{E7F44C93-07F4-4014-A0FC-864814B1AE78}" destId="{31168245-1FDE-4FBA-810F-FD54E6BAC2E3}" srcOrd="0" destOrd="0" presId="urn:microsoft.com/office/officeart/2005/8/layout/vList2"/>
    <dgm:cxn modelId="{47BCB3E5-3CE1-47BA-8569-DF6E2BABD944}" srcId="{E7F44C93-07F4-4014-A0FC-864814B1AE78}" destId="{2BCBD206-A534-47FD-9DCE-EEE694144A5F}" srcOrd="1" destOrd="0" parTransId="{C80709C9-FEA2-4922-B8A9-582509FD6115}" sibTransId="{ABDB937C-B60F-4AAA-B99C-AADEF4CE6DBF}"/>
    <dgm:cxn modelId="{DB7FE6F5-80A8-42AB-8A9A-DA395B3F1D14}" srcId="{E7F44C93-07F4-4014-A0FC-864814B1AE78}" destId="{DFA11051-E29D-4D64-8942-C46C28A6E876}" srcOrd="2" destOrd="0" parTransId="{987830E8-DC4A-4E60-8B6A-C6E647455F52}" sibTransId="{8969E83B-C535-4A08-B6DE-536FC336A447}"/>
    <dgm:cxn modelId="{AFC57DFD-8C60-48A4-BAD5-19E198B3F819}" srcId="{50B4E76E-A0E7-415C-A9AB-9C09DD506749}" destId="{0A8E4F48-EA68-4EAD-974E-B7ADBABFB2E9}" srcOrd="0" destOrd="0" parTransId="{D65296D3-BF95-476A-AFA9-F6EDBA0DADAE}" sibTransId="{2026B23D-C110-427D-895A-95562544A9A8}"/>
    <dgm:cxn modelId="{6D69EA0F-892A-466D-9380-20871C4F1A63}" type="presParOf" srcId="{B2E7CF05-931A-4E9D-8A81-D298EDBC1CAB}" destId="{8A588CCE-DCC5-492E-9074-2F793FA19F4A}" srcOrd="0" destOrd="0" presId="urn:microsoft.com/office/officeart/2005/8/layout/vList2"/>
    <dgm:cxn modelId="{3185243D-F0B4-4912-8CFD-9E6A6C0A9C6E}" type="presParOf" srcId="{B2E7CF05-931A-4E9D-8A81-D298EDBC1CAB}" destId="{C5DE2FD6-434C-4400-8964-A261DED83699}" srcOrd="1" destOrd="0" presId="urn:microsoft.com/office/officeart/2005/8/layout/vList2"/>
    <dgm:cxn modelId="{CFC79FCA-9324-42EB-B71B-C626E097047D}" type="presParOf" srcId="{B2E7CF05-931A-4E9D-8A81-D298EDBC1CAB}" destId="{AD164882-A031-4029-B7A3-780436DD6528}" srcOrd="2" destOrd="0" presId="urn:microsoft.com/office/officeart/2005/8/layout/vList2"/>
    <dgm:cxn modelId="{DB1CA36E-37C3-44BA-BE78-FBD45B2A2EC7}" type="presParOf" srcId="{B2E7CF05-931A-4E9D-8A81-D298EDBC1CAB}" destId="{2E34719C-FD8A-42C7-A2A6-63EC8E455A5E}" srcOrd="3" destOrd="0" presId="urn:microsoft.com/office/officeart/2005/8/layout/vList2"/>
    <dgm:cxn modelId="{C7195231-A243-4213-870C-5894DA48A0C0}" type="presParOf" srcId="{B2E7CF05-931A-4E9D-8A81-D298EDBC1CAB}" destId="{31168245-1FDE-4FBA-810F-FD54E6BAC2E3}" srcOrd="4" destOrd="0" presId="urn:microsoft.com/office/officeart/2005/8/layout/vList2"/>
    <dgm:cxn modelId="{59E651A4-58DE-4FA9-9582-9556E8953328}" type="presParOf" srcId="{B2E7CF05-931A-4E9D-8A81-D298EDBC1CAB}" destId="{68CC20F4-3A82-479E-8A12-F99EE0571AB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88CCE-DCC5-492E-9074-2F793FA19F4A}">
      <dsp:nvSpPr>
        <dsp:cNvPr id="0" name=""/>
        <dsp:cNvSpPr/>
      </dsp:nvSpPr>
      <dsp:spPr>
        <a:xfrm>
          <a:off x="0" y="5769"/>
          <a:ext cx="6447234" cy="6107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“AMEX” has the highest total purchase value among all the available credit cards.</a:t>
          </a:r>
        </a:p>
      </dsp:txBody>
      <dsp:txXfrm>
        <a:off x="29814" y="35583"/>
        <a:ext cx="6387606" cy="551111"/>
      </dsp:txXfrm>
    </dsp:sp>
    <dsp:sp modelId="{AD164882-A031-4029-B7A3-780436DD6528}">
      <dsp:nvSpPr>
        <dsp:cNvPr id="0" name=""/>
        <dsp:cNvSpPr/>
      </dsp:nvSpPr>
      <dsp:spPr>
        <a:xfrm>
          <a:off x="0" y="668349"/>
          <a:ext cx="6447234" cy="6107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Each card occupies the following percentage</a:t>
          </a:r>
        </a:p>
      </dsp:txBody>
      <dsp:txXfrm>
        <a:off x="29814" y="698163"/>
        <a:ext cx="6387606" cy="551111"/>
      </dsp:txXfrm>
    </dsp:sp>
    <dsp:sp modelId="{2E34719C-FD8A-42C7-A2A6-63EC8E455A5E}">
      <dsp:nvSpPr>
        <dsp:cNvPr id="0" name=""/>
        <dsp:cNvSpPr/>
      </dsp:nvSpPr>
      <dsp:spPr>
        <a:xfrm>
          <a:off x="0" y="1279088"/>
          <a:ext cx="6447234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70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AMEX=&gt;44%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Master Card=&gt;31%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Visa=&gt;25%</a:t>
          </a:r>
        </a:p>
      </dsp:txBody>
      <dsp:txXfrm>
        <a:off x="0" y="1279088"/>
        <a:ext cx="6447234" cy="689310"/>
      </dsp:txXfrm>
    </dsp:sp>
    <dsp:sp modelId="{31168245-1FDE-4FBA-810F-FD54E6BAC2E3}">
      <dsp:nvSpPr>
        <dsp:cNvPr id="0" name=""/>
        <dsp:cNvSpPr/>
      </dsp:nvSpPr>
      <dsp:spPr>
        <a:xfrm>
          <a:off x="0" y="1939186"/>
          <a:ext cx="6447234" cy="6107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Types of customers</a:t>
          </a:r>
        </a:p>
      </dsp:txBody>
      <dsp:txXfrm>
        <a:off x="29814" y="1969000"/>
        <a:ext cx="6387606" cy="551111"/>
      </dsp:txXfrm>
    </dsp:sp>
    <dsp:sp modelId="{68CC20F4-3A82-479E-8A12-F99EE0571AB0}">
      <dsp:nvSpPr>
        <dsp:cNvPr id="0" name=""/>
        <dsp:cNvSpPr/>
      </dsp:nvSpPr>
      <dsp:spPr>
        <a:xfrm>
          <a:off x="0" y="2579138"/>
          <a:ext cx="6447234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70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24 =&gt; GOOD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13 =&gt;NORMAL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6=&gt;POOR</a:t>
          </a:r>
        </a:p>
      </dsp:txBody>
      <dsp:txXfrm>
        <a:off x="0" y="2579138"/>
        <a:ext cx="6447234" cy="68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02571e3df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02571e3df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3571b353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3571b353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3571b353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3571b353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3571b353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3571b353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02571e3df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02571e3df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02571e3df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02571e3df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2571e3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02571e3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2571e3df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2571e3df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2571e3df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2571e3df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430f58af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430f58af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2571e3d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02571e3d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2571e3df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02571e3df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02571e3df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02571e3df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02571e3df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02571e3df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353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5310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0194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42349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1644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05530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56179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98120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217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67421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08485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70193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1374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84618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214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6912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84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43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11700" y="268600"/>
            <a:ext cx="8520600" cy="250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000000"/>
                </a:solidFill>
              </a:rPr>
              <a:t>Overseas Bank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000000"/>
                </a:solidFill>
              </a:rPr>
              <a:t>Credit Card Management System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900">
              <a:solidFill>
                <a:srgbClr val="00000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2903075"/>
            <a:ext cx="8520600" cy="1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00000"/>
                </a:solidFill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00000"/>
                </a:solidFill>
              </a:rPr>
              <a:t>Shaik Karimulla (892871)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00000"/>
                </a:solidFill>
              </a:rPr>
              <a:t>Makandar Azeem Khan (892864)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00000"/>
                </a:solidFill>
              </a:rPr>
              <a:t>Guvvala Sravani (892355)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00000"/>
                </a:solidFill>
              </a:rPr>
              <a:t>Vineela Baddula (892672)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0231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of the project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Monthly and Yearly credit card transaction report of the customer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892D4-5858-4ACF-AF60-D77FAE819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1" y="1851486"/>
            <a:ext cx="6881361" cy="23944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700" y="443175"/>
            <a:ext cx="8520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2"/>
            </a:pPr>
            <a:r>
              <a:rPr lang="en" sz="1600">
                <a:solidFill>
                  <a:schemeClr val="dk1"/>
                </a:solidFill>
              </a:rPr>
              <a:t>Customers exceeding the card limit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04CC4-20FA-4A27-B337-2FF829897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76"/>
          <a:stretch/>
        </p:blipFill>
        <p:spPr>
          <a:xfrm>
            <a:off x="496186" y="1444598"/>
            <a:ext cx="6833191" cy="2241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311700" y="470025"/>
            <a:ext cx="8520600" cy="4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600">
                <a:solidFill>
                  <a:schemeClr val="dk1"/>
                </a:solidFill>
              </a:rPr>
              <a:t>Categorizing customers based on their transactions and overdue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EECE3-3861-481C-955C-C58E6EA29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22" y="949111"/>
            <a:ext cx="6302286" cy="36198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311700" y="470025"/>
            <a:ext cx="8520600" cy="4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4"/>
            </a:pPr>
            <a:r>
              <a:rPr lang="en" sz="1600">
                <a:solidFill>
                  <a:schemeClr val="dk1"/>
                </a:solidFill>
              </a:rPr>
              <a:t>Histographic representation of the top three popular credit cards.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14D527B-331B-440B-9539-302F9122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31" b="25752"/>
          <a:stretch/>
        </p:blipFill>
        <p:spPr>
          <a:xfrm>
            <a:off x="1406178" y="919861"/>
            <a:ext cx="5012331" cy="4098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239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4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6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7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9" name="Isosceles Triangle 248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Project Analysis</a:t>
            </a:r>
          </a:p>
        </p:txBody>
      </p:sp>
      <p:graphicFrame>
        <p:nvGraphicFramePr>
          <p:cNvPr id="174" name="Google Shape;172;p26">
            <a:extLst>
              <a:ext uri="{FF2B5EF4-FFF2-40B4-BE49-F238E27FC236}">
                <a16:creationId xmlns:a16="http://schemas.microsoft.com/office/drawing/2014/main" id="{E5FB4614-4EFF-45AE-8431-58ED2B8C9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477891"/>
              </p:ext>
            </p:extLst>
          </p:nvPr>
        </p:nvGraphicFramePr>
        <p:xfrm>
          <a:off x="508397" y="1257301"/>
          <a:ext cx="6447234" cy="327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165703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project requirements are to analyze the customer’s data periodically, report the issues and check the card trends. This was achieved in very less time because of PySpark and hive. 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Hive tremendously reduces the time to create tables and databases and manage data from hdfs. PySpark has gone one step further in performing in-memory processing and reduce the execution time.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F1F0E4A-3CAA-4CEF-BAF8-D6E4A9DCC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19"/>
          <a:stretch/>
        </p:blipFill>
        <p:spPr>
          <a:xfrm>
            <a:off x="1709194" y="706210"/>
            <a:ext cx="5021183" cy="369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4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/>
              <a:t>Scope: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000126" y="1620442"/>
            <a:ext cx="6353174" cy="25719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44500" algn="just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Comprehensive report on customer’s monthly and yearly credit card transaction.</a:t>
            </a:r>
          </a:p>
          <a:p>
            <a:pPr marL="457200" lvl="0" indent="-355600" algn="just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Disclose the uncleared dues of the customer who are exceeding card limit.</a:t>
            </a:r>
          </a:p>
          <a:p>
            <a:pPr marL="444500" algn="just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Categorize the customers based upon their enthusiasm.</a:t>
            </a:r>
          </a:p>
          <a:p>
            <a:pPr marL="444500" lvl="0" algn="just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Improvise the business performance.</a:t>
            </a:r>
          </a:p>
        </p:txBody>
      </p:sp>
      <p:sp>
        <p:nvSpPr>
          <p:cNvPr id="119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Data Warehouse Structure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7180233" cy="3869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180233" cy="386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Warehouse Schema</a:t>
            </a:r>
            <a:endParaRPr b="1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41275" cy="358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572118" cy="3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Flow</a:t>
            </a:r>
            <a:endParaRPr b="1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1" y="1033094"/>
            <a:ext cx="6965080" cy="3992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3094"/>
            <a:ext cx="6965080" cy="399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/>
              <a:t>Technical Requirements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11063" y="1620441"/>
            <a:ext cx="33111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/>
              <a:t>Hadoop Distributed File System (HDFS)</a:t>
            </a:r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/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/>
          </a:p>
          <a:p>
            <a:pPr lvl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/>
              <a:t>HIVE</a:t>
            </a:r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/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/>
          </a:p>
          <a:p>
            <a:pPr lvl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/>
              <a:t>PySpark</a:t>
            </a: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/>
          <a:srcRect r="8253"/>
          <a:stretch/>
        </p:blipFill>
        <p:spPr>
          <a:xfrm>
            <a:off x="2198746" y="2344589"/>
            <a:ext cx="1396749" cy="1370161"/>
          </a:xfrm>
          <a:prstGeom prst="rect">
            <a:avLst/>
          </a:prstGeom>
          <a:noFill/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/>
          <a:srcRect l="10091" r="54230" b="1"/>
          <a:stretch/>
        </p:blipFill>
        <p:spPr>
          <a:xfrm>
            <a:off x="4752778" y="3554931"/>
            <a:ext cx="1138120" cy="1370161"/>
          </a:xfrm>
          <a:prstGeom prst="rect">
            <a:avLst/>
          </a:prstGeom>
          <a:noFill/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5"/>
          <a:srcRect r="-5" b="1672"/>
          <a:stretch/>
        </p:blipFill>
        <p:spPr>
          <a:xfrm>
            <a:off x="3688924" y="1078735"/>
            <a:ext cx="2964949" cy="1370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23" name="Straight Connector 134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135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7" name="Isosceles Triangle 138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Isosceles Triangle 142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2" name="Isosceles Triangle 143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227295" y="457200"/>
            <a:ext cx="3728206" cy="9906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b="1"/>
              <a:t>Advantage of Technologies</a:t>
            </a: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131564" y="1620441"/>
            <a:ext cx="3821685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b="1"/>
              <a:t>HDFS:</a:t>
            </a:r>
          </a:p>
          <a:p>
            <a:pPr lvl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Horizontal Scalability</a:t>
            </a:r>
          </a:p>
          <a:p>
            <a:pPr lvl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Distributed Computing</a:t>
            </a:r>
          </a:p>
          <a:p>
            <a:pPr lvl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It can store large amounts of information.</a:t>
            </a:r>
          </a:p>
          <a:p>
            <a:pPr lvl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Data replication to avoid data loss.</a:t>
            </a:r>
          </a:p>
          <a:p>
            <a:pPr marL="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600"/>
          </a:p>
          <a:p>
            <a:pPr marL="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b="1"/>
              <a:t>Project Use:</a:t>
            </a:r>
            <a:r>
              <a:rPr lang="en-US" sz="1600"/>
              <a:t> Created directory to store the output as parquet file.</a:t>
            </a: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/>
          <a:srcRect r="18215" b="21815"/>
          <a:stretch/>
        </p:blipFill>
        <p:spPr>
          <a:xfrm>
            <a:off x="599861" y="1714314"/>
            <a:ext cx="2174076" cy="1706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60" name="Straight Connector 76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77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80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Isosceles Triangle 84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Isosceles Triangle 85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513875" y="729983"/>
            <a:ext cx="3497191" cy="356100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b="1"/>
              <a:t>HIVE:</a:t>
            </a:r>
            <a:endParaRPr lang="en-US" sz="1600">
              <a:sym typeface="Roboto"/>
            </a:endParaRPr>
          </a:p>
          <a:p>
            <a:pPr lvl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Uses Hive Query Language, which is similar to SQL.</a:t>
            </a:r>
          </a:p>
          <a:p>
            <a:pPr lvl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Partition feature that enhances performance</a:t>
            </a:r>
          </a:p>
          <a:p>
            <a:pPr lvl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Takes very less time to write Hive query in comparison to MapReduce code.</a:t>
            </a:r>
          </a:p>
          <a:p>
            <a:pPr marL="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600"/>
          </a:p>
          <a:p>
            <a:pPr marL="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b="1"/>
              <a:t>Project Use:</a:t>
            </a:r>
            <a:r>
              <a:rPr lang="en-US" sz="1600"/>
              <a:t> To create internal and external tables.</a:t>
            </a: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1840" y="829123"/>
            <a:ext cx="2140746" cy="20754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43" name="Straight Connector 8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8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8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9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Isosceles Triangle 9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667205" y="176733"/>
            <a:ext cx="3286044" cy="435428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lvl="0" indent="0" algn="just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b="1" err="1"/>
              <a:t>PySpark</a:t>
            </a:r>
            <a:r>
              <a:rPr lang="en-US" sz="1600" b="1"/>
              <a:t>:</a:t>
            </a:r>
          </a:p>
          <a:p>
            <a:pPr lvl="0" algn="just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In-Memory Computation in Spark.</a:t>
            </a:r>
          </a:p>
          <a:p>
            <a:pPr lvl="0" algn="just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Fault Tolerance in Spark.</a:t>
            </a:r>
          </a:p>
          <a:p>
            <a:pPr lvl="0" algn="just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Swift Processing as it is much faster than Spark.</a:t>
            </a:r>
          </a:p>
          <a:p>
            <a:pPr marL="0" lvl="0" indent="0" algn="just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600"/>
          </a:p>
          <a:p>
            <a:pPr marL="0" lvl="0" indent="0" algn="just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b="1"/>
              <a:t>Project Use:</a:t>
            </a:r>
            <a:r>
              <a:rPr lang="en-US" sz="1600"/>
              <a:t> To partition the table and store the output in external table in hive.</a:t>
            </a: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/>
          <a:srcRect r="39524"/>
          <a:stretch/>
        </p:blipFill>
        <p:spPr>
          <a:xfrm>
            <a:off x="599860" y="1483942"/>
            <a:ext cx="2865639" cy="219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4530C5C707A4F9B5224A9BBDDCFAB" ma:contentTypeVersion="9" ma:contentTypeDescription="Create a new document." ma:contentTypeScope="" ma:versionID="88441bc8bf7890d9ffc6551cb0872c91">
  <xsd:schema xmlns:xsd="http://www.w3.org/2001/XMLSchema" xmlns:xs="http://www.w3.org/2001/XMLSchema" xmlns:p="http://schemas.microsoft.com/office/2006/metadata/properties" xmlns:ns3="14cea6c9-cb04-47c1-a0ee-f831af50e6bf" xmlns:ns4="50f1ac22-3034-4196-a9e4-185c5bdd3971" targetNamespace="http://schemas.microsoft.com/office/2006/metadata/properties" ma:root="true" ma:fieldsID="fa1138de422b6b59ab235f24345f8771" ns3:_="" ns4:_="">
    <xsd:import namespace="14cea6c9-cb04-47c1-a0ee-f831af50e6bf"/>
    <xsd:import namespace="50f1ac22-3034-4196-a9e4-185c5bdd397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cea6c9-cb04-47c1-a0ee-f831af50e6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f1ac22-3034-4196-a9e4-185c5bdd3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C7E369-7FED-436F-B6B1-7ADBD076F9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795E04-7F17-4DA1-9D34-AAD645E6D2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5B74A6-0D9A-44E2-AE01-CA1B83E3B934}">
  <ds:schemaRefs>
    <ds:schemaRef ds:uri="14cea6c9-cb04-47c1-a0ee-f831af50e6bf"/>
    <ds:schemaRef ds:uri="50f1ac22-3034-4196-a9e4-185c5bdd39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Overseas Bank  Credit Card Management System </vt:lpstr>
      <vt:lpstr>Scope:</vt:lpstr>
      <vt:lpstr>Data Warehouse Structure</vt:lpstr>
      <vt:lpstr>Data Warehouse Schema</vt:lpstr>
      <vt:lpstr>Project Flow</vt:lpstr>
      <vt:lpstr>Technical Requirements</vt:lpstr>
      <vt:lpstr>Advantage of Technologies</vt:lpstr>
      <vt:lpstr>PowerPoint Presentation</vt:lpstr>
      <vt:lpstr>PowerPoint Presentation</vt:lpstr>
      <vt:lpstr>Outcome of the project</vt:lpstr>
      <vt:lpstr>PowerPoint Presentation</vt:lpstr>
      <vt:lpstr>PowerPoint Presentation</vt:lpstr>
      <vt:lpstr>PowerPoint Presentation</vt:lpstr>
      <vt:lpstr>Project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Overseas Bank  Credit Card Management System</dc:title>
  <dc:creator>Vineela, Baddula (Cognizant)</dc:creator>
  <cp:revision>1</cp:revision>
  <dcterms:created xsi:type="dcterms:W3CDTF">2021-04-26T10:40:59Z</dcterms:created>
  <dcterms:modified xsi:type="dcterms:W3CDTF">2021-04-27T06:38:49Z</dcterms:modified>
</cp:coreProperties>
</file>