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sldIdLst>
    <p:sldId id="256" r:id="rId2"/>
    <p:sldId id="258" r:id="rId3"/>
    <p:sldId id="259" r:id="rId4"/>
    <p:sldId id="260" r:id="rId5"/>
    <p:sldId id="261" r:id="rId6"/>
    <p:sldId id="266" r:id="rId7"/>
    <p:sldId id="263" r:id="rId8"/>
    <p:sldId id="265" r:id="rId9"/>
    <p:sldId id="262" r:id="rId10"/>
    <p:sldId id="264" r:id="rId11"/>
    <p:sldId id="257"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40"/>
    <p:restoredTop sz="96208"/>
  </p:normalViewPr>
  <p:slideViewPr>
    <p:cSldViewPr snapToGrid="0" snapToObjects="1">
      <p:cViewPr varScale="1">
        <p:scale>
          <a:sx n="94" d="100"/>
          <a:sy n="94" d="100"/>
        </p:scale>
        <p:origin x="22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184DA70-C731-4C70-880D-CCD4705E623C}"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4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330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21761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5738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93568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9289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2A279-0833-481D-8C56-F67FD0AC6C50}"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17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7DA83-5663-4C9C-B9AA-0B40A3DAFF81}"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39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E1D723-8F53-4F53-90B0-1982A396982E}"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08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317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AAAC38D-0552-4C82-B593-E6124DFADBE2}" type="datetime1">
              <a:rPr lang="en-US" smtClean="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603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9DF0F1C-5577-4ACB-BB62-DF8F3C494C7E}" type="datetime1">
              <a:rPr lang="en-US" smtClean="0"/>
              <a:t>7/5/20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12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7/5/20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303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762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060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313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7/5/20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176092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FE48B3-E175-4658-BD97-61C26131513C}"/>
              </a:ext>
            </a:extLst>
          </p:cNvPr>
          <p:cNvPicPr>
            <a:picLocks noChangeAspect="1"/>
          </p:cNvPicPr>
          <p:nvPr/>
        </p:nvPicPr>
        <p:blipFill rotWithShape="1">
          <a:blip r:embed="rId2"/>
          <a:srcRect b="15730"/>
          <a:stretch/>
        </p:blipFill>
        <p:spPr>
          <a:xfrm>
            <a:off x="20" y="975"/>
            <a:ext cx="12191980" cy="6858000"/>
          </a:xfrm>
          <a:prstGeom prst="rect">
            <a:avLst/>
          </a:prstGeom>
        </p:spPr>
      </p:pic>
      <p:sp>
        <p:nvSpPr>
          <p:cNvPr id="2" name="Title 1">
            <a:extLst>
              <a:ext uri="{FF2B5EF4-FFF2-40B4-BE49-F238E27FC236}">
                <a16:creationId xmlns:a16="http://schemas.microsoft.com/office/drawing/2014/main" id="{BAA175C0-8A2B-514D-987B-45C33C0D75B7}"/>
              </a:ext>
            </a:extLst>
          </p:cNvPr>
          <p:cNvSpPr>
            <a:spLocks noGrp="1"/>
          </p:cNvSpPr>
          <p:nvPr>
            <p:ph type="ctrTitle"/>
          </p:nvPr>
        </p:nvSpPr>
        <p:spPr>
          <a:xfrm>
            <a:off x="8123416" y="1475234"/>
            <a:ext cx="3214307" cy="2901694"/>
          </a:xfrm>
        </p:spPr>
        <p:txBody>
          <a:bodyPr anchor="b">
            <a:normAutofit/>
          </a:bodyPr>
          <a:lstStyle/>
          <a:p>
            <a:r>
              <a:rPr lang="en-US" sz="4400">
                <a:solidFill>
                  <a:schemeClr val="bg1"/>
                </a:solidFill>
              </a:rPr>
              <a:t>ICS 372</a:t>
            </a:r>
          </a:p>
        </p:txBody>
      </p:sp>
      <p:sp>
        <p:nvSpPr>
          <p:cNvPr id="3" name="Subtitle 2">
            <a:extLst>
              <a:ext uri="{FF2B5EF4-FFF2-40B4-BE49-F238E27FC236}">
                <a16:creationId xmlns:a16="http://schemas.microsoft.com/office/drawing/2014/main" id="{29F56539-927A-0A48-8B37-FE0C766FBB50}"/>
              </a:ext>
            </a:extLst>
          </p:cNvPr>
          <p:cNvSpPr>
            <a:spLocks noGrp="1"/>
          </p:cNvSpPr>
          <p:nvPr>
            <p:ph type="subTitle" idx="1"/>
          </p:nvPr>
        </p:nvSpPr>
        <p:spPr>
          <a:xfrm>
            <a:off x="7663055" y="4376928"/>
            <a:ext cx="3205640" cy="774186"/>
          </a:xfrm>
        </p:spPr>
        <p:txBody>
          <a:bodyPr anchor="t">
            <a:normAutofit/>
          </a:bodyPr>
          <a:lstStyle/>
          <a:p>
            <a:r>
              <a:rPr lang="en-US" sz="2000">
                <a:solidFill>
                  <a:schemeClr val="bg1"/>
                </a:solidFill>
              </a:rPr>
              <a:t>Project One – Part One</a:t>
            </a:r>
          </a:p>
        </p:txBody>
      </p:sp>
    </p:spTree>
    <p:extLst>
      <p:ext uri="{BB962C8B-B14F-4D97-AF65-F5344CB8AC3E}">
        <p14:creationId xmlns:p14="http://schemas.microsoft.com/office/powerpoint/2010/main" val="14971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List all Clients</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3184419681"/>
              </p:ext>
            </p:extLst>
          </p:nvPr>
        </p:nvGraphicFramePr>
        <p:xfrm>
          <a:off x="2425928" y="1905000"/>
          <a:ext cx="8915400" cy="268224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370840">
                <a:tc>
                  <a:txBody>
                    <a:bodyPr/>
                    <a:lstStyle/>
                    <a:p>
                      <a:r>
                        <a:rPr lang="en-US" sz="1200"/>
                        <a:t>1. Clerk requests a list of the Clints from the system. </a:t>
                      </a:r>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70840">
                <a:tc>
                  <a:txBody>
                    <a:bodyPr/>
                    <a:lstStyle/>
                    <a:p>
                      <a:endParaRPr lang="en-US" sz="1200" kern="1200">
                        <a:solidFill>
                          <a:schemeClr val="tx1"/>
                        </a:solidFill>
                        <a:latin typeface="+mn-lt"/>
                        <a:ea typeface="+mn-ea"/>
                        <a:cs typeface="+mn-cs"/>
                      </a:endParaRPr>
                    </a:p>
                  </a:txBody>
                  <a:tcPr marL="81049" marR="81049"/>
                </a:tc>
                <a:tc>
                  <a:txBody>
                    <a:bodyPr/>
                    <a:lstStyle/>
                    <a:p>
                      <a:r>
                        <a:rPr lang="en-US" sz="1200" kern="1200">
                          <a:solidFill>
                            <a:schemeClr val="tx1"/>
                          </a:solidFill>
                          <a:latin typeface="+mn-lt"/>
                          <a:ea typeface="+mn-ea"/>
                          <a:cs typeface="+mn-cs"/>
                        </a:rPr>
                        <a:t>2. The system responds by printing a list of all active Clients.</a:t>
                      </a:r>
                    </a:p>
                  </a:txBody>
                  <a:tcPr marL="81049" marR="81049"/>
                </a:tc>
                <a:extLst>
                  <a:ext uri="{0D108BD9-81ED-4DB2-BD59-A6C34878D82A}">
                    <a16:rowId xmlns:a16="http://schemas.microsoft.com/office/drawing/2014/main" val="3744548101"/>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240290192"/>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939740839"/>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bl>
          </a:graphicData>
        </a:graphic>
      </p:graphicFrame>
    </p:spTree>
    <p:extLst>
      <p:ext uri="{BB962C8B-B14F-4D97-AF65-F5344CB8AC3E}">
        <p14:creationId xmlns:p14="http://schemas.microsoft.com/office/powerpoint/2010/main" val="296051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Add a Customer</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4254845386"/>
              </p:ext>
            </p:extLst>
          </p:nvPr>
        </p:nvGraphicFramePr>
        <p:xfrm>
          <a:off x="2425928" y="1905000"/>
          <a:ext cx="8915400" cy="437971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8846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latin typeface="Calibri"/>
                          <a:ea typeface="Calibri"/>
                          <a:cs typeface="Times New Roman"/>
                        </a:rPr>
                        <a:t>1. The customer fills out an application form containing the customer's name, address, and phone number and credit card information then gives it to the clerk.   </a:t>
                      </a:r>
                    </a:p>
                    <a:p>
                      <a:endParaRPr lang="en-US" sz="1200"/>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a:ea typeface="Calibri"/>
                          <a:cs typeface="Times New Roman"/>
                        </a:rPr>
                        <a:t>2. Clerk issues a request to add a new customer</a:t>
                      </a:r>
                      <a:endParaRPr lang="en-US" sz="1200" kern="1200">
                        <a:solidFill>
                          <a:schemeClr val="tx1"/>
                        </a:solidFill>
                        <a:latin typeface="Calibri"/>
                        <a:cs typeface="Times New Roman"/>
                      </a:endParaRPr>
                    </a:p>
                  </a:txBody>
                  <a:tcPr marL="81049" marR="81049"/>
                </a:tc>
                <a:tc>
                  <a:txBody>
                    <a:bodyPr/>
                    <a:lstStyle/>
                    <a:p>
                      <a:endParaRPr lang="en-US"/>
                    </a:p>
                  </a:txBody>
                  <a:tcPr marL="81049" marR="81049"/>
                </a:tc>
                <a:extLst>
                  <a:ext uri="{0D108BD9-81ED-4DB2-BD59-A6C34878D82A}">
                    <a16:rowId xmlns:a16="http://schemas.microsoft.com/office/drawing/2014/main" val="3744548101"/>
                  </a:ext>
                </a:extLst>
              </a:tr>
              <a:tr h="370840">
                <a:tc>
                  <a:txBody>
                    <a:bodyPr/>
                    <a:lstStyle/>
                    <a:p>
                      <a:endParaRPr lang="en-US" sz="1200" kern="1200">
                        <a:solidFill>
                          <a:schemeClr val="tx1"/>
                        </a:solidFill>
                        <a:latin typeface="Calibri"/>
                        <a:cs typeface="Times New Roman"/>
                      </a:endParaRPr>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a:ea typeface="Calibri"/>
                          <a:cs typeface="Times New Roman"/>
                        </a:rPr>
                        <a:t>3. The system asks for data about the new member.   </a:t>
                      </a:r>
                    </a:p>
                    <a:p>
                      <a:endParaRPr lang="en-US" sz="1200" kern="1200">
                        <a:solidFill>
                          <a:schemeClr val="tx1"/>
                        </a:solidFill>
                        <a:latin typeface="Calibri"/>
                        <a:cs typeface="Times New Roman"/>
                      </a:endParaRPr>
                    </a:p>
                  </a:txBody>
                  <a:tcPr marL="81049" marR="81049"/>
                </a:tc>
                <a:extLst>
                  <a:ext uri="{0D108BD9-81ED-4DB2-BD59-A6C34878D82A}">
                    <a16:rowId xmlns:a16="http://schemas.microsoft.com/office/drawing/2014/main" val="3240290192"/>
                  </a:ext>
                </a:extLst>
              </a:tr>
              <a:tr h="370840">
                <a:tc>
                  <a:txBody>
                    <a:bodyPr/>
                    <a:lstStyle/>
                    <a:p>
                      <a:r>
                        <a:rPr lang="en-US" sz="1200" kern="1200">
                          <a:solidFill>
                            <a:schemeClr val="tx1"/>
                          </a:solidFill>
                          <a:latin typeface="Calibri"/>
                          <a:ea typeface="Calibri"/>
                          <a:cs typeface="Times New Roman"/>
                        </a:rPr>
                        <a:t>4. The clerk enters the data into the system. </a:t>
                      </a:r>
                      <a:endParaRPr lang="en-US" sz="1200" kern="1200">
                        <a:solidFill>
                          <a:schemeClr val="tx1"/>
                        </a:solidFill>
                        <a:latin typeface="Calibri"/>
                        <a:cs typeface="Times New Roman"/>
                      </a:endParaRPr>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370840">
                <a:tc>
                  <a:txBody>
                    <a:bodyPr/>
                    <a:lstStyle/>
                    <a:p>
                      <a:endParaRPr lang="en-US" sz="1200" kern="1200">
                        <a:solidFill>
                          <a:schemeClr val="tx1"/>
                        </a:solidFill>
                        <a:latin typeface="Calibri"/>
                        <a:cs typeface="Times New Roman"/>
                      </a:endParaRPr>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a:ea typeface="+mn-ea"/>
                          <a:cs typeface="Times New Roman"/>
                        </a:rPr>
                        <a:t>5. Reads in data, and if the customer can be added, generates an identification number for the cutomer and remembers information about the customer then Informs the clerk if the customer  was added and outputs the customer’s information that was stored. </a:t>
                      </a:r>
                      <a:endParaRPr lang="en-US" sz="1200" kern="1200" dirty="0">
                        <a:solidFill>
                          <a:schemeClr val="tx1"/>
                        </a:solidFill>
                        <a:latin typeface="Calibri"/>
                        <a:ea typeface="Calibri"/>
                        <a:cs typeface="Times New Roman"/>
                      </a:endParaRPr>
                    </a:p>
                    <a:p>
                      <a:endParaRPr lang="en-US" sz="1200" kern="1200">
                        <a:solidFill>
                          <a:schemeClr val="tx1"/>
                        </a:solidFill>
                        <a:latin typeface="Calibri"/>
                        <a:cs typeface="Times New Roman"/>
                      </a:endParaRPr>
                    </a:p>
                  </a:txBody>
                  <a:tcPr marL="81049" marR="81049"/>
                </a:tc>
                <a:extLst>
                  <a:ext uri="{0D108BD9-81ED-4DB2-BD59-A6C34878D82A}">
                    <a16:rowId xmlns:a16="http://schemas.microsoft.com/office/drawing/2014/main" val="393974083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a:ea typeface="Calibri"/>
                          <a:cs typeface="Times New Roman"/>
                        </a:rPr>
                        <a:t>6. The clerk inform the user of his/her identification number.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2352032528"/>
                  </a:ext>
                </a:extLst>
              </a:tr>
            </a:tbl>
          </a:graphicData>
        </a:graphic>
      </p:graphicFrame>
    </p:spTree>
    <p:extLst>
      <p:ext uri="{BB962C8B-B14F-4D97-AF65-F5344CB8AC3E}">
        <p14:creationId xmlns:p14="http://schemas.microsoft.com/office/powerpoint/2010/main" val="18359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47B73052-3FA0-A14D-AC8F-9967720A128B}"/>
              </a:ext>
            </a:extLst>
          </p:cNvPr>
          <p:cNvSpPr>
            <a:spLocks noGrp="1"/>
          </p:cNvSpPr>
          <p:nvPr>
            <p:ph type="title"/>
          </p:nvPr>
        </p:nvSpPr>
        <p:spPr/>
        <p:txBody>
          <a:bodyPr/>
          <a:lstStyle/>
          <a:p>
            <a:r>
              <a:rPr lang="en-US"/>
              <a:t>Use Case: Remove Customer</a:t>
            </a:r>
          </a:p>
        </p:txBody>
      </p:sp>
      <p:graphicFrame>
        <p:nvGraphicFramePr>
          <p:cNvPr id="4" name="Content Placeholder 3">
            <a:extLst>
              <a:ext uri="{FF2B5EF4-FFF2-40B4-BE49-F238E27FC236}">
                <a16:creationId xmlns:a16="http://schemas.microsoft.com/office/drawing/2014/main" id="{68C6274A-C395-284A-82C8-92C2E26476E9}"/>
              </a:ext>
            </a:extLst>
          </p:cNvPr>
          <p:cNvGraphicFramePr>
            <a:graphicFrameLocks noGrp="1"/>
          </p:cNvGraphicFramePr>
          <p:nvPr>
            <p:ph idx="1"/>
            <p:extLst>
              <p:ext uri="{D42A27DB-BD31-4B8C-83A1-F6EECF244321}">
                <p14:modId xmlns:p14="http://schemas.microsoft.com/office/powerpoint/2010/main" val="2588441123"/>
              </p:ext>
            </p:extLst>
          </p:nvPr>
        </p:nvGraphicFramePr>
        <p:xfrm>
          <a:off x="2422215" y="1695138"/>
          <a:ext cx="8915400" cy="423164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370840">
                <a:tc>
                  <a:txBody>
                    <a:bodyPr/>
                    <a:lstStyle/>
                    <a:p>
                      <a:pPr marL="0" marR="0">
                        <a:lnSpc>
                          <a:spcPct val="115000"/>
                        </a:lnSpc>
                        <a:spcBef>
                          <a:spcPts val="0"/>
                        </a:spcBef>
                        <a:spcAft>
                          <a:spcPts val="0"/>
                        </a:spcAft>
                      </a:pPr>
                      <a:r>
                        <a:rPr lang="en-US" sz="1200" dirty="0">
                          <a:latin typeface="+mn-lt"/>
                          <a:ea typeface="Calibri"/>
                          <a:cs typeface="Times New Roman"/>
                        </a:rPr>
                        <a:t>1. Clerk identifies the customer to be deleted. </a:t>
                      </a:r>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2. The clerk issues request to remove a customer. </a:t>
                      </a:r>
                      <a:endParaRPr lang="en-US"/>
                    </a:p>
                  </a:txBody>
                  <a:tcPr marL="81049" marR="81049"/>
                </a:tc>
                <a:tc>
                  <a:txBody>
                    <a:bodyPr/>
                    <a:lstStyle/>
                    <a:p>
                      <a:endParaRPr lang="en-US"/>
                    </a:p>
                  </a:txBody>
                  <a:tcPr marL="81049" marR="81049"/>
                </a:tc>
                <a:extLst>
                  <a:ext uri="{0D108BD9-81ED-4DB2-BD59-A6C34878D82A}">
                    <a16:rowId xmlns:a16="http://schemas.microsoft.com/office/drawing/2014/main" val="3744548101"/>
                  </a:ext>
                </a:extLst>
              </a:tr>
              <a:tr h="370840">
                <a:tc>
                  <a:txBody>
                    <a:bodyPr/>
                    <a:lstStyle/>
                    <a:p>
                      <a:endParaRPr lang="en-US"/>
                    </a:p>
                  </a:txBody>
                  <a:tcPr marL="81049" marR="81049"/>
                </a:tc>
                <a:tc>
                  <a:txBody>
                    <a:bodyPr/>
                    <a:lstStyle/>
                    <a:p>
                      <a:r>
                        <a:rPr lang="en-US" sz="1200" kern="1200">
                          <a:solidFill>
                            <a:schemeClr val="tx1"/>
                          </a:solidFill>
                          <a:latin typeface="+mn-lt"/>
                          <a:cs typeface="Times New Roman"/>
                        </a:rPr>
                        <a:t>3. The system asks for the customer’s ID.</a:t>
                      </a:r>
                    </a:p>
                  </a:txBody>
                  <a:tcPr marL="81049" marR="81049"/>
                </a:tc>
                <a:extLst>
                  <a:ext uri="{0D108BD9-81ED-4DB2-BD59-A6C34878D82A}">
                    <a16:rowId xmlns:a16="http://schemas.microsoft.com/office/drawing/2014/main" val="324029019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4. The clerk enters the ID for the customer.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370840">
                <a:tc>
                  <a:txBody>
                    <a:bodyPr/>
                    <a:lstStyle/>
                    <a:p>
                      <a:endParaRPr lang="en-US" sz="1200" kern="1200">
                        <a:solidFill>
                          <a:schemeClr val="tx1"/>
                        </a:solidFill>
                        <a:latin typeface="+mn-lt"/>
                        <a:cs typeface="Times New Roman"/>
                      </a:endParaRPr>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 5. The system informs the clerk about the success of the deletion operation. Then asks if the clerk wants to delete another customer. </a:t>
                      </a:r>
                    </a:p>
                    <a:p>
                      <a:endParaRPr lang="en-US" sz="1200" kern="1200">
                        <a:solidFill>
                          <a:schemeClr val="tx1"/>
                        </a:solidFill>
                        <a:latin typeface="+mn-lt"/>
                        <a:cs typeface="Times New Roman"/>
                      </a:endParaRPr>
                    </a:p>
                  </a:txBody>
                  <a:tcPr marL="81049" marR="81049"/>
                </a:tc>
                <a:extLst>
                  <a:ext uri="{0D108BD9-81ED-4DB2-BD59-A6C34878D82A}">
                    <a16:rowId xmlns:a16="http://schemas.microsoft.com/office/drawing/2014/main" val="393974083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Calibri"/>
                          <a:cs typeface="Times New Roman"/>
                        </a:rPr>
                        <a:t>6. The clerk answers in the affirmative or in the negative.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r h="370840">
                <a:tc>
                  <a:txBody>
                    <a:bodyPr/>
                    <a:lstStyle/>
                    <a:p>
                      <a:endParaRPr lang="en-US"/>
                    </a:p>
                  </a:txBody>
                  <a:tcPr marL="81049" marR="81049"/>
                </a:tc>
                <a:tc>
                  <a:txBody>
                    <a:bodyPr/>
                    <a:lstStyle/>
                    <a:p>
                      <a:r>
                        <a:rPr lang="en-US" sz="1200" kern="1200" dirty="0">
                          <a:solidFill>
                            <a:schemeClr val="tx1"/>
                          </a:solidFill>
                          <a:latin typeface="+mn-lt"/>
                          <a:ea typeface="Calibri"/>
                          <a:cs typeface="Times New Roman"/>
                        </a:rPr>
                        <a:t>7. If the answer is in the affirmative, the system goes to Step 2. Otherwise, it exits. </a:t>
                      </a:r>
                      <a:endParaRPr lang="en-US" sz="1200" kern="1200">
                        <a:solidFill>
                          <a:schemeClr val="tx1"/>
                        </a:solidFill>
                        <a:latin typeface="+mn-lt"/>
                        <a:cs typeface="Times New Roman"/>
                      </a:endParaRPr>
                    </a:p>
                  </a:txBody>
                  <a:tcPr marL="81049" marR="81049"/>
                </a:tc>
                <a:extLst>
                  <a:ext uri="{0D108BD9-81ED-4DB2-BD59-A6C34878D82A}">
                    <a16:rowId xmlns:a16="http://schemas.microsoft.com/office/drawing/2014/main" val="2352032528"/>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2346987924"/>
                  </a:ext>
                </a:extLst>
              </a:tr>
            </a:tbl>
          </a:graphicData>
        </a:graphic>
      </p:graphicFrame>
    </p:spTree>
    <p:extLst>
      <p:ext uri="{BB962C8B-B14F-4D97-AF65-F5344CB8AC3E}">
        <p14:creationId xmlns:p14="http://schemas.microsoft.com/office/powerpoint/2010/main" val="239070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List all Customers</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758633701"/>
              </p:ext>
            </p:extLst>
          </p:nvPr>
        </p:nvGraphicFramePr>
        <p:xfrm>
          <a:off x="2425928" y="1905000"/>
          <a:ext cx="8915400" cy="268224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370840">
                <a:tc>
                  <a:txBody>
                    <a:bodyPr/>
                    <a:lstStyle/>
                    <a:p>
                      <a:r>
                        <a:rPr lang="en-US" sz="1200"/>
                        <a:t>1. Clerk requests a list of the Customers from the system. </a:t>
                      </a:r>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70840">
                <a:tc>
                  <a:txBody>
                    <a:bodyPr/>
                    <a:lstStyle/>
                    <a:p>
                      <a:endParaRPr lang="en-US" sz="1200" kern="1200">
                        <a:solidFill>
                          <a:schemeClr val="tx1"/>
                        </a:solidFill>
                        <a:latin typeface="+mn-lt"/>
                        <a:ea typeface="+mn-ea"/>
                        <a:cs typeface="+mn-cs"/>
                      </a:endParaRPr>
                    </a:p>
                  </a:txBody>
                  <a:tcPr marL="81049" marR="81049"/>
                </a:tc>
                <a:tc>
                  <a:txBody>
                    <a:bodyPr/>
                    <a:lstStyle/>
                    <a:p>
                      <a:r>
                        <a:rPr lang="en-US" sz="1200" kern="1200">
                          <a:solidFill>
                            <a:schemeClr val="tx1"/>
                          </a:solidFill>
                          <a:latin typeface="+mn-lt"/>
                          <a:ea typeface="+mn-ea"/>
                          <a:cs typeface="+mn-cs"/>
                        </a:rPr>
                        <a:t>2. The system responds by printing a list of all active Customers including their credit card information.</a:t>
                      </a:r>
                    </a:p>
                  </a:txBody>
                  <a:tcPr marL="81049" marR="81049"/>
                </a:tc>
                <a:extLst>
                  <a:ext uri="{0D108BD9-81ED-4DB2-BD59-A6C34878D82A}">
                    <a16:rowId xmlns:a16="http://schemas.microsoft.com/office/drawing/2014/main" val="3744548101"/>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240290192"/>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939740839"/>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bl>
          </a:graphicData>
        </a:graphic>
      </p:graphicFrame>
    </p:spTree>
    <p:extLst>
      <p:ext uri="{BB962C8B-B14F-4D97-AF65-F5344CB8AC3E}">
        <p14:creationId xmlns:p14="http://schemas.microsoft.com/office/powerpoint/2010/main" val="144670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4108B-2902-F047-9B52-100F41FB2F2A}"/>
              </a:ext>
            </a:extLst>
          </p:cNvPr>
          <p:cNvSpPr>
            <a:spLocks noGrp="1"/>
          </p:cNvSpPr>
          <p:nvPr>
            <p:ph type="title"/>
          </p:nvPr>
        </p:nvSpPr>
        <p:spPr>
          <a:xfrm>
            <a:off x="3373062" y="624110"/>
            <a:ext cx="8131550" cy="1280890"/>
          </a:xfrm>
        </p:spPr>
        <p:txBody>
          <a:bodyPr>
            <a:normAutofit/>
          </a:bodyPr>
          <a:lstStyle/>
          <a:p>
            <a:r>
              <a:rPr lang="en-US"/>
              <a:t>Case Study: Requirements Outline </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1"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3A85E40-AFDA-D443-8D83-426863DA12A1}"/>
              </a:ext>
            </a:extLst>
          </p:cNvPr>
          <p:cNvSpPr>
            <a:spLocks noGrp="1"/>
          </p:cNvSpPr>
          <p:nvPr>
            <p:ph idx="1"/>
          </p:nvPr>
        </p:nvSpPr>
        <p:spPr>
          <a:xfrm>
            <a:off x="3373062" y="1399026"/>
            <a:ext cx="8131550" cy="4923496"/>
          </a:xfrm>
        </p:spPr>
        <p:txBody>
          <a:bodyPr>
            <a:normAutofit fontScale="92500" lnSpcReduction="10000"/>
          </a:bodyPr>
          <a:lstStyle/>
          <a:p>
            <a:pPr>
              <a:lnSpc>
                <a:spcPct val="90000"/>
              </a:lnSpc>
              <a:buFont typeface="Wingdings" pitchFamily="2" charset="2"/>
              <a:buChar char="§"/>
            </a:pPr>
            <a:r>
              <a:rPr lang="en-US" sz="1600">
                <a:latin typeface="Arial" panose="020B0604020202020204" pitchFamily="34" charset="0"/>
                <a:cs typeface="Arial" panose="020B0604020202020204" pitchFamily="34" charset="0"/>
              </a:rPr>
              <a:t>Register new client </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Remove client          </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List all clients</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Register customer</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Remove customer</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Add credit card</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Remove credit card</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Sell tickets to registered customers</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Client assigns date for shows to play</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List all customers</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Add shows/play to collection</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List all the shows</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Save data to disk</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Load data from disk</a:t>
            </a:r>
          </a:p>
          <a:p>
            <a:pPr>
              <a:lnSpc>
                <a:spcPct val="90000"/>
              </a:lnSpc>
              <a:buFont typeface="Wingdings" pitchFamily="2" charset="2"/>
              <a:buChar char="§"/>
            </a:pPr>
            <a:r>
              <a:rPr lang="en-US" sz="1600">
                <a:latin typeface="Arial" panose="020B0604020202020204" pitchFamily="34" charset="0"/>
                <a:cs typeface="Arial" panose="020B0604020202020204" pitchFamily="34" charset="0"/>
              </a:rPr>
              <a:t>Quit application</a:t>
            </a:r>
          </a:p>
          <a:p>
            <a:pPr>
              <a:lnSpc>
                <a:spcPct val="90000"/>
              </a:lnSpc>
              <a:buFont typeface="Wingdings" pitchFamily="2" charset="2"/>
              <a:buChar char="§"/>
            </a:pPr>
            <a:endParaRPr 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0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9B66-360E-0C4D-BB5B-3357C04570B1}"/>
              </a:ext>
            </a:extLst>
          </p:cNvPr>
          <p:cNvSpPr>
            <a:spLocks noGrp="1"/>
          </p:cNvSpPr>
          <p:nvPr>
            <p:ph type="title"/>
          </p:nvPr>
        </p:nvSpPr>
        <p:spPr>
          <a:xfrm>
            <a:off x="1097280" y="286604"/>
            <a:ext cx="10058400" cy="909150"/>
          </a:xfrm>
        </p:spPr>
        <p:txBody>
          <a:bodyPr>
            <a:normAutofit fontScale="90000"/>
          </a:bodyPr>
          <a:lstStyle/>
          <a:p>
            <a:pPr algn="ctr"/>
            <a:r>
              <a:rPr lang="en-US"/>
              <a:t>User Interface</a:t>
            </a:r>
            <a:br>
              <a:rPr lang="en-US"/>
            </a:br>
            <a:r>
              <a:rPr lang="en-US" sz="2000"/>
              <a:t>Used by clerk </a:t>
            </a:r>
            <a:br>
              <a:rPr lang="en-US" sz="2000"/>
            </a:br>
            <a:endParaRPr lang="en-US"/>
          </a:p>
        </p:txBody>
      </p:sp>
      <p:sp>
        <p:nvSpPr>
          <p:cNvPr id="3" name="Content Placeholder 2">
            <a:extLst>
              <a:ext uri="{FF2B5EF4-FFF2-40B4-BE49-F238E27FC236}">
                <a16:creationId xmlns:a16="http://schemas.microsoft.com/office/drawing/2014/main" id="{0F14D3FD-A80E-AE45-B36D-0CF5C4C7A1C9}"/>
              </a:ext>
            </a:extLst>
          </p:cNvPr>
          <p:cNvSpPr>
            <a:spLocks noGrp="1"/>
          </p:cNvSpPr>
          <p:nvPr>
            <p:ph idx="1"/>
          </p:nvPr>
        </p:nvSpPr>
        <p:spPr>
          <a:xfrm>
            <a:off x="1097280" y="1477108"/>
            <a:ext cx="10058400" cy="4290646"/>
          </a:xfrm>
        </p:spPr>
        <p:txBody>
          <a:bodyPr>
            <a:normAutofit fontScale="40000" lnSpcReduction="20000"/>
          </a:bodyPr>
          <a:lstStyle/>
          <a:p>
            <a:pPr marL="0" indent="0">
              <a:lnSpc>
                <a:spcPct val="100000"/>
              </a:lnSpc>
              <a:buNone/>
            </a:pPr>
            <a:r>
              <a:rPr lang="en-US" sz="3500" b="1"/>
              <a:t>      commands</a:t>
            </a:r>
            <a:endParaRPr lang="en-US" sz="3500" b="1">
              <a:latin typeface="Arial" panose="020B0604020202020204" pitchFamily="34" charset="0"/>
              <a:cs typeface="Arial" panose="020B0604020202020204" pitchFamily="34" charset="0"/>
            </a:endParaRP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Register client</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Remove client          </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List all clients</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Register customer</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Remove customer</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Add credit card</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Remove credit card</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List all customers</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Add shows/play to collection</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List all shows</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Store data</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Retrieve data</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Help</a:t>
            </a:r>
          </a:p>
          <a:p>
            <a:pPr>
              <a:lnSpc>
                <a:spcPct val="100000"/>
              </a:lnSpc>
              <a:buFont typeface="Wingdings" pitchFamily="2" charset="2"/>
              <a:buChar char="§"/>
            </a:pPr>
            <a:r>
              <a:rPr lang="en-US" sz="2900">
                <a:latin typeface="Arial" panose="020B0604020202020204" pitchFamily="34" charset="0"/>
                <a:cs typeface="Arial" panose="020B0604020202020204" pitchFamily="34" charset="0"/>
              </a:rPr>
              <a:t>Exit</a:t>
            </a:r>
          </a:p>
          <a:p>
            <a:endParaRPr lang="en-US"/>
          </a:p>
        </p:txBody>
      </p:sp>
    </p:spTree>
    <p:extLst>
      <p:ext uri="{BB962C8B-B14F-4D97-AF65-F5344CB8AC3E}">
        <p14:creationId xmlns:p14="http://schemas.microsoft.com/office/powerpoint/2010/main" val="240437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CD5D-98F0-8549-BD87-1F9D908FEF73}"/>
              </a:ext>
            </a:extLst>
          </p:cNvPr>
          <p:cNvSpPr>
            <a:spLocks noGrp="1"/>
          </p:cNvSpPr>
          <p:nvPr>
            <p:ph type="title"/>
          </p:nvPr>
        </p:nvSpPr>
        <p:spPr>
          <a:xfrm>
            <a:off x="2592925" y="384066"/>
            <a:ext cx="8911687" cy="562712"/>
          </a:xfrm>
        </p:spPr>
        <p:txBody>
          <a:bodyPr>
            <a:normAutofit fontScale="90000"/>
          </a:bodyPr>
          <a:lstStyle/>
          <a:p>
            <a:r>
              <a:rPr lang="en-US"/>
              <a:t>Use-Case Diagram</a:t>
            </a:r>
          </a:p>
        </p:txBody>
      </p:sp>
      <p:sp>
        <p:nvSpPr>
          <p:cNvPr id="7" name="TextBox 6">
            <a:extLst>
              <a:ext uri="{FF2B5EF4-FFF2-40B4-BE49-F238E27FC236}">
                <a16:creationId xmlns:a16="http://schemas.microsoft.com/office/drawing/2014/main" id="{82672DCB-0830-BF4D-ADB8-FC1B57F19B91}"/>
              </a:ext>
            </a:extLst>
          </p:cNvPr>
          <p:cNvSpPr txBox="1"/>
          <p:nvPr/>
        </p:nvSpPr>
        <p:spPr>
          <a:xfrm>
            <a:off x="1579578" y="2590284"/>
            <a:ext cx="874961" cy="400110"/>
          </a:xfrm>
          <a:prstGeom prst="rect">
            <a:avLst/>
          </a:prstGeom>
          <a:noFill/>
        </p:spPr>
        <p:txBody>
          <a:bodyPr wrap="square" rtlCol="0">
            <a:spAutoFit/>
          </a:bodyPr>
          <a:lstStyle/>
          <a:p>
            <a:r>
              <a:rPr lang="en-US" sz="2000" b="1"/>
              <a:t>Clerk</a:t>
            </a:r>
          </a:p>
        </p:txBody>
      </p:sp>
      <p:cxnSp>
        <p:nvCxnSpPr>
          <p:cNvPr id="9" name="Straight Arrow Connector 8">
            <a:extLst>
              <a:ext uri="{FF2B5EF4-FFF2-40B4-BE49-F238E27FC236}">
                <a16:creationId xmlns:a16="http://schemas.microsoft.com/office/drawing/2014/main" id="{0F517BCD-8F51-2345-AA4F-FDC933F05A9A}"/>
              </a:ext>
            </a:extLst>
          </p:cNvPr>
          <p:cNvCxnSpPr>
            <a:cxnSpLocks/>
            <a:endCxn id="12" idx="1"/>
          </p:cNvCxnSpPr>
          <p:nvPr/>
        </p:nvCxnSpPr>
        <p:spPr>
          <a:xfrm flipV="1">
            <a:off x="2452255" y="1900998"/>
            <a:ext cx="3412976" cy="87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BA77C8-8095-9D43-AB66-9AC8C86ABD51}"/>
              </a:ext>
            </a:extLst>
          </p:cNvPr>
          <p:cNvSpPr txBox="1"/>
          <p:nvPr/>
        </p:nvSpPr>
        <p:spPr>
          <a:xfrm>
            <a:off x="5865231" y="1747109"/>
            <a:ext cx="1219201" cy="307777"/>
          </a:xfrm>
          <a:prstGeom prst="rect">
            <a:avLst/>
          </a:prstGeom>
          <a:noFill/>
        </p:spPr>
        <p:txBody>
          <a:bodyPr wrap="square" rtlCol="0">
            <a:spAutoFit/>
          </a:bodyPr>
          <a:lstStyle/>
          <a:p>
            <a:r>
              <a:rPr lang="en-US" sz="1400"/>
              <a:t>Add client </a:t>
            </a:r>
          </a:p>
        </p:txBody>
      </p:sp>
      <p:cxnSp>
        <p:nvCxnSpPr>
          <p:cNvPr id="14" name="Straight Arrow Connector 13">
            <a:extLst>
              <a:ext uri="{FF2B5EF4-FFF2-40B4-BE49-F238E27FC236}">
                <a16:creationId xmlns:a16="http://schemas.microsoft.com/office/drawing/2014/main" id="{C38F3F69-8264-7D4C-872B-BC84616A0D66}"/>
              </a:ext>
            </a:extLst>
          </p:cNvPr>
          <p:cNvCxnSpPr>
            <a:cxnSpLocks/>
            <a:endCxn id="17" idx="1"/>
          </p:cNvCxnSpPr>
          <p:nvPr/>
        </p:nvCxnSpPr>
        <p:spPr>
          <a:xfrm flipV="1">
            <a:off x="2452255" y="2265170"/>
            <a:ext cx="3412976" cy="5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0CFFD4-19FD-5244-B143-48E190B2915D}"/>
              </a:ext>
            </a:extLst>
          </p:cNvPr>
          <p:cNvSpPr txBox="1"/>
          <p:nvPr/>
        </p:nvSpPr>
        <p:spPr>
          <a:xfrm>
            <a:off x="5865231" y="2111281"/>
            <a:ext cx="1755975" cy="307777"/>
          </a:xfrm>
          <a:prstGeom prst="rect">
            <a:avLst/>
          </a:prstGeom>
          <a:noFill/>
        </p:spPr>
        <p:txBody>
          <a:bodyPr wrap="square" rtlCol="0">
            <a:spAutoFit/>
          </a:bodyPr>
          <a:lstStyle/>
          <a:p>
            <a:r>
              <a:rPr lang="en-US" sz="1400"/>
              <a:t>Remove client</a:t>
            </a:r>
          </a:p>
        </p:txBody>
      </p:sp>
      <p:cxnSp>
        <p:nvCxnSpPr>
          <p:cNvPr id="20" name="Straight Arrow Connector 19">
            <a:extLst>
              <a:ext uri="{FF2B5EF4-FFF2-40B4-BE49-F238E27FC236}">
                <a16:creationId xmlns:a16="http://schemas.microsoft.com/office/drawing/2014/main" id="{B47E6C2A-E0A7-0942-90E9-C3BC4279A276}"/>
              </a:ext>
            </a:extLst>
          </p:cNvPr>
          <p:cNvCxnSpPr>
            <a:cxnSpLocks/>
            <a:endCxn id="31" idx="1"/>
          </p:cNvCxnSpPr>
          <p:nvPr/>
        </p:nvCxnSpPr>
        <p:spPr>
          <a:xfrm flipV="1">
            <a:off x="2501409" y="2622035"/>
            <a:ext cx="3387144" cy="19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2C155E-125D-B249-8407-6B55432F8FCD}"/>
              </a:ext>
            </a:extLst>
          </p:cNvPr>
          <p:cNvCxnSpPr>
            <a:cxnSpLocks/>
            <a:endCxn id="38" idx="1"/>
          </p:cNvCxnSpPr>
          <p:nvPr/>
        </p:nvCxnSpPr>
        <p:spPr>
          <a:xfrm>
            <a:off x="2452255" y="2853944"/>
            <a:ext cx="3412976" cy="7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2A6AD7-BF6B-D648-B54F-FD07D7279A4E}"/>
              </a:ext>
            </a:extLst>
          </p:cNvPr>
          <p:cNvCxnSpPr>
            <a:cxnSpLocks/>
          </p:cNvCxnSpPr>
          <p:nvPr/>
        </p:nvCxnSpPr>
        <p:spPr>
          <a:xfrm flipV="1">
            <a:off x="2443814" y="1588465"/>
            <a:ext cx="3462006"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A6F070D-A239-FC48-BCF7-484C8CA42E97}"/>
              </a:ext>
            </a:extLst>
          </p:cNvPr>
          <p:cNvSpPr txBox="1"/>
          <p:nvPr/>
        </p:nvSpPr>
        <p:spPr>
          <a:xfrm>
            <a:off x="5841255" y="1390700"/>
            <a:ext cx="562975" cy="307777"/>
          </a:xfrm>
          <a:prstGeom prst="rect">
            <a:avLst/>
          </a:prstGeom>
          <a:noFill/>
        </p:spPr>
        <p:txBody>
          <a:bodyPr wrap="none" rtlCol="0">
            <a:spAutoFit/>
          </a:bodyPr>
          <a:lstStyle/>
          <a:p>
            <a:r>
              <a:rPr lang="en-US" sz="1400"/>
              <a:t>  Exit</a:t>
            </a:r>
          </a:p>
        </p:txBody>
      </p:sp>
      <p:sp>
        <p:nvSpPr>
          <p:cNvPr id="31" name="TextBox 30">
            <a:extLst>
              <a:ext uri="{FF2B5EF4-FFF2-40B4-BE49-F238E27FC236}">
                <a16:creationId xmlns:a16="http://schemas.microsoft.com/office/drawing/2014/main" id="{6272085E-0065-724F-91E4-EBD25CFFBABB}"/>
              </a:ext>
            </a:extLst>
          </p:cNvPr>
          <p:cNvSpPr txBox="1"/>
          <p:nvPr/>
        </p:nvSpPr>
        <p:spPr>
          <a:xfrm>
            <a:off x="5888553" y="2468146"/>
            <a:ext cx="1268296" cy="307777"/>
          </a:xfrm>
          <a:prstGeom prst="rect">
            <a:avLst/>
          </a:prstGeom>
          <a:noFill/>
        </p:spPr>
        <p:txBody>
          <a:bodyPr wrap="none" rtlCol="0">
            <a:spAutoFit/>
          </a:bodyPr>
          <a:lstStyle/>
          <a:p>
            <a:r>
              <a:rPr lang="en-US" sz="1400"/>
              <a:t>List all clients</a:t>
            </a:r>
          </a:p>
        </p:txBody>
      </p:sp>
      <p:sp>
        <p:nvSpPr>
          <p:cNvPr id="38" name="TextBox 37">
            <a:extLst>
              <a:ext uri="{FF2B5EF4-FFF2-40B4-BE49-F238E27FC236}">
                <a16:creationId xmlns:a16="http://schemas.microsoft.com/office/drawing/2014/main" id="{4ECCC07A-9A41-E947-A6AC-E23F3B890F96}"/>
              </a:ext>
            </a:extLst>
          </p:cNvPr>
          <p:cNvSpPr txBox="1"/>
          <p:nvPr/>
        </p:nvSpPr>
        <p:spPr>
          <a:xfrm>
            <a:off x="5865231" y="2770124"/>
            <a:ext cx="1425390" cy="307777"/>
          </a:xfrm>
          <a:prstGeom prst="rect">
            <a:avLst/>
          </a:prstGeom>
          <a:noFill/>
        </p:spPr>
        <p:txBody>
          <a:bodyPr wrap="none" rtlCol="0">
            <a:spAutoFit/>
          </a:bodyPr>
          <a:lstStyle/>
          <a:p>
            <a:r>
              <a:rPr lang="en-US" sz="1400"/>
              <a:t>Add customer</a:t>
            </a:r>
          </a:p>
        </p:txBody>
      </p:sp>
      <p:cxnSp>
        <p:nvCxnSpPr>
          <p:cNvPr id="41" name="Straight Arrow Connector 40">
            <a:extLst>
              <a:ext uri="{FF2B5EF4-FFF2-40B4-BE49-F238E27FC236}">
                <a16:creationId xmlns:a16="http://schemas.microsoft.com/office/drawing/2014/main" id="{8DA7A933-4F2B-FF4B-A59A-EE48AEA3A1E8}"/>
              </a:ext>
            </a:extLst>
          </p:cNvPr>
          <p:cNvCxnSpPr>
            <a:cxnSpLocks/>
            <a:endCxn id="43" idx="1"/>
          </p:cNvCxnSpPr>
          <p:nvPr/>
        </p:nvCxnSpPr>
        <p:spPr>
          <a:xfrm>
            <a:off x="2452255" y="2884723"/>
            <a:ext cx="3395709" cy="32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24EA590-1835-834B-A3EE-47F80E8071AD}"/>
              </a:ext>
            </a:extLst>
          </p:cNvPr>
          <p:cNvSpPr txBox="1"/>
          <p:nvPr/>
        </p:nvSpPr>
        <p:spPr>
          <a:xfrm>
            <a:off x="5847964" y="3057045"/>
            <a:ext cx="1773242" cy="307777"/>
          </a:xfrm>
          <a:prstGeom prst="rect">
            <a:avLst/>
          </a:prstGeom>
          <a:noFill/>
        </p:spPr>
        <p:txBody>
          <a:bodyPr wrap="none" rtlCol="0">
            <a:spAutoFit/>
          </a:bodyPr>
          <a:lstStyle/>
          <a:p>
            <a:r>
              <a:rPr lang="en-US" sz="1400"/>
              <a:t>Remove customer</a:t>
            </a:r>
          </a:p>
        </p:txBody>
      </p:sp>
      <p:cxnSp>
        <p:nvCxnSpPr>
          <p:cNvPr id="46" name="Straight Arrow Connector 45">
            <a:extLst>
              <a:ext uri="{FF2B5EF4-FFF2-40B4-BE49-F238E27FC236}">
                <a16:creationId xmlns:a16="http://schemas.microsoft.com/office/drawing/2014/main" id="{D41C8819-12D0-834D-BC2C-BCC91EB4BCF3}"/>
              </a:ext>
            </a:extLst>
          </p:cNvPr>
          <p:cNvCxnSpPr>
            <a:cxnSpLocks/>
            <a:endCxn id="48" idx="1"/>
          </p:cNvCxnSpPr>
          <p:nvPr/>
        </p:nvCxnSpPr>
        <p:spPr>
          <a:xfrm>
            <a:off x="2423947" y="2915501"/>
            <a:ext cx="3395333" cy="576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FE1B494-6857-B34F-9B38-D052A54B76E8}"/>
              </a:ext>
            </a:extLst>
          </p:cNvPr>
          <p:cNvSpPr txBox="1"/>
          <p:nvPr/>
        </p:nvSpPr>
        <p:spPr>
          <a:xfrm>
            <a:off x="5819280" y="3338167"/>
            <a:ext cx="1587294" cy="307777"/>
          </a:xfrm>
          <a:prstGeom prst="rect">
            <a:avLst/>
          </a:prstGeom>
          <a:noFill/>
        </p:spPr>
        <p:txBody>
          <a:bodyPr wrap="none" rtlCol="0">
            <a:spAutoFit/>
          </a:bodyPr>
          <a:lstStyle/>
          <a:p>
            <a:r>
              <a:rPr lang="en-US" sz="1400"/>
              <a:t>Add credit card</a:t>
            </a:r>
          </a:p>
        </p:txBody>
      </p:sp>
      <p:cxnSp>
        <p:nvCxnSpPr>
          <p:cNvPr id="51" name="Straight Arrow Connector 50">
            <a:extLst>
              <a:ext uri="{FF2B5EF4-FFF2-40B4-BE49-F238E27FC236}">
                <a16:creationId xmlns:a16="http://schemas.microsoft.com/office/drawing/2014/main" id="{8056FB69-CF09-5046-BB06-ED8C561B8518}"/>
              </a:ext>
            </a:extLst>
          </p:cNvPr>
          <p:cNvCxnSpPr>
            <a:cxnSpLocks/>
            <a:endCxn id="53" idx="1"/>
          </p:cNvCxnSpPr>
          <p:nvPr/>
        </p:nvCxnSpPr>
        <p:spPr>
          <a:xfrm>
            <a:off x="2379249" y="2927119"/>
            <a:ext cx="3434365" cy="89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029BFC4-F874-E344-AFF9-3372BA0E53F8}"/>
              </a:ext>
            </a:extLst>
          </p:cNvPr>
          <p:cNvSpPr txBox="1"/>
          <p:nvPr/>
        </p:nvSpPr>
        <p:spPr>
          <a:xfrm>
            <a:off x="5813614" y="3670093"/>
            <a:ext cx="1935145" cy="307777"/>
          </a:xfrm>
          <a:prstGeom prst="rect">
            <a:avLst/>
          </a:prstGeom>
          <a:noFill/>
        </p:spPr>
        <p:txBody>
          <a:bodyPr wrap="none" rtlCol="0">
            <a:spAutoFit/>
          </a:bodyPr>
          <a:lstStyle/>
          <a:p>
            <a:r>
              <a:rPr lang="en-US" sz="1400"/>
              <a:t>Remove credit card</a:t>
            </a:r>
          </a:p>
        </p:txBody>
      </p:sp>
      <p:cxnSp>
        <p:nvCxnSpPr>
          <p:cNvPr id="55" name="Straight Arrow Connector 54">
            <a:extLst>
              <a:ext uri="{FF2B5EF4-FFF2-40B4-BE49-F238E27FC236}">
                <a16:creationId xmlns:a16="http://schemas.microsoft.com/office/drawing/2014/main" id="{75CDA1CF-07B6-6E48-9C30-9FA5A9A69BD9}"/>
              </a:ext>
            </a:extLst>
          </p:cNvPr>
          <p:cNvCxnSpPr>
            <a:cxnSpLocks/>
            <a:endCxn id="57" idx="1"/>
          </p:cNvCxnSpPr>
          <p:nvPr/>
        </p:nvCxnSpPr>
        <p:spPr>
          <a:xfrm>
            <a:off x="2355273" y="2927119"/>
            <a:ext cx="3464007" cy="125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4ED4FEA-5D7F-4D47-99F0-5103240E596A}"/>
              </a:ext>
            </a:extLst>
          </p:cNvPr>
          <p:cNvSpPr txBox="1"/>
          <p:nvPr/>
        </p:nvSpPr>
        <p:spPr>
          <a:xfrm>
            <a:off x="5819280" y="4023665"/>
            <a:ext cx="1606530" cy="307777"/>
          </a:xfrm>
          <a:prstGeom prst="rect">
            <a:avLst/>
          </a:prstGeom>
          <a:noFill/>
        </p:spPr>
        <p:txBody>
          <a:bodyPr wrap="none" rtlCol="0">
            <a:spAutoFit/>
          </a:bodyPr>
          <a:lstStyle/>
          <a:p>
            <a:r>
              <a:rPr lang="en-US" sz="1400"/>
              <a:t>List all customers</a:t>
            </a:r>
          </a:p>
        </p:txBody>
      </p:sp>
      <p:cxnSp>
        <p:nvCxnSpPr>
          <p:cNvPr id="59" name="Straight Arrow Connector 58">
            <a:extLst>
              <a:ext uri="{FF2B5EF4-FFF2-40B4-BE49-F238E27FC236}">
                <a16:creationId xmlns:a16="http://schemas.microsoft.com/office/drawing/2014/main" id="{EA7862E1-2A19-6D4F-A34A-08E6D03457A1}"/>
              </a:ext>
            </a:extLst>
          </p:cNvPr>
          <p:cNvCxnSpPr>
            <a:cxnSpLocks/>
            <a:endCxn id="61" idx="1"/>
          </p:cNvCxnSpPr>
          <p:nvPr/>
        </p:nvCxnSpPr>
        <p:spPr>
          <a:xfrm>
            <a:off x="2379249" y="2977055"/>
            <a:ext cx="3468715" cy="150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5426F3F-C071-264D-B2AC-89F80DA95457}"/>
              </a:ext>
            </a:extLst>
          </p:cNvPr>
          <p:cNvSpPr txBox="1"/>
          <p:nvPr/>
        </p:nvSpPr>
        <p:spPr>
          <a:xfrm>
            <a:off x="5847964" y="4331128"/>
            <a:ext cx="1497526" cy="307777"/>
          </a:xfrm>
          <a:prstGeom prst="rect">
            <a:avLst/>
          </a:prstGeom>
          <a:noFill/>
        </p:spPr>
        <p:txBody>
          <a:bodyPr wrap="none" rtlCol="0">
            <a:spAutoFit/>
          </a:bodyPr>
          <a:lstStyle/>
          <a:p>
            <a:r>
              <a:rPr lang="en-US" sz="1400"/>
              <a:t>Add show/Play</a:t>
            </a:r>
          </a:p>
        </p:txBody>
      </p:sp>
      <p:cxnSp>
        <p:nvCxnSpPr>
          <p:cNvPr id="63" name="Straight Arrow Connector 62">
            <a:extLst>
              <a:ext uri="{FF2B5EF4-FFF2-40B4-BE49-F238E27FC236}">
                <a16:creationId xmlns:a16="http://schemas.microsoft.com/office/drawing/2014/main" id="{D671E9B4-4CB1-864D-8743-6226F35FE395}"/>
              </a:ext>
            </a:extLst>
          </p:cNvPr>
          <p:cNvCxnSpPr>
            <a:cxnSpLocks/>
            <a:endCxn id="65" idx="1"/>
          </p:cNvCxnSpPr>
          <p:nvPr/>
        </p:nvCxnSpPr>
        <p:spPr>
          <a:xfrm>
            <a:off x="2355273" y="2927119"/>
            <a:ext cx="3492691" cy="184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B736C04-5727-8741-A45C-6B7A26F65F75}"/>
              </a:ext>
            </a:extLst>
          </p:cNvPr>
          <p:cNvSpPr txBox="1"/>
          <p:nvPr/>
        </p:nvSpPr>
        <p:spPr>
          <a:xfrm>
            <a:off x="5847964" y="4613462"/>
            <a:ext cx="1239442" cy="307777"/>
          </a:xfrm>
          <a:prstGeom prst="rect">
            <a:avLst/>
          </a:prstGeom>
          <a:noFill/>
        </p:spPr>
        <p:txBody>
          <a:bodyPr wrap="none" rtlCol="0">
            <a:spAutoFit/>
          </a:bodyPr>
          <a:lstStyle/>
          <a:p>
            <a:r>
              <a:rPr lang="en-US" sz="1400"/>
              <a:t>List all shows</a:t>
            </a:r>
          </a:p>
        </p:txBody>
      </p:sp>
      <p:cxnSp>
        <p:nvCxnSpPr>
          <p:cNvPr id="67" name="Straight Arrow Connector 66">
            <a:extLst>
              <a:ext uri="{FF2B5EF4-FFF2-40B4-BE49-F238E27FC236}">
                <a16:creationId xmlns:a16="http://schemas.microsoft.com/office/drawing/2014/main" id="{19C9CD8E-0D33-1A4B-9058-8D4A46194FA0}"/>
              </a:ext>
            </a:extLst>
          </p:cNvPr>
          <p:cNvCxnSpPr>
            <a:cxnSpLocks/>
            <a:endCxn id="70" idx="1"/>
          </p:cNvCxnSpPr>
          <p:nvPr/>
        </p:nvCxnSpPr>
        <p:spPr>
          <a:xfrm>
            <a:off x="2329300" y="2927118"/>
            <a:ext cx="3559253" cy="212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C9B6654-4B23-324E-ABE5-4930D28460D1}"/>
              </a:ext>
            </a:extLst>
          </p:cNvPr>
          <p:cNvSpPr txBox="1"/>
          <p:nvPr/>
        </p:nvSpPr>
        <p:spPr>
          <a:xfrm>
            <a:off x="5888553" y="4896979"/>
            <a:ext cx="1104790" cy="307777"/>
          </a:xfrm>
          <a:prstGeom prst="rect">
            <a:avLst/>
          </a:prstGeom>
          <a:noFill/>
        </p:spPr>
        <p:txBody>
          <a:bodyPr wrap="none" rtlCol="0">
            <a:spAutoFit/>
          </a:bodyPr>
          <a:lstStyle/>
          <a:p>
            <a:r>
              <a:rPr lang="en-US" sz="1400"/>
              <a:t>Store data</a:t>
            </a:r>
          </a:p>
        </p:txBody>
      </p:sp>
      <p:cxnSp>
        <p:nvCxnSpPr>
          <p:cNvPr id="96" name="Straight Arrow Connector 95">
            <a:extLst>
              <a:ext uri="{FF2B5EF4-FFF2-40B4-BE49-F238E27FC236}">
                <a16:creationId xmlns:a16="http://schemas.microsoft.com/office/drawing/2014/main" id="{C9B8134D-B547-A543-B146-0C38D57E4E64}"/>
              </a:ext>
            </a:extLst>
          </p:cNvPr>
          <p:cNvCxnSpPr>
            <a:cxnSpLocks/>
            <a:endCxn id="99" idx="1"/>
          </p:cNvCxnSpPr>
          <p:nvPr/>
        </p:nvCxnSpPr>
        <p:spPr>
          <a:xfrm>
            <a:off x="2355273" y="2924012"/>
            <a:ext cx="3507570" cy="239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C2C7B69-AAEB-8848-82D7-6FB996F19153}"/>
              </a:ext>
            </a:extLst>
          </p:cNvPr>
          <p:cNvSpPr txBox="1"/>
          <p:nvPr/>
        </p:nvSpPr>
        <p:spPr>
          <a:xfrm>
            <a:off x="5862843" y="5167579"/>
            <a:ext cx="1375698" cy="307777"/>
          </a:xfrm>
          <a:prstGeom prst="rect">
            <a:avLst/>
          </a:prstGeom>
          <a:noFill/>
        </p:spPr>
        <p:txBody>
          <a:bodyPr wrap="none" rtlCol="0">
            <a:spAutoFit/>
          </a:bodyPr>
          <a:lstStyle/>
          <a:p>
            <a:r>
              <a:rPr lang="en-US" sz="1400"/>
              <a:t>Retrieve data</a:t>
            </a:r>
          </a:p>
        </p:txBody>
      </p:sp>
    </p:spTree>
    <p:extLst>
      <p:ext uri="{BB962C8B-B14F-4D97-AF65-F5344CB8AC3E}">
        <p14:creationId xmlns:p14="http://schemas.microsoft.com/office/powerpoint/2010/main" val="225165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880F-D1C6-AD48-AA19-D32E023A3B86}"/>
              </a:ext>
            </a:extLst>
          </p:cNvPr>
          <p:cNvSpPr>
            <a:spLocks noGrp="1"/>
          </p:cNvSpPr>
          <p:nvPr>
            <p:ph type="title"/>
          </p:nvPr>
        </p:nvSpPr>
        <p:spPr>
          <a:xfrm>
            <a:off x="1830925" y="620118"/>
            <a:ext cx="8911687" cy="1035752"/>
          </a:xfrm>
        </p:spPr>
        <p:txBody>
          <a:bodyPr/>
          <a:lstStyle/>
          <a:p>
            <a:pPr algn="ctr"/>
            <a:r>
              <a:rPr lang="en-US"/>
              <a:t>Conceptual Classes</a:t>
            </a:r>
          </a:p>
        </p:txBody>
      </p:sp>
      <p:sp>
        <p:nvSpPr>
          <p:cNvPr id="40" name="Rectangle 39">
            <a:extLst>
              <a:ext uri="{FF2B5EF4-FFF2-40B4-BE49-F238E27FC236}">
                <a16:creationId xmlns:a16="http://schemas.microsoft.com/office/drawing/2014/main" id="{45A2EF7C-FBC5-7548-89C8-A32A13DE70DD}"/>
              </a:ext>
            </a:extLst>
          </p:cNvPr>
          <p:cNvSpPr/>
          <p:nvPr/>
        </p:nvSpPr>
        <p:spPr>
          <a:xfrm>
            <a:off x="7572679" y="4340323"/>
            <a:ext cx="1497812" cy="1651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58A036F8-FA21-BE4F-9405-B939D929B72F}"/>
              </a:ext>
            </a:extLst>
          </p:cNvPr>
          <p:cNvCxnSpPr>
            <a:cxnSpLocks/>
          </p:cNvCxnSpPr>
          <p:nvPr/>
        </p:nvCxnSpPr>
        <p:spPr>
          <a:xfrm>
            <a:off x="1830925" y="3351268"/>
            <a:ext cx="1497812"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9701578-DB99-934F-8DAD-818656521566}"/>
              </a:ext>
            </a:extLst>
          </p:cNvPr>
          <p:cNvSpPr/>
          <p:nvPr/>
        </p:nvSpPr>
        <p:spPr>
          <a:xfrm>
            <a:off x="7563691" y="2157588"/>
            <a:ext cx="1497812" cy="1565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B73B7E5-79CE-9344-8328-3B9D3F049052}"/>
              </a:ext>
            </a:extLst>
          </p:cNvPr>
          <p:cNvCxnSpPr>
            <a:cxnSpLocks/>
          </p:cNvCxnSpPr>
          <p:nvPr/>
        </p:nvCxnSpPr>
        <p:spPr>
          <a:xfrm>
            <a:off x="7563690" y="2534319"/>
            <a:ext cx="1497811"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F856CAD-06A4-3049-BCC7-05819CCFE667}"/>
              </a:ext>
            </a:extLst>
          </p:cNvPr>
          <p:cNvSpPr/>
          <p:nvPr/>
        </p:nvSpPr>
        <p:spPr>
          <a:xfrm>
            <a:off x="1830925" y="2880608"/>
            <a:ext cx="1727328" cy="188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19A6F80F-F295-7143-8B8D-F40E73810DD3}"/>
              </a:ext>
            </a:extLst>
          </p:cNvPr>
          <p:cNvCxnSpPr>
            <a:cxnSpLocks/>
          </p:cNvCxnSpPr>
          <p:nvPr/>
        </p:nvCxnSpPr>
        <p:spPr>
          <a:xfrm>
            <a:off x="7572679" y="4764519"/>
            <a:ext cx="149781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D130A9-721E-FF4E-B513-001F1519B6BB}"/>
              </a:ext>
            </a:extLst>
          </p:cNvPr>
          <p:cNvSpPr txBox="1"/>
          <p:nvPr/>
        </p:nvSpPr>
        <p:spPr>
          <a:xfrm>
            <a:off x="7768255" y="2173216"/>
            <a:ext cx="1088683" cy="369332"/>
          </a:xfrm>
          <a:prstGeom prst="rect">
            <a:avLst/>
          </a:prstGeom>
          <a:noFill/>
        </p:spPr>
        <p:txBody>
          <a:bodyPr wrap="square" rtlCol="0">
            <a:spAutoFit/>
          </a:bodyPr>
          <a:lstStyle/>
          <a:p>
            <a:r>
              <a:rPr lang="en-US"/>
              <a:t>Client</a:t>
            </a:r>
          </a:p>
        </p:txBody>
      </p:sp>
      <p:sp>
        <p:nvSpPr>
          <p:cNvPr id="63" name="TextBox 62">
            <a:extLst>
              <a:ext uri="{FF2B5EF4-FFF2-40B4-BE49-F238E27FC236}">
                <a16:creationId xmlns:a16="http://schemas.microsoft.com/office/drawing/2014/main" id="{D0DFE9F4-359F-1C49-B6E2-3FC9A79D731D}"/>
              </a:ext>
            </a:extLst>
          </p:cNvPr>
          <p:cNvSpPr txBox="1"/>
          <p:nvPr/>
        </p:nvSpPr>
        <p:spPr>
          <a:xfrm>
            <a:off x="7786892" y="4340323"/>
            <a:ext cx="784189" cy="369332"/>
          </a:xfrm>
          <a:prstGeom prst="rect">
            <a:avLst/>
          </a:prstGeom>
          <a:noFill/>
        </p:spPr>
        <p:txBody>
          <a:bodyPr wrap="none" rtlCol="0">
            <a:spAutoFit/>
          </a:bodyPr>
          <a:lstStyle/>
          <a:p>
            <a:r>
              <a:rPr lang="en-US"/>
              <a:t>Show</a:t>
            </a:r>
          </a:p>
        </p:txBody>
      </p:sp>
      <p:sp>
        <p:nvSpPr>
          <p:cNvPr id="64" name="TextBox 63">
            <a:extLst>
              <a:ext uri="{FF2B5EF4-FFF2-40B4-BE49-F238E27FC236}">
                <a16:creationId xmlns:a16="http://schemas.microsoft.com/office/drawing/2014/main" id="{25B4B483-0D6E-5A4C-B38A-1D1939CB3F1A}"/>
              </a:ext>
            </a:extLst>
          </p:cNvPr>
          <p:cNvSpPr txBox="1"/>
          <p:nvPr/>
        </p:nvSpPr>
        <p:spPr>
          <a:xfrm>
            <a:off x="2065106" y="2931272"/>
            <a:ext cx="1029449" cy="369332"/>
          </a:xfrm>
          <a:prstGeom prst="rect">
            <a:avLst/>
          </a:prstGeom>
          <a:noFill/>
        </p:spPr>
        <p:txBody>
          <a:bodyPr wrap="none" rtlCol="0">
            <a:spAutoFit/>
          </a:bodyPr>
          <a:lstStyle/>
          <a:p>
            <a:r>
              <a:rPr lang="en-US"/>
              <a:t>Theater</a:t>
            </a:r>
          </a:p>
        </p:txBody>
      </p:sp>
      <p:sp>
        <p:nvSpPr>
          <p:cNvPr id="65" name="TextBox 64">
            <a:extLst>
              <a:ext uri="{FF2B5EF4-FFF2-40B4-BE49-F238E27FC236}">
                <a16:creationId xmlns:a16="http://schemas.microsoft.com/office/drawing/2014/main" id="{91F1247F-27CE-4C4A-A386-D0B94C02105A}"/>
              </a:ext>
            </a:extLst>
          </p:cNvPr>
          <p:cNvSpPr txBox="1"/>
          <p:nvPr/>
        </p:nvSpPr>
        <p:spPr>
          <a:xfrm>
            <a:off x="1830925" y="3423037"/>
            <a:ext cx="1727328" cy="646331"/>
          </a:xfrm>
          <a:prstGeom prst="rect">
            <a:avLst/>
          </a:prstGeom>
          <a:noFill/>
        </p:spPr>
        <p:txBody>
          <a:bodyPr wrap="square" rtlCol="0">
            <a:spAutoFit/>
          </a:bodyPr>
          <a:lstStyle/>
          <a:p>
            <a:r>
              <a:rPr lang="en-US" sz="1200"/>
              <a:t>id</a:t>
            </a:r>
          </a:p>
          <a:p>
            <a:r>
              <a:rPr lang="en-US" sz="1200"/>
              <a:t>balance</a:t>
            </a:r>
          </a:p>
          <a:p>
            <a:r>
              <a:rPr lang="en-US" sz="1200"/>
              <a:t>customerCreditCard</a:t>
            </a:r>
          </a:p>
        </p:txBody>
      </p:sp>
      <p:sp>
        <p:nvSpPr>
          <p:cNvPr id="66" name="TextBox 65">
            <a:extLst>
              <a:ext uri="{FF2B5EF4-FFF2-40B4-BE49-F238E27FC236}">
                <a16:creationId xmlns:a16="http://schemas.microsoft.com/office/drawing/2014/main" id="{AA30D9BF-A18B-E643-9CE6-4F560B98D67D}"/>
              </a:ext>
            </a:extLst>
          </p:cNvPr>
          <p:cNvSpPr txBox="1"/>
          <p:nvPr/>
        </p:nvSpPr>
        <p:spPr>
          <a:xfrm>
            <a:off x="7572679" y="2674931"/>
            <a:ext cx="1294846" cy="646331"/>
          </a:xfrm>
          <a:prstGeom prst="rect">
            <a:avLst/>
          </a:prstGeom>
          <a:noFill/>
        </p:spPr>
        <p:txBody>
          <a:bodyPr wrap="square" rtlCol="0">
            <a:spAutoFit/>
          </a:bodyPr>
          <a:lstStyle/>
          <a:p>
            <a:r>
              <a:rPr lang="en-US" sz="1200"/>
              <a:t>name</a:t>
            </a:r>
          </a:p>
          <a:p>
            <a:r>
              <a:rPr lang="en-US" sz="1200"/>
              <a:t>address</a:t>
            </a:r>
          </a:p>
          <a:p>
            <a:r>
              <a:rPr lang="en-US" sz="1200"/>
              <a:t>phoneNo</a:t>
            </a:r>
          </a:p>
        </p:txBody>
      </p:sp>
      <p:sp>
        <p:nvSpPr>
          <p:cNvPr id="68" name="TextBox 67">
            <a:extLst>
              <a:ext uri="{FF2B5EF4-FFF2-40B4-BE49-F238E27FC236}">
                <a16:creationId xmlns:a16="http://schemas.microsoft.com/office/drawing/2014/main" id="{A21CC4E7-3E11-F545-BE49-EC28010E5212}"/>
              </a:ext>
            </a:extLst>
          </p:cNvPr>
          <p:cNvSpPr txBox="1"/>
          <p:nvPr/>
        </p:nvSpPr>
        <p:spPr>
          <a:xfrm>
            <a:off x="7591727" y="4864345"/>
            <a:ext cx="1283000" cy="461665"/>
          </a:xfrm>
          <a:prstGeom prst="rect">
            <a:avLst/>
          </a:prstGeom>
          <a:noFill/>
        </p:spPr>
        <p:txBody>
          <a:bodyPr wrap="square" rtlCol="0">
            <a:spAutoFit/>
          </a:bodyPr>
          <a:lstStyle/>
          <a:p>
            <a:r>
              <a:rPr lang="en-US" sz="1200"/>
              <a:t>name</a:t>
            </a:r>
          </a:p>
          <a:p>
            <a:r>
              <a:rPr lang="en-US" sz="1200"/>
              <a:t>showTime</a:t>
            </a:r>
          </a:p>
        </p:txBody>
      </p:sp>
      <p:cxnSp>
        <p:nvCxnSpPr>
          <p:cNvPr id="73" name="Straight Connector 72">
            <a:extLst>
              <a:ext uri="{FF2B5EF4-FFF2-40B4-BE49-F238E27FC236}">
                <a16:creationId xmlns:a16="http://schemas.microsoft.com/office/drawing/2014/main" id="{1D542F0B-866E-4D49-A51F-4502D7597940}"/>
              </a:ext>
            </a:extLst>
          </p:cNvPr>
          <p:cNvCxnSpPr>
            <a:cxnSpLocks/>
            <a:stCxn id="51" idx="0"/>
          </p:cNvCxnSpPr>
          <p:nvPr/>
        </p:nvCxnSpPr>
        <p:spPr>
          <a:xfrm flipH="1" flipV="1">
            <a:off x="2670049" y="1767840"/>
            <a:ext cx="24540" cy="1112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A968E9D-171D-9845-8BBB-B5140177F8EC}"/>
              </a:ext>
            </a:extLst>
          </p:cNvPr>
          <p:cNvCxnSpPr>
            <a:cxnSpLocks/>
          </p:cNvCxnSpPr>
          <p:nvPr/>
        </p:nvCxnSpPr>
        <p:spPr>
          <a:xfrm>
            <a:off x="2694589" y="1767840"/>
            <a:ext cx="5626996" cy="11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FD89D3-6CC8-8346-B597-2C95D9A774D2}"/>
              </a:ext>
            </a:extLst>
          </p:cNvPr>
          <p:cNvCxnSpPr>
            <a:cxnSpLocks/>
            <a:endCxn id="45" idx="0"/>
          </p:cNvCxnSpPr>
          <p:nvPr/>
        </p:nvCxnSpPr>
        <p:spPr>
          <a:xfrm flipH="1">
            <a:off x="8312597" y="1779371"/>
            <a:ext cx="11602" cy="378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47F42F5-FC6C-4F4D-A39D-5B1B7CBC0294}"/>
              </a:ext>
            </a:extLst>
          </p:cNvPr>
          <p:cNvCxnSpPr>
            <a:cxnSpLocks/>
            <a:stCxn id="51" idx="2"/>
          </p:cNvCxnSpPr>
          <p:nvPr/>
        </p:nvCxnSpPr>
        <p:spPr>
          <a:xfrm>
            <a:off x="2694589" y="4766872"/>
            <a:ext cx="0" cy="156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2C03165-06F4-1F4A-8EC3-FBF3DB446676}"/>
              </a:ext>
            </a:extLst>
          </p:cNvPr>
          <p:cNvCxnSpPr>
            <a:cxnSpLocks/>
          </p:cNvCxnSpPr>
          <p:nvPr/>
        </p:nvCxnSpPr>
        <p:spPr>
          <a:xfrm>
            <a:off x="2706860" y="6318793"/>
            <a:ext cx="5605735" cy="8855"/>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CDC6D65-C6E7-0E43-BF74-01C52508FFB6}"/>
              </a:ext>
            </a:extLst>
          </p:cNvPr>
          <p:cNvSpPr txBox="1"/>
          <p:nvPr/>
        </p:nvSpPr>
        <p:spPr>
          <a:xfrm>
            <a:off x="2682319" y="2547624"/>
            <a:ext cx="269626" cy="276999"/>
          </a:xfrm>
          <a:prstGeom prst="rect">
            <a:avLst/>
          </a:prstGeom>
          <a:noFill/>
        </p:spPr>
        <p:txBody>
          <a:bodyPr wrap="none" rtlCol="0">
            <a:spAutoFit/>
          </a:bodyPr>
          <a:lstStyle/>
          <a:p>
            <a:r>
              <a:rPr lang="en-US" sz="1200"/>
              <a:t>1</a:t>
            </a:r>
          </a:p>
        </p:txBody>
      </p:sp>
      <p:sp>
        <p:nvSpPr>
          <p:cNvPr id="93" name="TextBox 92">
            <a:extLst>
              <a:ext uri="{FF2B5EF4-FFF2-40B4-BE49-F238E27FC236}">
                <a16:creationId xmlns:a16="http://schemas.microsoft.com/office/drawing/2014/main" id="{5A10235E-F7E0-1A43-A545-6D0E7608274E}"/>
              </a:ext>
            </a:extLst>
          </p:cNvPr>
          <p:cNvSpPr txBox="1"/>
          <p:nvPr/>
        </p:nvSpPr>
        <p:spPr>
          <a:xfrm>
            <a:off x="2682319" y="4853993"/>
            <a:ext cx="269626" cy="276999"/>
          </a:xfrm>
          <a:prstGeom prst="rect">
            <a:avLst/>
          </a:prstGeom>
          <a:noFill/>
        </p:spPr>
        <p:txBody>
          <a:bodyPr wrap="none" rtlCol="0">
            <a:spAutoFit/>
          </a:bodyPr>
          <a:lstStyle/>
          <a:p>
            <a:r>
              <a:rPr lang="en-US" sz="1200"/>
              <a:t>1</a:t>
            </a:r>
          </a:p>
        </p:txBody>
      </p:sp>
      <p:sp>
        <p:nvSpPr>
          <p:cNvPr id="94" name="TextBox 93">
            <a:extLst>
              <a:ext uri="{FF2B5EF4-FFF2-40B4-BE49-F238E27FC236}">
                <a16:creationId xmlns:a16="http://schemas.microsoft.com/office/drawing/2014/main" id="{8ECFFA10-78D8-C14A-B07B-0073AB7ADFDC}"/>
              </a:ext>
            </a:extLst>
          </p:cNvPr>
          <p:cNvSpPr txBox="1"/>
          <p:nvPr/>
        </p:nvSpPr>
        <p:spPr>
          <a:xfrm>
            <a:off x="7982837" y="1917071"/>
            <a:ext cx="250390" cy="276999"/>
          </a:xfrm>
          <a:prstGeom prst="rect">
            <a:avLst/>
          </a:prstGeom>
          <a:noFill/>
        </p:spPr>
        <p:txBody>
          <a:bodyPr wrap="none" rtlCol="0">
            <a:spAutoFit/>
          </a:bodyPr>
          <a:lstStyle/>
          <a:p>
            <a:r>
              <a:rPr lang="en-US" sz="1200"/>
              <a:t>*</a:t>
            </a:r>
          </a:p>
        </p:txBody>
      </p:sp>
      <p:sp>
        <p:nvSpPr>
          <p:cNvPr id="95" name="TextBox 94">
            <a:extLst>
              <a:ext uri="{FF2B5EF4-FFF2-40B4-BE49-F238E27FC236}">
                <a16:creationId xmlns:a16="http://schemas.microsoft.com/office/drawing/2014/main" id="{F64CCEDA-3E05-2C4D-B7D8-B8CE7BCEE63D}"/>
              </a:ext>
            </a:extLst>
          </p:cNvPr>
          <p:cNvSpPr txBox="1"/>
          <p:nvPr/>
        </p:nvSpPr>
        <p:spPr>
          <a:xfrm>
            <a:off x="7983189" y="6046474"/>
            <a:ext cx="250390" cy="276999"/>
          </a:xfrm>
          <a:prstGeom prst="rect">
            <a:avLst/>
          </a:prstGeom>
          <a:noFill/>
        </p:spPr>
        <p:txBody>
          <a:bodyPr wrap="none" rtlCol="0">
            <a:spAutoFit/>
          </a:bodyPr>
          <a:lstStyle/>
          <a:p>
            <a:r>
              <a:rPr lang="en-US" sz="1200"/>
              <a:t>*</a:t>
            </a:r>
          </a:p>
        </p:txBody>
      </p:sp>
      <p:sp>
        <p:nvSpPr>
          <p:cNvPr id="111" name="Rectangle 110">
            <a:extLst>
              <a:ext uri="{FF2B5EF4-FFF2-40B4-BE49-F238E27FC236}">
                <a16:creationId xmlns:a16="http://schemas.microsoft.com/office/drawing/2014/main" id="{7D7DC4D3-6C31-3E42-B107-A7014695EBC2}"/>
              </a:ext>
            </a:extLst>
          </p:cNvPr>
          <p:cNvSpPr/>
          <p:nvPr/>
        </p:nvSpPr>
        <p:spPr>
          <a:xfrm>
            <a:off x="4677565" y="2880608"/>
            <a:ext cx="1497812" cy="1651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ED6FB82-0500-AF49-905B-5DB84C944401}"/>
              </a:ext>
            </a:extLst>
          </p:cNvPr>
          <p:cNvSpPr txBox="1"/>
          <p:nvPr/>
        </p:nvSpPr>
        <p:spPr>
          <a:xfrm>
            <a:off x="4677565" y="3378447"/>
            <a:ext cx="1268296" cy="646331"/>
          </a:xfrm>
          <a:prstGeom prst="rect">
            <a:avLst/>
          </a:prstGeom>
          <a:noFill/>
        </p:spPr>
        <p:txBody>
          <a:bodyPr wrap="square" rtlCol="0">
            <a:spAutoFit/>
          </a:bodyPr>
          <a:lstStyle/>
          <a:p>
            <a:r>
              <a:rPr lang="en-US" sz="1200"/>
              <a:t>name </a:t>
            </a:r>
          </a:p>
          <a:p>
            <a:r>
              <a:rPr lang="en-US" sz="1200"/>
              <a:t>address</a:t>
            </a:r>
          </a:p>
          <a:p>
            <a:r>
              <a:rPr lang="en-US" sz="1200"/>
              <a:t>pnoneNo</a:t>
            </a:r>
          </a:p>
        </p:txBody>
      </p:sp>
      <p:sp>
        <p:nvSpPr>
          <p:cNvPr id="113" name="TextBox 112">
            <a:extLst>
              <a:ext uri="{FF2B5EF4-FFF2-40B4-BE49-F238E27FC236}">
                <a16:creationId xmlns:a16="http://schemas.microsoft.com/office/drawing/2014/main" id="{311C6647-5A4A-B845-84A0-7D8E3652B4C8}"/>
              </a:ext>
            </a:extLst>
          </p:cNvPr>
          <p:cNvSpPr txBox="1"/>
          <p:nvPr/>
        </p:nvSpPr>
        <p:spPr>
          <a:xfrm>
            <a:off x="4838902" y="2866472"/>
            <a:ext cx="1268296" cy="369332"/>
          </a:xfrm>
          <a:prstGeom prst="rect">
            <a:avLst/>
          </a:prstGeom>
          <a:noFill/>
        </p:spPr>
        <p:txBody>
          <a:bodyPr wrap="none" rtlCol="0">
            <a:spAutoFit/>
          </a:bodyPr>
          <a:lstStyle/>
          <a:p>
            <a:r>
              <a:rPr lang="en-US"/>
              <a:t>Customer</a:t>
            </a:r>
          </a:p>
        </p:txBody>
      </p:sp>
      <p:cxnSp>
        <p:nvCxnSpPr>
          <p:cNvPr id="115" name="Straight Connector 114">
            <a:extLst>
              <a:ext uri="{FF2B5EF4-FFF2-40B4-BE49-F238E27FC236}">
                <a16:creationId xmlns:a16="http://schemas.microsoft.com/office/drawing/2014/main" id="{B51DC421-C0C9-E742-8E8D-83D786DA3116}"/>
              </a:ext>
            </a:extLst>
          </p:cNvPr>
          <p:cNvCxnSpPr>
            <a:cxnSpLocks/>
          </p:cNvCxnSpPr>
          <p:nvPr/>
        </p:nvCxnSpPr>
        <p:spPr>
          <a:xfrm>
            <a:off x="4677565" y="3282149"/>
            <a:ext cx="1484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CFC6F0F-F5C8-814C-829A-2371219D473C}"/>
              </a:ext>
            </a:extLst>
          </p:cNvPr>
          <p:cNvCxnSpPr>
            <a:cxnSpLocks/>
            <a:endCxn id="40" idx="2"/>
          </p:cNvCxnSpPr>
          <p:nvPr/>
        </p:nvCxnSpPr>
        <p:spPr>
          <a:xfrm flipV="1">
            <a:off x="8312595" y="5991610"/>
            <a:ext cx="8990" cy="33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8B06B75-2493-F445-8A31-91A24E89DA64}"/>
              </a:ext>
            </a:extLst>
          </p:cNvPr>
          <p:cNvCxnSpPr>
            <a:cxnSpLocks/>
            <a:endCxn id="51" idx="3"/>
          </p:cNvCxnSpPr>
          <p:nvPr/>
        </p:nvCxnSpPr>
        <p:spPr>
          <a:xfrm flipH="1">
            <a:off x="3558253" y="3823740"/>
            <a:ext cx="1119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A4287F7-792F-514D-9002-05F3A801B0F1}"/>
              </a:ext>
            </a:extLst>
          </p:cNvPr>
          <p:cNvCxnSpPr>
            <a:cxnSpLocks/>
          </p:cNvCxnSpPr>
          <p:nvPr/>
        </p:nvCxnSpPr>
        <p:spPr>
          <a:xfrm>
            <a:off x="9595104" y="3051138"/>
            <a:ext cx="0" cy="2079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48E89BE-2F93-B644-9E56-9055C10F360C}"/>
              </a:ext>
            </a:extLst>
          </p:cNvPr>
          <p:cNvCxnSpPr>
            <a:cxnSpLocks/>
          </p:cNvCxnSpPr>
          <p:nvPr/>
        </p:nvCxnSpPr>
        <p:spPr>
          <a:xfrm flipH="1">
            <a:off x="9061502" y="3051138"/>
            <a:ext cx="524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7A7AAC7-D19F-1647-AF3E-02C00B8A2E81}"/>
              </a:ext>
            </a:extLst>
          </p:cNvPr>
          <p:cNvCxnSpPr>
            <a:cxnSpLocks/>
            <a:endCxn id="40" idx="3"/>
          </p:cNvCxnSpPr>
          <p:nvPr/>
        </p:nvCxnSpPr>
        <p:spPr>
          <a:xfrm flipH="1">
            <a:off x="9070491" y="5165966"/>
            <a:ext cx="524614" cy="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673C007D-21AA-3646-84C9-AA4B3E786415}"/>
              </a:ext>
            </a:extLst>
          </p:cNvPr>
          <p:cNvSpPr txBox="1"/>
          <p:nvPr/>
        </p:nvSpPr>
        <p:spPr>
          <a:xfrm>
            <a:off x="4474791" y="1815941"/>
            <a:ext cx="2066591" cy="276999"/>
          </a:xfrm>
          <a:prstGeom prst="rect">
            <a:avLst/>
          </a:prstGeom>
          <a:noFill/>
        </p:spPr>
        <p:txBody>
          <a:bodyPr wrap="none" rtlCol="0">
            <a:spAutoFit/>
          </a:bodyPr>
          <a:lstStyle/>
          <a:p>
            <a:r>
              <a:rPr lang="en-US" sz="1200"/>
              <a:t>Maintains a collection of </a:t>
            </a:r>
          </a:p>
        </p:txBody>
      </p:sp>
      <p:sp>
        <p:nvSpPr>
          <p:cNvPr id="143" name="TextBox 142">
            <a:extLst>
              <a:ext uri="{FF2B5EF4-FFF2-40B4-BE49-F238E27FC236}">
                <a16:creationId xmlns:a16="http://schemas.microsoft.com/office/drawing/2014/main" id="{8F9FF6AF-1567-0045-AC37-129E2BA64699}"/>
              </a:ext>
            </a:extLst>
          </p:cNvPr>
          <p:cNvSpPr txBox="1"/>
          <p:nvPr/>
        </p:nvSpPr>
        <p:spPr>
          <a:xfrm>
            <a:off x="4475822" y="5960883"/>
            <a:ext cx="2066591" cy="276999"/>
          </a:xfrm>
          <a:prstGeom prst="rect">
            <a:avLst/>
          </a:prstGeom>
          <a:noFill/>
        </p:spPr>
        <p:txBody>
          <a:bodyPr wrap="none" rtlCol="0">
            <a:spAutoFit/>
          </a:bodyPr>
          <a:lstStyle/>
          <a:p>
            <a:r>
              <a:rPr lang="en-US" sz="1200"/>
              <a:t>Maintains a collection of </a:t>
            </a:r>
          </a:p>
        </p:txBody>
      </p:sp>
      <p:sp>
        <p:nvSpPr>
          <p:cNvPr id="144" name="TextBox 143">
            <a:extLst>
              <a:ext uri="{FF2B5EF4-FFF2-40B4-BE49-F238E27FC236}">
                <a16:creationId xmlns:a16="http://schemas.microsoft.com/office/drawing/2014/main" id="{3289B07C-028C-EF4E-8B8B-69812E415EAC}"/>
              </a:ext>
            </a:extLst>
          </p:cNvPr>
          <p:cNvSpPr txBox="1"/>
          <p:nvPr/>
        </p:nvSpPr>
        <p:spPr>
          <a:xfrm>
            <a:off x="9040704" y="2759351"/>
            <a:ext cx="250390" cy="276999"/>
          </a:xfrm>
          <a:prstGeom prst="rect">
            <a:avLst/>
          </a:prstGeom>
          <a:noFill/>
        </p:spPr>
        <p:txBody>
          <a:bodyPr wrap="none" rtlCol="0">
            <a:spAutoFit/>
          </a:bodyPr>
          <a:lstStyle/>
          <a:p>
            <a:r>
              <a:rPr lang="en-US" sz="1200"/>
              <a:t>*</a:t>
            </a:r>
          </a:p>
        </p:txBody>
      </p:sp>
      <p:cxnSp>
        <p:nvCxnSpPr>
          <p:cNvPr id="146" name="Straight Connector 145">
            <a:extLst>
              <a:ext uri="{FF2B5EF4-FFF2-40B4-BE49-F238E27FC236}">
                <a16:creationId xmlns:a16="http://schemas.microsoft.com/office/drawing/2014/main" id="{31DAACF3-A49F-AA43-8B30-A2F8D45B7328}"/>
              </a:ext>
            </a:extLst>
          </p:cNvPr>
          <p:cNvCxnSpPr>
            <a:cxnSpLocks/>
          </p:cNvCxnSpPr>
          <p:nvPr/>
        </p:nvCxnSpPr>
        <p:spPr>
          <a:xfrm>
            <a:off x="7004304" y="3051138"/>
            <a:ext cx="0" cy="2079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E38DA22-AF0E-3840-8D6C-7430EA68BB4D}"/>
              </a:ext>
            </a:extLst>
          </p:cNvPr>
          <p:cNvCxnSpPr>
            <a:cxnSpLocks/>
          </p:cNvCxnSpPr>
          <p:nvPr/>
        </p:nvCxnSpPr>
        <p:spPr>
          <a:xfrm flipH="1">
            <a:off x="7004304" y="3072564"/>
            <a:ext cx="524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97D7A59-6B45-F541-A6DC-42121A6FA793}"/>
              </a:ext>
            </a:extLst>
          </p:cNvPr>
          <p:cNvCxnSpPr>
            <a:cxnSpLocks/>
          </p:cNvCxnSpPr>
          <p:nvPr/>
        </p:nvCxnSpPr>
        <p:spPr>
          <a:xfrm flipH="1">
            <a:off x="7004304" y="5130992"/>
            <a:ext cx="524614"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BDF23F60-8D8F-2C45-AD5F-A8C52631AC83}"/>
              </a:ext>
            </a:extLst>
          </p:cNvPr>
          <p:cNvSpPr txBox="1"/>
          <p:nvPr/>
        </p:nvSpPr>
        <p:spPr>
          <a:xfrm>
            <a:off x="7298559" y="2759351"/>
            <a:ext cx="269626" cy="276999"/>
          </a:xfrm>
          <a:prstGeom prst="rect">
            <a:avLst/>
          </a:prstGeom>
          <a:noFill/>
        </p:spPr>
        <p:txBody>
          <a:bodyPr wrap="none" rtlCol="0">
            <a:spAutoFit/>
          </a:bodyPr>
          <a:lstStyle/>
          <a:p>
            <a:r>
              <a:rPr lang="en-US" sz="1200"/>
              <a:t>1</a:t>
            </a:r>
          </a:p>
        </p:txBody>
      </p:sp>
      <p:sp>
        <p:nvSpPr>
          <p:cNvPr id="150" name="TextBox 149">
            <a:extLst>
              <a:ext uri="{FF2B5EF4-FFF2-40B4-BE49-F238E27FC236}">
                <a16:creationId xmlns:a16="http://schemas.microsoft.com/office/drawing/2014/main" id="{E93A76F8-E513-114F-AABA-59A562E398EF}"/>
              </a:ext>
            </a:extLst>
          </p:cNvPr>
          <p:cNvSpPr txBox="1"/>
          <p:nvPr/>
        </p:nvSpPr>
        <p:spPr>
          <a:xfrm>
            <a:off x="7300409" y="4922814"/>
            <a:ext cx="250390" cy="276999"/>
          </a:xfrm>
          <a:prstGeom prst="rect">
            <a:avLst/>
          </a:prstGeom>
          <a:noFill/>
        </p:spPr>
        <p:txBody>
          <a:bodyPr wrap="none" rtlCol="0">
            <a:spAutoFit/>
          </a:bodyPr>
          <a:lstStyle/>
          <a:p>
            <a:r>
              <a:rPr lang="en-US" sz="1200"/>
              <a:t>*</a:t>
            </a:r>
          </a:p>
        </p:txBody>
      </p:sp>
      <p:sp>
        <p:nvSpPr>
          <p:cNvPr id="151" name="TextBox 150">
            <a:extLst>
              <a:ext uri="{FF2B5EF4-FFF2-40B4-BE49-F238E27FC236}">
                <a16:creationId xmlns:a16="http://schemas.microsoft.com/office/drawing/2014/main" id="{D2C1F05C-0FAC-F045-87EF-8EEE5FB55FD0}"/>
              </a:ext>
            </a:extLst>
          </p:cNvPr>
          <p:cNvSpPr txBox="1"/>
          <p:nvPr/>
        </p:nvSpPr>
        <p:spPr>
          <a:xfrm>
            <a:off x="9061501" y="4956677"/>
            <a:ext cx="250390" cy="276999"/>
          </a:xfrm>
          <a:prstGeom prst="rect">
            <a:avLst/>
          </a:prstGeom>
          <a:noFill/>
        </p:spPr>
        <p:txBody>
          <a:bodyPr wrap="none" rtlCol="0">
            <a:spAutoFit/>
          </a:bodyPr>
          <a:lstStyle/>
          <a:p>
            <a:r>
              <a:rPr lang="en-US" sz="1200"/>
              <a:t>*</a:t>
            </a:r>
          </a:p>
        </p:txBody>
      </p:sp>
    </p:spTree>
    <p:extLst>
      <p:ext uri="{BB962C8B-B14F-4D97-AF65-F5344CB8AC3E}">
        <p14:creationId xmlns:p14="http://schemas.microsoft.com/office/powerpoint/2010/main" val="171517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3CE1-7EF2-0E42-9ED2-DD0D527E422D}"/>
              </a:ext>
            </a:extLst>
          </p:cNvPr>
          <p:cNvSpPr>
            <a:spLocks noGrp="1"/>
          </p:cNvSpPr>
          <p:nvPr>
            <p:ph type="title"/>
          </p:nvPr>
        </p:nvSpPr>
        <p:spPr>
          <a:xfrm>
            <a:off x="2135725" y="307119"/>
            <a:ext cx="8911687" cy="662144"/>
          </a:xfrm>
        </p:spPr>
        <p:txBody>
          <a:bodyPr/>
          <a:lstStyle/>
          <a:p>
            <a:pPr algn="ctr"/>
            <a:r>
              <a:rPr lang="en-US"/>
              <a:t>Sequential Classes</a:t>
            </a:r>
          </a:p>
        </p:txBody>
      </p:sp>
      <p:cxnSp>
        <p:nvCxnSpPr>
          <p:cNvPr id="6" name="Straight Connector 5">
            <a:extLst>
              <a:ext uri="{FF2B5EF4-FFF2-40B4-BE49-F238E27FC236}">
                <a16:creationId xmlns:a16="http://schemas.microsoft.com/office/drawing/2014/main" id="{232FD436-B6BE-2A4B-80A7-A13873C4FEA0}"/>
              </a:ext>
            </a:extLst>
          </p:cNvPr>
          <p:cNvCxnSpPr>
            <a:cxnSpLocks/>
          </p:cNvCxnSpPr>
          <p:nvPr/>
        </p:nvCxnSpPr>
        <p:spPr>
          <a:xfrm>
            <a:off x="1109472" y="2438400"/>
            <a:ext cx="9973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B7EF37-43A6-1D49-8439-428197C6C02D}"/>
              </a:ext>
            </a:extLst>
          </p:cNvPr>
          <p:cNvCxnSpPr>
            <a:cxnSpLocks/>
          </p:cNvCxnSpPr>
          <p:nvPr/>
        </p:nvCxnSpPr>
        <p:spPr>
          <a:xfrm>
            <a:off x="1121664" y="2438400"/>
            <a:ext cx="0" cy="3218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E36FEC-97ED-AC41-A650-B01817D10BE8}"/>
              </a:ext>
            </a:extLst>
          </p:cNvPr>
          <p:cNvCxnSpPr>
            <a:cxnSpLocks/>
          </p:cNvCxnSpPr>
          <p:nvPr/>
        </p:nvCxnSpPr>
        <p:spPr>
          <a:xfrm>
            <a:off x="11082528" y="2438400"/>
            <a:ext cx="0" cy="3218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6FF0B2-326F-FC43-80EF-A5FE6A29E9D5}"/>
              </a:ext>
            </a:extLst>
          </p:cNvPr>
          <p:cNvCxnSpPr>
            <a:cxnSpLocks/>
          </p:cNvCxnSpPr>
          <p:nvPr/>
        </p:nvCxnSpPr>
        <p:spPr>
          <a:xfrm>
            <a:off x="1109472" y="5657088"/>
            <a:ext cx="997305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77770EA-A411-9A42-9364-81321FEF9AA8}"/>
              </a:ext>
            </a:extLst>
          </p:cNvPr>
          <p:cNvSpPr/>
          <p:nvPr/>
        </p:nvSpPr>
        <p:spPr>
          <a:xfrm>
            <a:off x="2135724" y="1746504"/>
            <a:ext cx="1113000"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8B42121-DA4F-944F-AA35-BDD05B684B15}"/>
              </a:ext>
            </a:extLst>
          </p:cNvPr>
          <p:cNvSpPr/>
          <p:nvPr/>
        </p:nvSpPr>
        <p:spPr>
          <a:xfrm>
            <a:off x="4389120" y="1746504"/>
            <a:ext cx="1377695"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03CDEF2D-81F4-6E4B-99DA-35E50E2AF300}"/>
              </a:ext>
            </a:extLst>
          </p:cNvPr>
          <p:cNvSpPr/>
          <p:nvPr/>
        </p:nvSpPr>
        <p:spPr>
          <a:xfrm>
            <a:off x="7227287" y="1761652"/>
            <a:ext cx="1178653"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7FD2D8D4-99F0-EA4D-B04B-B6A86A033507}"/>
              </a:ext>
            </a:extLst>
          </p:cNvPr>
          <p:cNvSpPr/>
          <p:nvPr/>
        </p:nvSpPr>
        <p:spPr>
          <a:xfrm>
            <a:off x="9546336" y="1746504"/>
            <a:ext cx="1178653"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nip Single Corner Rectangle 18">
            <a:extLst>
              <a:ext uri="{FF2B5EF4-FFF2-40B4-BE49-F238E27FC236}">
                <a16:creationId xmlns:a16="http://schemas.microsoft.com/office/drawing/2014/main" id="{6242DB6A-9A15-054D-AB44-DB26F34EDF1A}"/>
              </a:ext>
            </a:extLst>
          </p:cNvPr>
          <p:cNvSpPr/>
          <p:nvPr/>
        </p:nvSpPr>
        <p:spPr>
          <a:xfrm>
            <a:off x="1133857" y="2438401"/>
            <a:ext cx="779439" cy="324692"/>
          </a:xfrm>
          <a:prstGeom prst="snip1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D41CF18-4122-A24F-ACF8-2B9D2F6E573F}"/>
              </a:ext>
            </a:extLst>
          </p:cNvPr>
          <p:cNvCxnSpPr>
            <a:cxnSpLocks/>
          </p:cNvCxnSpPr>
          <p:nvPr/>
        </p:nvCxnSpPr>
        <p:spPr>
          <a:xfrm>
            <a:off x="2743200" y="2279904"/>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08AD19-40C9-1E46-AF23-06BD173A5A5E}"/>
              </a:ext>
            </a:extLst>
          </p:cNvPr>
          <p:cNvCxnSpPr>
            <a:cxnSpLocks/>
          </p:cNvCxnSpPr>
          <p:nvPr/>
        </p:nvCxnSpPr>
        <p:spPr>
          <a:xfrm>
            <a:off x="2517648" y="2279904"/>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121BD1-8C2C-904E-B730-B92D29B08A7E}"/>
              </a:ext>
            </a:extLst>
          </p:cNvPr>
          <p:cNvCxnSpPr>
            <a:cxnSpLocks/>
          </p:cNvCxnSpPr>
          <p:nvPr/>
        </p:nvCxnSpPr>
        <p:spPr>
          <a:xfrm>
            <a:off x="2523744" y="5888736"/>
            <a:ext cx="219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CAF635-1AD1-E440-AA27-BF2B68858227}"/>
              </a:ext>
            </a:extLst>
          </p:cNvPr>
          <p:cNvCxnSpPr>
            <a:cxnSpLocks/>
          </p:cNvCxnSpPr>
          <p:nvPr/>
        </p:nvCxnSpPr>
        <p:spPr>
          <a:xfrm>
            <a:off x="5199888" y="2279904"/>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927A4E-BF1C-DB40-8C40-D118C35C759C}"/>
              </a:ext>
            </a:extLst>
          </p:cNvPr>
          <p:cNvCxnSpPr>
            <a:cxnSpLocks/>
          </p:cNvCxnSpPr>
          <p:nvPr/>
        </p:nvCxnSpPr>
        <p:spPr>
          <a:xfrm>
            <a:off x="4968240" y="2279904"/>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F5DC46-F07B-5E4A-A2FE-052AEFE3F4B9}"/>
              </a:ext>
            </a:extLst>
          </p:cNvPr>
          <p:cNvCxnSpPr>
            <a:cxnSpLocks/>
          </p:cNvCxnSpPr>
          <p:nvPr/>
        </p:nvCxnSpPr>
        <p:spPr>
          <a:xfrm>
            <a:off x="4980432" y="5888736"/>
            <a:ext cx="21945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6FD1CBA-BCFB-5F45-BF06-314A1D8253DA}"/>
              </a:ext>
            </a:extLst>
          </p:cNvPr>
          <p:cNvSpPr txBox="1"/>
          <p:nvPr/>
        </p:nvSpPr>
        <p:spPr>
          <a:xfrm>
            <a:off x="2305231" y="1837079"/>
            <a:ext cx="865943" cy="276999"/>
          </a:xfrm>
          <a:prstGeom prst="rect">
            <a:avLst/>
          </a:prstGeom>
          <a:noFill/>
        </p:spPr>
        <p:txBody>
          <a:bodyPr wrap="none" rtlCol="0">
            <a:spAutoFit/>
          </a:bodyPr>
          <a:lstStyle/>
          <a:p>
            <a:r>
              <a:rPr lang="en-US" sz="1200" b="1"/>
              <a:t>Interface</a:t>
            </a:r>
          </a:p>
        </p:txBody>
      </p:sp>
      <p:sp>
        <p:nvSpPr>
          <p:cNvPr id="41" name="TextBox 40">
            <a:extLst>
              <a:ext uri="{FF2B5EF4-FFF2-40B4-BE49-F238E27FC236}">
                <a16:creationId xmlns:a16="http://schemas.microsoft.com/office/drawing/2014/main" id="{9C6E96CE-2E04-6B48-97F2-914FC27CB056}"/>
              </a:ext>
            </a:extLst>
          </p:cNvPr>
          <p:cNvSpPr txBox="1"/>
          <p:nvPr/>
        </p:nvSpPr>
        <p:spPr>
          <a:xfrm>
            <a:off x="4715698" y="1864406"/>
            <a:ext cx="748923" cy="276999"/>
          </a:xfrm>
          <a:prstGeom prst="rect">
            <a:avLst/>
          </a:prstGeom>
          <a:noFill/>
        </p:spPr>
        <p:txBody>
          <a:bodyPr wrap="none" rtlCol="0">
            <a:spAutoFit/>
          </a:bodyPr>
          <a:lstStyle/>
          <a:p>
            <a:r>
              <a:rPr lang="en-US" sz="1200" b="1"/>
              <a:t>Theate</a:t>
            </a:r>
            <a:r>
              <a:rPr lang="en-US" sz="1200"/>
              <a:t>r</a:t>
            </a:r>
          </a:p>
        </p:txBody>
      </p:sp>
      <p:sp>
        <p:nvSpPr>
          <p:cNvPr id="42" name="TextBox 41">
            <a:extLst>
              <a:ext uri="{FF2B5EF4-FFF2-40B4-BE49-F238E27FC236}">
                <a16:creationId xmlns:a16="http://schemas.microsoft.com/office/drawing/2014/main" id="{C8D54557-84A8-5948-92F9-909718D09088}"/>
              </a:ext>
            </a:extLst>
          </p:cNvPr>
          <p:cNvSpPr txBox="1"/>
          <p:nvPr/>
        </p:nvSpPr>
        <p:spPr>
          <a:xfrm>
            <a:off x="8615390" y="3354599"/>
            <a:ext cx="906017" cy="276999"/>
          </a:xfrm>
          <a:prstGeom prst="rect">
            <a:avLst/>
          </a:prstGeom>
          <a:noFill/>
        </p:spPr>
        <p:txBody>
          <a:bodyPr wrap="none" rtlCol="0">
            <a:spAutoFit/>
          </a:bodyPr>
          <a:lstStyle/>
          <a:p>
            <a:r>
              <a:rPr lang="en-US" sz="1200" b="1"/>
              <a:t>Customer</a:t>
            </a:r>
          </a:p>
        </p:txBody>
      </p:sp>
      <p:sp>
        <p:nvSpPr>
          <p:cNvPr id="44" name="TextBox 43">
            <a:extLst>
              <a:ext uri="{FF2B5EF4-FFF2-40B4-BE49-F238E27FC236}">
                <a16:creationId xmlns:a16="http://schemas.microsoft.com/office/drawing/2014/main" id="{89F78A5E-A841-484E-92A0-55F230C16D6F}"/>
              </a:ext>
            </a:extLst>
          </p:cNvPr>
          <p:cNvSpPr txBox="1"/>
          <p:nvPr/>
        </p:nvSpPr>
        <p:spPr>
          <a:xfrm>
            <a:off x="9756168" y="1882062"/>
            <a:ext cx="758986" cy="276999"/>
          </a:xfrm>
          <a:prstGeom prst="rect">
            <a:avLst/>
          </a:prstGeom>
          <a:noFill/>
        </p:spPr>
        <p:txBody>
          <a:bodyPr wrap="square" rtlCol="0">
            <a:spAutoFit/>
          </a:bodyPr>
          <a:lstStyle/>
          <a:p>
            <a:r>
              <a:rPr lang="en-US" sz="1200" b="1"/>
              <a:t>Client</a:t>
            </a:r>
          </a:p>
        </p:txBody>
      </p:sp>
      <p:sp>
        <p:nvSpPr>
          <p:cNvPr id="45" name="Rectangle 44">
            <a:extLst>
              <a:ext uri="{FF2B5EF4-FFF2-40B4-BE49-F238E27FC236}">
                <a16:creationId xmlns:a16="http://schemas.microsoft.com/office/drawing/2014/main" id="{FCEA4B18-5E91-8248-A741-94058902C985}"/>
              </a:ext>
            </a:extLst>
          </p:cNvPr>
          <p:cNvSpPr/>
          <p:nvPr/>
        </p:nvSpPr>
        <p:spPr>
          <a:xfrm>
            <a:off x="8468539" y="3217348"/>
            <a:ext cx="1178653"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67CDAD2D-886E-EC45-825C-0A334B1D736B}"/>
              </a:ext>
            </a:extLst>
          </p:cNvPr>
          <p:cNvSpPr txBox="1"/>
          <p:nvPr/>
        </p:nvSpPr>
        <p:spPr>
          <a:xfrm>
            <a:off x="7523904" y="1874704"/>
            <a:ext cx="585417" cy="276999"/>
          </a:xfrm>
          <a:prstGeom prst="rect">
            <a:avLst/>
          </a:prstGeom>
          <a:noFill/>
        </p:spPr>
        <p:txBody>
          <a:bodyPr wrap="none" rtlCol="0">
            <a:spAutoFit/>
          </a:bodyPr>
          <a:lstStyle/>
          <a:p>
            <a:r>
              <a:rPr lang="en-US" sz="1200" b="1"/>
              <a:t>Show</a:t>
            </a:r>
          </a:p>
        </p:txBody>
      </p:sp>
      <p:sp>
        <p:nvSpPr>
          <p:cNvPr id="47" name="TextBox 46">
            <a:extLst>
              <a:ext uri="{FF2B5EF4-FFF2-40B4-BE49-F238E27FC236}">
                <a16:creationId xmlns:a16="http://schemas.microsoft.com/office/drawing/2014/main" id="{43431048-CAF3-6644-A67E-0600CA60C752}"/>
              </a:ext>
            </a:extLst>
          </p:cNvPr>
          <p:cNvSpPr txBox="1"/>
          <p:nvPr/>
        </p:nvSpPr>
        <p:spPr>
          <a:xfrm>
            <a:off x="4285397" y="1015949"/>
            <a:ext cx="5269536" cy="369332"/>
          </a:xfrm>
          <a:prstGeom prst="rect">
            <a:avLst/>
          </a:prstGeom>
          <a:noFill/>
        </p:spPr>
        <p:txBody>
          <a:bodyPr wrap="square" rtlCol="0">
            <a:spAutoFit/>
          </a:bodyPr>
          <a:lstStyle/>
          <a:p>
            <a:r>
              <a:rPr lang="en-US"/>
              <a:t>Interface: Adding Customer, Client or Show</a:t>
            </a:r>
          </a:p>
        </p:txBody>
      </p:sp>
      <p:pic>
        <p:nvPicPr>
          <p:cNvPr id="49" name="Graphic 48" descr="Office worker">
            <a:extLst>
              <a:ext uri="{FF2B5EF4-FFF2-40B4-BE49-F238E27FC236}">
                <a16:creationId xmlns:a16="http://schemas.microsoft.com/office/drawing/2014/main" id="{B26F6F5B-17C3-754A-85A9-52AE40D8B4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706" y="2879054"/>
            <a:ext cx="532762" cy="532762"/>
          </a:xfrm>
          <a:prstGeom prst="rect">
            <a:avLst/>
          </a:prstGeom>
        </p:spPr>
      </p:pic>
      <p:sp>
        <p:nvSpPr>
          <p:cNvPr id="50" name="TextBox 49">
            <a:extLst>
              <a:ext uri="{FF2B5EF4-FFF2-40B4-BE49-F238E27FC236}">
                <a16:creationId xmlns:a16="http://schemas.microsoft.com/office/drawing/2014/main" id="{1199EF11-AB73-6941-A904-92C178864EF7}"/>
              </a:ext>
            </a:extLst>
          </p:cNvPr>
          <p:cNvSpPr txBox="1"/>
          <p:nvPr/>
        </p:nvSpPr>
        <p:spPr>
          <a:xfrm>
            <a:off x="824722" y="3386398"/>
            <a:ext cx="741079" cy="307777"/>
          </a:xfrm>
          <a:prstGeom prst="rect">
            <a:avLst/>
          </a:prstGeom>
          <a:noFill/>
        </p:spPr>
        <p:txBody>
          <a:bodyPr wrap="square" rtlCol="0">
            <a:spAutoFit/>
          </a:bodyPr>
          <a:lstStyle/>
          <a:p>
            <a:r>
              <a:rPr lang="en-US" sz="1400" b="1"/>
              <a:t>Clerk</a:t>
            </a:r>
          </a:p>
        </p:txBody>
      </p:sp>
      <p:cxnSp>
        <p:nvCxnSpPr>
          <p:cNvPr id="52" name="Straight Connector 51">
            <a:extLst>
              <a:ext uri="{FF2B5EF4-FFF2-40B4-BE49-F238E27FC236}">
                <a16:creationId xmlns:a16="http://schemas.microsoft.com/office/drawing/2014/main" id="{1915A09B-CD5D-4C49-B3B1-854F73E68A04}"/>
              </a:ext>
            </a:extLst>
          </p:cNvPr>
          <p:cNvCxnSpPr>
            <a:cxnSpLocks/>
          </p:cNvCxnSpPr>
          <p:nvPr/>
        </p:nvCxnSpPr>
        <p:spPr>
          <a:xfrm>
            <a:off x="10248457" y="2295052"/>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67F73E-0294-944C-8D24-3773CB0B4732}"/>
              </a:ext>
            </a:extLst>
          </p:cNvPr>
          <p:cNvCxnSpPr>
            <a:cxnSpLocks/>
          </p:cNvCxnSpPr>
          <p:nvPr/>
        </p:nvCxnSpPr>
        <p:spPr>
          <a:xfrm>
            <a:off x="10011374" y="2295052"/>
            <a:ext cx="0" cy="3608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D0B7DB6-6889-9347-AF44-B59D0D874B59}"/>
              </a:ext>
            </a:extLst>
          </p:cNvPr>
          <p:cNvCxnSpPr>
            <a:cxnSpLocks/>
          </p:cNvCxnSpPr>
          <p:nvPr/>
        </p:nvCxnSpPr>
        <p:spPr>
          <a:xfrm>
            <a:off x="10025933" y="5903884"/>
            <a:ext cx="219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BFE27F0-309A-BE42-AC33-FB27687B3D8A}"/>
              </a:ext>
            </a:extLst>
          </p:cNvPr>
          <p:cNvCxnSpPr>
            <a:cxnSpLocks/>
          </p:cNvCxnSpPr>
          <p:nvPr/>
        </p:nvCxnSpPr>
        <p:spPr>
          <a:xfrm>
            <a:off x="5199888" y="3546119"/>
            <a:ext cx="32540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50CEF9D-E6CF-F24E-9B6F-4998619E2A82}"/>
              </a:ext>
            </a:extLst>
          </p:cNvPr>
          <p:cNvCxnSpPr>
            <a:cxnSpLocks/>
          </p:cNvCxnSpPr>
          <p:nvPr/>
        </p:nvCxnSpPr>
        <p:spPr>
          <a:xfrm>
            <a:off x="5199888" y="4602389"/>
            <a:ext cx="47969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DDFE456-D23D-2F4C-B1C6-066B49697C5B}"/>
              </a:ext>
            </a:extLst>
          </p:cNvPr>
          <p:cNvSpPr txBox="1"/>
          <p:nvPr/>
        </p:nvSpPr>
        <p:spPr>
          <a:xfrm>
            <a:off x="5731099" y="3309455"/>
            <a:ext cx="2278188" cy="230832"/>
          </a:xfrm>
          <a:prstGeom prst="rect">
            <a:avLst/>
          </a:prstGeom>
          <a:noFill/>
        </p:spPr>
        <p:txBody>
          <a:bodyPr wrap="none" rtlCol="0">
            <a:spAutoFit/>
          </a:bodyPr>
          <a:lstStyle/>
          <a:p>
            <a:r>
              <a:rPr lang="en-US" sz="900"/>
              <a:t>Customerr(name, address, phoneNo)</a:t>
            </a:r>
          </a:p>
        </p:txBody>
      </p:sp>
      <p:sp>
        <p:nvSpPr>
          <p:cNvPr id="65" name="TextBox 64">
            <a:extLst>
              <a:ext uri="{FF2B5EF4-FFF2-40B4-BE49-F238E27FC236}">
                <a16:creationId xmlns:a16="http://schemas.microsoft.com/office/drawing/2014/main" id="{E3AAA7DB-4F0B-864B-90A5-BFF5CE985C79}"/>
              </a:ext>
            </a:extLst>
          </p:cNvPr>
          <p:cNvSpPr txBox="1"/>
          <p:nvPr/>
        </p:nvSpPr>
        <p:spPr>
          <a:xfrm>
            <a:off x="5740199" y="4151562"/>
            <a:ext cx="2920992" cy="230832"/>
          </a:xfrm>
          <a:prstGeom prst="rect">
            <a:avLst/>
          </a:prstGeom>
          <a:noFill/>
        </p:spPr>
        <p:txBody>
          <a:bodyPr wrap="none" rtlCol="0">
            <a:spAutoFit/>
          </a:bodyPr>
          <a:lstStyle/>
          <a:p>
            <a:r>
              <a:rPr lang="en-US" sz="900"/>
              <a:t>boolean = insertClient(name, address, phoneNo)</a:t>
            </a:r>
          </a:p>
        </p:txBody>
      </p:sp>
      <p:cxnSp>
        <p:nvCxnSpPr>
          <p:cNvPr id="66" name="Straight Arrow Connector 65">
            <a:extLst>
              <a:ext uri="{FF2B5EF4-FFF2-40B4-BE49-F238E27FC236}">
                <a16:creationId xmlns:a16="http://schemas.microsoft.com/office/drawing/2014/main" id="{7C176B86-F2FE-144D-AA7C-8CC03DAF34EE}"/>
              </a:ext>
            </a:extLst>
          </p:cNvPr>
          <p:cNvCxnSpPr>
            <a:cxnSpLocks/>
          </p:cNvCxnSpPr>
          <p:nvPr/>
        </p:nvCxnSpPr>
        <p:spPr>
          <a:xfrm>
            <a:off x="2754731" y="3542417"/>
            <a:ext cx="22061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6211A6D-667C-8A46-A2FE-DCB446F93685}"/>
              </a:ext>
            </a:extLst>
          </p:cNvPr>
          <p:cNvSpPr txBox="1"/>
          <p:nvPr/>
        </p:nvSpPr>
        <p:spPr>
          <a:xfrm>
            <a:off x="2707579" y="3288598"/>
            <a:ext cx="2246102" cy="215444"/>
          </a:xfrm>
          <a:prstGeom prst="rect">
            <a:avLst/>
          </a:prstGeom>
          <a:noFill/>
        </p:spPr>
        <p:txBody>
          <a:bodyPr wrap="square" rtlCol="0">
            <a:spAutoFit/>
          </a:bodyPr>
          <a:lstStyle/>
          <a:p>
            <a:r>
              <a:rPr lang="en-US" sz="800"/>
              <a:t>addCustomer(name, address, phoneNo)</a:t>
            </a:r>
          </a:p>
        </p:txBody>
      </p:sp>
      <p:cxnSp>
        <p:nvCxnSpPr>
          <p:cNvPr id="69" name="Straight Arrow Connector 68">
            <a:extLst>
              <a:ext uri="{FF2B5EF4-FFF2-40B4-BE49-F238E27FC236}">
                <a16:creationId xmlns:a16="http://schemas.microsoft.com/office/drawing/2014/main" id="{F7146882-CEB9-2346-A3F1-5416963A88D0}"/>
              </a:ext>
            </a:extLst>
          </p:cNvPr>
          <p:cNvCxnSpPr>
            <a:cxnSpLocks/>
          </p:cNvCxnSpPr>
          <p:nvPr/>
        </p:nvCxnSpPr>
        <p:spPr>
          <a:xfrm>
            <a:off x="2743200" y="4340779"/>
            <a:ext cx="2225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0375985-CE8F-1145-A689-EC666F2A6C49}"/>
              </a:ext>
            </a:extLst>
          </p:cNvPr>
          <p:cNvSpPr txBox="1"/>
          <p:nvPr/>
        </p:nvSpPr>
        <p:spPr>
          <a:xfrm>
            <a:off x="2754731" y="4069455"/>
            <a:ext cx="2037737" cy="215444"/>
          </a:xfrm>
          <a:prstGeom prst="rect">
            <a:avLst/>
          </a:prstGeom>
          <a:noFill/>
        </p:spPr>
        <p:txBody>
          <a:bodyPr wrap="none" rtlCol="0">
            <a:spAutoFit/>
          </a:bodyPr>
          <a:lstStyle/>
          <a:p>
            <a:r>
              <a:rPr lang="en-US" sz="800"/>
              <a:t>addClient(name, address, phoneNo)</a:t>
            </a:r>
          </a:p>
        </p:txBody>
      </p:sp>
      <p:cxnSp>
        <p:nvCxnSpPr>
          <p:cNvPr id="73" name="Straight Arrow Connector 72">
            <a:extLst>
              <a:ext uri="{FF2B5EF4-FFF2-40B4-BE49-F238E27FC236}">
                <a16:creationId xmlns:a16="http://schemas.microsoft.com/office/drawing/2014/main" id="{4443949A-4A99-EB44-8D99-D97FE0DA3D42}"/>
              </a:ext>
            </a:extLst>
          </p:cNvPr>
          <p:cNvCxnSpPr>
            <a:cxnSpLocks/>
          </p:cNvCxnSpPr>
          <p:nvPr/>
        </p:nvCxnSpPr>
        <p:spPr>
          <a:xfrm flipH="1">
            <a:off x="5328072" y="3744028"/>
            <a:ext cx="3077868" cy="2016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454EDAA-B840-5F4B-939A-BF2246A05366}"/>
              </a:ext>
            </a:extLst>
          </p:cNvPr>
          <p:cNvSpPr txBox="1"/>
          <p:nvPr/>
        </p:nvSpPr>
        <p:spPr>
          <a:xfrm>
            <a:off x="6803551" y="3776061"/>
            <a:ext cx="728084" cy="230832"/>
          </a:xfrm>
          <a:prstGeom prst="rect">
            <a:avLst/>
          </a:prstGeom>
          <a:noFill/>
        </p:spPr>
        <p:txBody>
          <a:bodyPr wrap="none" rtlCol="0">
            <a:spAutoFit/>
          </a:bodyPr>
          <a:lstStyle/>
          <a:p>
            <a:r>
              <a:rPr lang="en-US" sz="900"/>
              <a:t>Customer</a:t>
            </a:r>
          </a:p>
        </p:txBody>
      </p:sp>
      <p:cxnSp>
        <p:nvCxnSpPr>
          <p:cNvPr id="77" name="Straight Arrow Connector 76">
            <a:extLst>
              <a:ext uri="{FF2B5EF4-FFF2-40B4-BE49-F238E27FC236}">
                <a16:creationId xmlns:a16="http://schemas.microsoft.com/office/drawing/2014/main" id="{40A153B2-596B-1D48-8A42-A9CA25B77D1F}"/>
              </a:ext>
            </a:extLst>
          </p:cNvPr>
          <p:cNvCxnSpPr>
            <a:cxnSpLocks/>
          </p:cNvCxnSpPr>
          <p:nvPr/>
        </p:nvCxnSpPr>
        <p:spPr>
          <a:xfrm flipH="1">
            <a:off x="2743200" y="4887510"/>
            <a:ext cx="2172413"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57399F7-50B1-8841-A0E0-2C17B7884A13}"/>
              </a:ext>
            </a:extLst>
          </p:cNvPr>
          <p:cNvSpPr txBox="1"/>
          <p:nvPr/>
        </p:nvSpPr>
        <p:spPr>
          <a:xfrm>
            <a:off x="3573512" y="5010620"/>
            <a:ext cx="543739" cy="246221"/>
          </a:xfrm>
          <a:prstGeom prst="rect">
            <a:avLst/>
          </a:prstGeom>
          <a:noFill/>
        </p:spPr>
        <p:txBody>
          <a:bodyPr wrap="none" rtlCol="0">
            <a:spAutoFit/>
          </a:bodyPr>
          <a:lstStyle/>
          <a:p>
            <a:r>
              <a:rPr lang="en-US" sz="1000"/>
              <a:t>Result</a:t>
            </a:r>
          </a:p>
        </p:txBody>
      </p:sp>
      <p:cxnSp>
        <p:nvCxnSpPr>
          <p:cNvPr id="80" name="Straight Arrow Connector 79">
            <a:extLst>
              <a:ext uri="{FF2B5EF4-FFF2-40B4-BE49-F238E27FC236}">
                <a16:creationId xmlns:a16="http://schemas.microsoft.com/office/drawing/2014/main" id="{EAD29BC5-4C8D-3E4C-95D6-7E09B8CDA118}"/>
              </a:ext>
            </a:extLst>
          </p:cNvPr>
          <p:cNvCxnSpPr>
            <a:cxnSpLocks/>
          </p:cNvCxnSpPr>
          <p:nvPr/>
        </p:nvCxnSpPr>
        <p:spPr>
          <a:xfrm flipH="1">
            <a:off x="5272154" y="4856595"/>
            <a:ext cx="475378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B7854D7-59BD-1C48-B5C6-ED2E4ABCC0B9}"/>
              </a:ext>
            </a:extLst>
          </p:cNvPr>
          <p:cNvSpPr txBox="1"/>
          <p:nvPr/>
        </p:nvSpPr>
        <p:spPr>
          <a:xfrm>
            <a:off x="6889545" y="4887510"/>
            <a:ext cx="545342" cy="246221"/>
          </a:xfrm>
          <a:prstGeom prst="rect">
            <a:avLst/>
          </a:prstGeom>
          <a:noFill/>
        </p:spPr>
        <p:txBody>
          <a:bodyPr wrap="none" rtlCol="0">
            <a:spAutoFit/>
          </a:bodyPr>
          <a:lstStyle/>
          <a:p>
            <a:r>
              <a:rPr lang="en-US" sz="1000"/>
              <a:t>Client</a:t>
            </a:r>
          </a:p>
        </p:txBody>
      </p:sp>
      <p:sp>
        <p:nvSpPr>
          <p:cNvPr id="84" name="TextBox 83">
            <a:extLst>
              <a:ext uri="{FF2B5EF4-FFF2-40B4-BE49-F238E27FC236}">
                <a16:creationId xmlns:a16="http://schemas.microsoft.com/office/drawing/2014/main" id="{416FA159-C207-B843-B4CB-3D6A1300C6C2}"/>
              </a:ext>
            </a:extLst>
          </p:cNvPr>
          <p:cNvSpPr txBox="1"/>
          <p:nvPr/>
        </p:nvSpPr>
        <p:spPr>
          <a:xfrm>
            <a:off x="1267407" y="2493025"/>
            <a:ext cx="410690" cy="215444"/>
          </a:xfrm>
          <a:prstGeom prst="rect">
            <a:avLst/>
          </a:prstGeom>
          <a:noFill/>
        </p:spPr>
        <p:txBody>
          <a:bodyPr wrap="none" rtlCol="0">
            <a:spAutoFit/>
          </a:bodyPr>
          <a:lstStyle/>
          <a:p>
            <a:r>
              <a:rPr lang="en-US" sz="800"/>
              <a:t>loop</a:t>
            </a:r>
          </a:p>
        </p:txBody>
      </p:sp>
      <p:cxnSp>
        <p:nvCxnSpPr>
          <p:cNvPr id="85" name="Straight Arrow Connector 84">
            <a:extLst>
              <a:ext uri="{FF2B5EF4-FFF2-40B4-BE49-F238E27FC236}">
                <a16:creationId xmlns:a16="http://schemas.microsoft.com/office/drawing/2014/main" id="{5D62C14B-1045-4A4B-9831-97D6C1A6B9FF}"/>
              </a:ext>
            </a:extLst>
          </p:cNvPr>
          <p:cNvCxnSpPr>
            <a:cxnSpLocks/>
          </p:cNvCxnSpPr>
          <p:nvPr/>
        </p:nvCxnSpPr>
        <p:spPr>
          <a:xfrm>
            <a:off x="1389410" y="3270437"/>
            <a:ext cx="11167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809DC98-736A-EC43-953B-9E2C6A004774}"/>
              </a:ext>
            </a:extLst>
          </p:cNvPr>
          <p:cNvSpPr txBox="1"/>
          <p:nvPr/>
        </p:nvSpPr>
        <p:spPr>
          <a:xfrm>
            <a:off x="5360701" y="3122309"/>
            <a:ext cx="3140603" cy="230832"/>
          </a:xfrm>
          <a:prstGeom prst="rect">
            <a:avLst/>
          </a:prstGeom>
          <a:noFill/>
        </p:spPr>
        <p:txBody>
          <a:bodyPr wrap="none" rtlCol="0">
            <a:spAutoFit/>
          </a:bodyPr>
          <a:lstStyle/>
          <a:p>
            <a:r>
              <a:rPr lang="en-US" sz="900"/>
              <a:t>boolean = insertCustomer(name, address, phoneNo)</a:t>
            </a:r>
          </a:p>
        </p:txBody>
      </p:sp>
      <p:sp>
        <p:nvSpPr>
          <p:cNvPr id="51" name="TextBox 50">
            <a:extLst>
              <a:ext uri="{FF2B5EF4-FFF2-40B4-BE49-F238E27FC236}">
                <a16:creationId xmlns:a16="http://schemas.microsoft.com/office/drawing/2014/main" id="{28C89DDC-CF7F-0F49-B774-4852F0748A79}"/>
              </a:ext>
            </a:extLst>
          </p:cNvPr>
          <p:cNvSpPr txBox="1"/>
          <p:nvPr/>
        </p:nvSpPr>
        <p:spPr>
          <a:xfrm>
            <a:off x="5979485" y="4380424"/>
            <a:ext cx="2391151" cy="230832"/>
          </a:xfrm>
          <a:prstGeom prst="rect">
            <a:avLst/>
          </a:prstGeom>
          <a:noFill/>
        </p:spPr>
        <p:txBody>
          <a:bodyPr wrap="square" rtlCol="0">
            <a:spAutoFit/>
          </a:bodyPr>
          <a:lstStyle/>
          <a:p>
            <a:r>
              <a:rPr lang="en-US" sz="900"/>
              <a:t>Client(name, address, phoneNo)</a:t>
            </a:r>
          </a:p>
        </p:txBody>
      </p:sp>
      <p:sp>
        <p:nvSpPr>
          <p:cNvPr id="3" name="TextBox 2">
            <a:extLst>
              <a:ext uri="{FF2B5EF4-FFF2-40B4-BE49-F238E27FC236}">
                <a16:creationId xmlns:a16="http://schemas.microsoft.com/office/drawing/2014/main" id="{1F6AB5C9-6B7A-1D4B-B052-E32F5BC827C8}"/>
              </a:ext>
            </a:extLst>
          </p:cNvPr>
          <p:cNvSpPr txBox="1"/>
          <p:nvPr/>
        </p:nvSpPr>
        <p:spPr>
          <a:xfrm>
            <a:off x="1433374" y="2986210"/>
            <a:ext cx="1050288" cy="230832"/>
          </a:xfrm>
          <a:prstGeom prst="rect">
            <a:avLst/>
          </a:prstGeom>
          <a:noFill/>
        </p:spPr>
        <p:txBody>
          <a:bodyPr wrap="none" rtlCol="0">
            <a:spAutoFit/>
          </a:bodyPr>
          <a:lstStyle/>
          <a:p>
            <a:r>
              <a:rPr lang="en-US" sz="900"/>
              <a:t>addCustomer()</a:t>
            </a:r>
          </a:p>
        </p:txBody>
      </p:sp>
      <p:cxnSp>
        <p:nvCxnSpPr>
          <p:cNvPr id="5" name="Straight Arrow Connector 4">
            <a:extLst>
              <a:ext uri="{FF2B5EF4-FFF2-40B4-BE49-F238E27FC236}">
                <a16:creationId xmlns:a16="http://schemas.microsoft.com/office/drawing/2014/main" id="{0C292D26-0573-5143-B19D-FBA29C58602B}"/>
              </a:ext>
            </a:extLst>
          </p:cNvPr>
          <p:cNvCxnSpPr>
            <a:cxnSpLocks/>
          </p:cNvCxnSpPr>
          <p:nvPr/>
        </p:nvCxnSpPr>
        <p:spPr>
          <a:xfrm flipH="1">
            <a:off x="1400638" y="3835240"/>
            <a:ext cx="1094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8EAC4F-8DF5-DF41-8FB3-1C9A6C57BBE5}"/>
              </a:ext>
            </a:extLst>
          </p:cNvPr>
          <p:cNvSpPr txBox="1"/>
          <p:nvPr/>
        </p:nvSpPr>
        <p:spPr>
          <a:xfrm>
            <a:off x="1556222" y="3604408"/>
            <a:ext cx="917239" cy="230832"/>
          </a:xfrm>
          <a:prstGeom prst="rect">
            <a:avLst/>
          </a:prstGeom>
          <a:noFill/>
        </p:spPr>
        <p:txBody>
          <a:bodyPr wrap="none" rtlCol="0">
            <a:spAutoFit/>
          </a:bodyPr>
          <a:lstStyle/>
          <a:p>
            <a:r>
              <a:rPr lang="en-US" sz="900"/>
              <a:t>Data request</a:t>
            </a:r>
          </a:p>
        </p:txBody>
      </p:sp>
      <p:cxnSp>
        <p:nvCxnSpPr>
          <p:cNvPr id="55" name="Straight Arrow Connector 54">
            <a:extLst>
              <a:ext uri="{FF2B5EF4-FFF2-40B4-BE49-F238E27FC236}">
                <a16:creationId xmlns:a16="http://schemas.microsoft.com/office/drawing/2014/main" id="{6AB47A87-0739-7543-B993-B20FF4F71172}"/>
              </a:ext>
            </a:extLst>
          </p:cNvPr>
          <p:cNvCxnSpPr>
            <a:cxnSpLocks/>
          </p:cNvCxnSpPr>
          <p:nvPr/>
        </p:nvCxnSpPr>
        <p:spPr>
          <a:xfrm>
            <a:off x="1267407" y="4843411"/>
            <a:ext cx="11167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1555A6-9768-2840-B89B-B894D8F594DC}"/>
              </a:ext>
            </a:extLst>
          </p:cNvPr>
          <p:cNvSpPr txBox="1"/>
          <p:nvPr/>
        </p:nvSpPr>
        <p:spPr>
          <a:xfrm>
            <a:off x="1378644" y="4874052"/>
            <a:ext cx="830677" cy="230832"/>
          </a:xfrm>
          <a:prstGeom prst="rect">
            <a:avLst/>
          </a:prstGeom>
          <a:noFill/>
        </p:spPr>
        <p:txBody>
          <a:bodyPr wrap="none" rtlCol="0">
            <a:spAutoFit/>
          </a:bodyPr>
          <a:lstStyle/>
          <a:p>
            <a:r>
              <a:rPr lang="en-US" sz="900"/>
              <a:t>addClient()</a:t>
            </a:r>
          </a:p>
        </p:txBody>
      </p:sp>
      <p:sp>
        <p:nvSpPr>
          <p:cNvPr id="14" name="TextBox 13">
            <a:extLst>
              <a:ext uri="{FF2B5EF4-FFF2-40B4-BE49-F238E27FC236}">
                <a16:creationId xmlns:a16="http://schemas.microsoft.com/office/drawing/2014/main" id="{07B00D99-A7D0-3441-843B-2C92D1D22147}"/>
              </a:ext>
            </a:extLst>
          </p:cNvPr>
          <p:cNvSpPr txBox="1"/>
          <p:nvPr/>
        </p:nvSpPr>
        <p:spPr>
          <a:xfrm>
            <a:off x="1195261" y="3904572"/>
            <a:ext cx="1266214" cy="369332"/>
          </a:xfrm>
          <a:prstGeom prst="rect">
            <a:avLst/>
          </a:prstGeom>
          <a:noFill/>
        </p:spPr>
        <p:txBody>
          <a:bodyPr wrap="square" rtlCol="0">
            <a:spAutoFit/>
          </a:bodyPr>
          <a:lstStyle/>
          <a:p>
            <a:r>
              <a:rPr lang="en-US" sz="900"/>
              <a:t>name, address, phoneNo</a:t>
            </a:r>
          </a:p>
        </p:txBody>
      </p:sp>
      <p:cxnSp>
        <p:nvCxnSpPr>
          <p:cNvPr id="22" name="Straight Arrow Connector 21">
            <a:extLst>
              <a:ext uri="{FF2B5EF4-FFF2-40B4-BE49-F238E27FC236}">
                <a16:creationId xmlns:a16="http://schemas.microsoft.com/office/drawing/2014/main" id="{8483F2F9-6EB5-C747-BE57-2DB787B373BC}"/>
              </a:ext>
            </a:extLst>
          </p:cNvPr>
          <p:cNvCxnSpPr>
            <a:cxnSpLocks/>
          </p:cNvCxnSpPr>
          <p:nvPr/>
        </p:nvCxnSpPr>
        <p:spPr>
          <a:xfrm>
            <a:off x="1334082" y="4271740"/>
            <a:ext cx="1149580" cy="1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0E3E096-1ABB-DD4C-8A60-7A57DD26878E}"/>
              </a:ext>
            </a:extLst>
          </p:cNvPr>
          <p:cNvCxnSpPr>
            <a:cxnSpLocks/>
          </p:cNvCxnSpPr>
          <p:nvPr/>
        </p:nvCxnSpPr>
        <p:spPr>
          <a:xfrm>
            <a:off x="5262498" y="2763093"/>
            <a:ext cx="25420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91138A-4593-E54C-88EA-1759EFF9EF91}"/>
              </a:ext>
            </a:extLst>
          </p:cNvPr>
          <p:cNvSpPr txBox="1"/>
          <p:nvPr/>
        </p:nvSpPr>
        <p:spPr>
          <a:xfrm>
            <a:off x="5909481" y="2552131"/>
            <a:ext cx="1455848" cy="230832"/>
          </a:xfrm>
          <a:prstGeom prst="rect">
            <a:avLst/>
          </a:prstGeom>
          <a:noFill/>
        </p:spPr>
        <p:txBody>
          <a:bodyPr wrap="none" rtlCol="0">
            <a:spAutoFit/>
          </a:bodyPr>
          <a:lstStyle/>
          <a:p>
            <a:r>
              <a:rPr lang="en-US" sz="900"/>
              <a:t>Boolean = insertShow()</a:t>
            </a:r>
          </a:p>
        </p:txBody>
      </p:sp>
      <p:cxnSp>
        <p:nvCxnSpPr>
          <p:cNvPr id="67" name="Straight Arrow Connector 66">
            <a:extLst>
              <a:ext uri="{FF2B5EF4-FFF2-40B4-BE49-F238E27FC236}">
                <a16:creationId xmlns:a16="http://schemas.microsoft.com/office/drawing/2014/main" id="{C296170F-6D18-5E42-8C67-F52044590336}"/>
              </a:ext>
            </a:extLst>
          </p:cNvPr>
          <p:cNvCxnSpPr>
            <a:cxnSpLocks/>
          </p:cNvCxnSpPr>
          <p:nvPr/>
        </p:nvCxnSpPr>
        <p:spPr>
          <a:xfrm>
            <a:off x="2733578" y="2842516"/>
            <a:ext cx="22061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881F56-42BC-A54D-871B-0C5CE5EC998A}"/>
              </a:ext>
            </a:extLst>
          </p:cNvPr>
          <p:cNvSpPr txBox="1"/>
          <p:nvPr/>
        </p:nvSpPr>
        <p:spPr>
          <a:xfrm>
            <a:off x="3096769" y="2552019"/>
            <a:ext cx="1651414" cy="230832"/>
          </a:xfrm>
          <a:prstGeom prst="rect">
            <a:avLst/>
          </a:prstGeom>
          <a:noFill/>
        </p:spPr>
        <p:txBody>
          <a:bodyPr wrap="none" rtlCol="0">
            <a:spAutoFit/>
          </a:bodyPr>
          <a:lstStyle/>
          <a:p>
            <a:r>
              <a:rPr lang="en-US" sz="900"/>
              <a:t>addShow(name, ID, date)</a:t>
            </a:r>
          </a:p>
        </p:txBody>
      </p:sp>
      <p:cxnSp>
        <p:nvCxnSpPr>
          <p:cNvPr id="70" name="Straight Connector 69">
            <a:extLst>
              <a:ext uri="{FF2B5EF4-FFF2-40B4-BE49-F238E27FC236}">
                <a16:creationId xmlns:a16="http://schemas.microsoft.com/office/drawing/2014/main" id="{11CB14EE-361E-614B-AFAF-C4BBDDD7E169}"/>
              </a:ext>
            </a:extLst>
          </p:cNvPr>
          <p:cNvCxnSpPr>
            <a:cxnSpLocks/>
          </p:cNvCxnSpPr>
          <p:nvPr/>
        </p:nvCxnSpPr>
        <p:spPr>
          <a:xfrm>
            <a:off x="8010550" y="2323330"/>
            <a:ext cx="0" cy="5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AB6EC7-194D-074C-B328-4D20EB3D2C65}"/>
              </a:ext>
            </a:extLst>
          </p:cNvPr>
          <p:cNvCxnSpPr>
            <a:cxnSpLocks/>
          </p:cNvCxnSpPr>
          <p:nvPr/>
        </p:nvCxnSpPr>
        <p:spPr>
          <a:xfrm>
            <a:off x="7804553" y="2323330"/>
            <a:ext cx="0" cy="5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95258D0-C82F-F742-9476-2F1C236D9CF9}"/>
              </a:ext>
            </a:extLst>
          </p:cNvPr>
          <p:cNvCxnSpPr>
            <a:cxnSpLocks/>
          </p:cNvCxnSpPr>
          <p:nvPr/>
        </p:nvCxnSpPr>
        <p:spPr>
          <a:xfrm flipV="1">
            <a:off x="7819112" y="2865607"/>
            <a:ext cx="190175" cy="14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C26CBD8-9D36-3043-A567-80322C3056F9}"/>
              </a:ext>
            </a:extLst>
          </p:cNvPr>
          <p:cNvCxnSpPr>
            <a:cxnSpLocks/>
          </p:cNvCxnSpPr>
          <p:nvPr/>
        </p:nvCxnSpPr>
        <p:spPr>
          <a:xfrm flipH="1">
            <a:off x="5240110" y="2896280"/>
            <a:ext cx="2536266" cy="1008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D4B995F-087D-674B-9CCB-CF36246E763C}"/>
              </a:ext>
            </a:extLst>
          </p:cNvPr>
          <p:cNvSpPr txBox="1"/>
          <p:nvPr/>
        </p:nvSpPr>
        <p:spPr>
          <a:xfrm>
            <a:off x="1195261" y="4451066"/>
            <a:ext cx="1266214" cy="369332"/>
          </a:xfrm>
          <a:prstGeom prst="rect">
            <a:avLst/>
          </a:prstGeom>
          <a:noFill/>
        </p:spPr>
        <p:txBody>
          <a:bodyPr wrap="square" rtlCol="0">
            <a:spAutoFit/>
          </a:bodyPr>
          <a:lstStyle/>
          <a:p>
            <a:r>
              <a:rPr lang="en-US" sz="900"/>
              <a:t>name, address, phoneNo</a:t>
            </a:r>
          </a:p>
        </p:txBody>
      </p:sp>
    </p:spTree>
    <p:extLst>
      <p:ext uri="{BB962C8B-B14F-4D97-AF65-F5344CB8AC3E}">
        <p14:creationId xmlns:p14="http://schemas.microsoft.com/office/powerpoint/2010/main" val="181307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Exit Application</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1618406542"/>
              </p:ext>
            </p:extLst>
          </p:nvPr>
        </p:nvGraphicFramePr>
        <p:xfrm>
          <a:off x="2425928" y="1905000"/>
          <a:ext cx="8915400" cy="185420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370840">
                <a:tc>
                  <a:txBody>
                    <a:bodyPr/>
                    <a:lstStyle/>
                    <a:p>
                      <a:r>
                        <a:rPr lang="en-US" sz="1200" kern="1200">
                          <a:solidFill>
                            <a:schemeClr val="tx1"/>
                          </a:solidFill>
                          <a:latin typeface="+mn-lt"/>
                          <a:ea typeface="+mn-ea"/>
                          <a:cs typeface="+mn-cs"/>
                        </a:rPr>
                        <a:t>1. Clerk exits the applicatation.</a:t>
                      </a:r>
                    </a:p>
                  </a:txBody>
                  <a:tcPr marL="81049" marR="81049"/>
                </a:tc>
                <a:tc>
                  <a:txBody>
                    <a:bodyPr/>
                    <a:lstStyle/>
                    <a:p>
                      <a:r>
                        <a:rPr lang="en-US" sz="1200" kern="1200">
                          <a:solidFill>
                            <a:schemeClr val="tx1"/>
                          </a:solidFill>
                          <a:latin typeface="+mn-lt"/>
                          <a:ea typeface="+mn-ea"/>
                          <a:cs typeface="+mn-cs"/>
                        </a:rPr>
                        <a:t>2. The system stores data on disk and quit the application.</a:t>
                      </a:r>
                    </a:p>
                  </a:txBody>
                  <a:tcPr marL="81049" marR="81049"/>
                </a:tc>
                <a:extLst>
                  <a:ext uri="{0D108BD9-81ED-4DB2-BD59-A6C34878D82A}">
                    <a16:rowId xmlns:a16="http://schemas.microsoft.com/office/drawing/2014/main" val="1143406883"/>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744548101"/>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3240290192"/>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bl>
          </a:graphicData>
        </a:graphic>
      </p:graphicFrame>
    </p:spTree>
    <p:extLst>
      <p:ext uri="{BB962C8B-B14F-4D97-AF65-F5344CB8AC3E}">
        <p14:creationId xmlns:p14="http://schemas.microsoft.com/office/powerpoint/2010/main" val="190810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Add a Client</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3700742155"/>
              </p:ext>
            </p:extLst>
          </p:nvPr>
        </p:nvGraphicFramePr>
        <p:xfrm>
          <a:off x="2425928" y="1750093"/>
          <a:ext cx="8915400" cy="437271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53223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61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latin typeface="Calibri"/>
                          <a:ea typeface="Calibri"/>
                          <a:cs typeface="Times New Roman"/>
                        </a:rPr>
                        <a:t>1. The client fills out an application form containing the client's name, address, and phone number and gives this to the clerk.   </a:t>
                      </a:r>
                    </a:p>
                    <a:p>
                      <a:endParaRPr lang="en-US" sz="1200"/>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58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a:ea typeface="Calibri"/>
                          <a:cs typeface="Times New Roman"/>
                        </a:rPr>
                        <a:t>2. Clerk issues a request to add a new client.</a:t>
                      </a:r>
                      <a:endParaRPr lang="en-US" sz="1200" kern="1200">
                        <a:solidFill>
                          <a:schemeClr val="tx1"/>
                        </a:solidFill>
                        <a:latin typeface="Calibri"/>
                        <a:cs typeface="Times New Roman"/>
                      </a:endParaRPr>
                    </a:p>
                  </a:txBody>
                  <a:tcPr marL="81049" marR="81049"/>
                </a:tc>
                <a:tc>
                  <a:txBody>
                    <a:bodyPr/>
                    <a:lstStyle/>
                    <a:p>
                      <a:endParaRPr lang="en-US"/>
                    </a:p>
                  </a:txBody>
                  <a:tcPr marL="81049" marR="81049"/>
                </a:tc>
                <a:extLst>
                  <a:ext uri="{0D108BD9-81ED-4DB2-BD59-A6C34878D82A}">
                    <a16:rowId xmlns:a16="http://schemas.microsoft.com/office/drawing/2014/main" val="3744548101"/>
                  </a:ext>
                </a:extLst>
              </a:tr>
              <a:tr h="530593">
                <a:tc>
                  <a:txBody>
                    <a:bodyPr/>
                    <a:lstStyle/>
                    <a:p>
                      <a:endParaRPr lang="en-US"/>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a:cs typeface="Times New Roman"/>
                        </a:rPr>
                        <a:t>3.</a:t>
                      </a:r>
                      <a:r>
                        <a:rPr lang="en-US" sz="1200" kern="1200">
                          <a:solidFill>
                            <a:schemeClr val="tx1"/>
                          </a:solidFill>
                          <a:latin typeface="Calibri"/>
                          <a:ea typeface="Calibri"/>
                          <a:cs typeface="Times New Roman"/>
                        </a:rPr>
                        <a:t> The system asks for data about the new client.   </a:t>
                      </a:r>
                    </a:p>
                    <a:p>
                      <a:endParaRPr lang="en-US"/>
                    </a:p>
                  </a:txBody>
                  <a:tcPr marL="81049" marR="81049"/>
                </a:tc>
                <a:extLst>
                  <a:ext uri="{0D108BD9-81ED-4DB2-BD59-A6C34878D82A}">
                    <a16:rowId xmlns:a16="http://schemas.microsoft.com/office/drawing/2014/main" val="3240290192"/>
                  </a:ext>
                </a:extLst>
              </a:tr>
              <a:tr h="358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a:cs typeface="Times New Roman"/>
                        </a:rPr>
                        <a:t>4. The clerk enters data into the system.</a:t>
                      </a:r>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972753">
                <a:tc>
                  <a:txBody>
                    <a:bodyPr/>
                    <a:lstStyle/>
                    <a:p>
                      <a:endParaRPr lang="en-US" sz="1200" kern="1200">
                        <a:solidFill>
                          <a:schemeClr val="tx1"/>
                        </a:solidFill>
                        <a:latin typeface="Calibri"/>
                        <a:cs typeface="Times New Roman"/>
                      </a:endParaRPr>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a:ea typeface="+mn-ea"/>
                          <a:cs typeface="Times New Roman"/>
                        </a:rPr>
                        <a:t>5. Reads in data, and if the client can be added, generates an identification number for the client and remembers information about the client. Informs the clerk if the client was added and outputs the client information that was stored. </a:t>
                      </a:r>
                      <a:endParaRPr lang="en-US" sz="1200" kern="1200" dirty="0">
                        <a:solidFill>
                          <a:schemeClr val="tx1"/>
                        </a:solidFill>
                        <a:latin typeface="Calibri"/>
                        <a:ea typeface="Calibri"/>
                        <a:cs typeface="Times New Roman"/>
                      </a:endParaRPr>
                    </a:p>
                    <a:p>
                      <a:endParaRPr lang="en-US" sz="1200" kern="1200">
                        <a:solidFill>
                          <a:schemeClr val="tx1"/>
                        </a:solidFill>
                        <a:latin typeface="Calibri"/>
                        <a:cs typeface="Times New Roman"/>
                      </a:endParaRPr>
                    </a:p>
                  </a:txBody>
                  <a:tcPr marL="81049" marR="81049"/>
                </a:tc>
                <a:extLst>
                  <a:ext uri="{0D108BD9-81ED-4DB2-BD59-A6C34878D82A}">
                    <a16:rowId xmlns:a16="http://schemas.microsoft.com/office/drawing/2014/main" val="3939740839"/>
                  </a:ext>
                </a:extLst>
              </a:tr>
              <a:tr h="409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a:ea typeface="+mn-ea"/>
                          <a:cs typeface="Times New Roman"/>
                        </a:rPr>
                        <a:t>6. The clerk gives the user his identification number.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r h="358641">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2352032528"/>
                  </a:ext>
                </a:extLst>
              </a:tr>
            </a:tbl>
          </a:graphicData>
        </a:graphic>
      </p:graphicFrame>
    </p:spTree>
    <p:extLst>
      <p:ext uri="{BB962C8B-B14F-4D97-AF65-F5344CB8AC3E}">
        <p14:creationId xmlns:p14="http://schemas.microsoft.com/office/powerpoint/2010/main" val="232456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B84-90D8-2140-8020-9A7632BB2988}"/>
              </a:ext>
            </a:extLst>
          </p:cNvPr>
          <p:cNvSpPr>
            <a:spLocks noGrp="1"/>
          </p:cNvSpPr>
          <p:nvPr>
            <p:ph type="title"/>
          </p:nvPr>
        </p:nvSpPr>
        <p:spPr>
          <a:xfrm>
            <a:off x="2425928" y="640439"/>
            <a:ext cx="8911687" cy="763819"/>
          </a:xfrm>
        </p:spPr>
        <p:txBody>
          <a:bodyPr>
            <a:normAutofit/>
          </a:bodyPr>
          <a:lstStyle/>
          <a:p>
            <a:pPr algn="ctr"/>
            <a:r>
              <a:rPr lang="en-US" dirty="0"/>
              <a:t>Use-Case: Remove a Client</a:t>
            </a:r>
            <a:endParaRPr lang="en-US"/>
          </a:p>
        </p:txBody>
      </p:sp>
      <p:graphicFrame>
        <p:nvGraphicFramePr>
          <p:cNvPr id="4" name="Content Placeholder 3">
            <a:extLst>
              <a:ext uri="{FF2B5EF4-FFF2-40B4-BE49-F238E27FC236}">
                <a16:creationId xmlns:a16="http://schemas.microsoft.com/office/drawing/2014/main" id="{4304EC28-FA57-1B45-BB79-B21194C4C963}"/>
              </a:ext>
            </a:extLst>
          </p:cNvPr>
          <p:cNvGraphicFramePr>
            <a:graphicFrameLocks noGrp="1"/>
          </p:cNvGraphicFramePr>
          <p:nvPr>
            <p:ph idx="1"/>
            <p:extLst>
              <p:ext uri="{D42A27DB-BD31-4B8C-83A1-F6EECF244321}">
                <p14:modId xmlns:p14="http://schemas.microsoft.com/office/powerpoint/2010/main" val="81402086"/>
              </p:ext>
            </p:extLst>
          </p:nvPr>
        </p:nvGraphicFramePr>
        <p:xfrm>
          <a:off x="2422215" y="1695138"/>
          <a:ext cx="8915400" cy="4231640"/>
        </p:xfrm>
        <a:graphic>
          <a:graphicData uri="http://schemas.openxmlformats.org/drawingml/2006/table">
            <a:tbl>
              <a:tblPr firstRow="1" bandRow="1">
                <a:tableStyleId>{5940675A-B579-460E-94D1-54222C63F5DA}</a:tableStyleId>
              </a:tblPr>
              <a:tblGrid>
                <a:gridCol w="4457700">
                  <a:extLst>
                    <a:ext uri="{9D8B030D-6E8A-4147-A177-3AD203B41FA5}">
                      <a16:colId xmlns:a16="http://schemas.microsoft.com/office/drawing/2014/main" val="1288672339"/>
                    </a:ext>
                  </a:extLst>
                </a:gridCol>
                <a:gridCol w="4457700">
                  <a:extLst>
                    <a:ext uri="{9D8B030D-6E8A-4147-A177-3AD203B41FA5}">
                      <a16:colId xmlns:a16="http://schemas.microsoft.com/office/drawing/2014/main" val="737347627"/>
                    </a:ext>
                  </a:extLst>
                </a:gridCol>
              </a:tblGrid>
              <a:tr h="370840">
                <a:tc>
                  <a:txBody>
                    <a:bodyPr/>
                    <a:lstStyle/>
                    <a:p>
                      <a:r>
                        <a:rPr lang="en-US"/>
                        <a:t>Action performed by the actor</a:t>
                      </a:r>
                    </a:p>
                  </a:txBody>
                  <a:tcPr marL="81049" marR="81049"/>
                </a:tc>
                <a:tc>
                  <a:txBody>
                    <a:bodyPr/>
                    <a:lstStyle/>
                    <a:p>
                      <a:r>
                        <a:rPr lang="en-US"/>
                        <a:t>Response from the system</a:t>
                      </a:r>
                    </a:p>
                  </a:txBody>
                  <a:tcPr marL="81049" marR="81049"/>
                </a:tc>
                <a:extLst>
                  <a:ext uri="{0D108BD9-81ED-4DB2-BD59-A6C34878D82A}">
                    <a16:rowId xmlns:a16="http://schemas.microsoft.com/office/drawing/2014/main" val="843623502"/>
                  </a:ext>
                </a:extLst>
              </a:tr>
              <a:tr h="370840">
                <a:tc>
                  <a:txBody>
                    <a:bodyPr/>
                    <a:lstStyle/>
                    <a:p>
                      <a:pPr marL="0" marR="0">
                        <a:lnSpc>
                          <a:spcPct val="115000"/>
                        </a:lnSpc>
                        <a:spcBef>
                          <a:spcPts val="0"/>
                        </a:spcBef>
                        <a:spcAft>
                          <a:spcPts val="0"/>
                        </a:spcAft>
                      </a:pPr>
                      <a:r>
                        <a:rPr lang="en-US" sz="1200" dirty="0">
                          <a:latin typeface="+mn-lt"/>
                          <a:ea typeface="Calibri"/>
                          <a:cs typeface="Times New Roman"/>
                        </a:rPr>
                        <a:t>1. Clerk identifies the client to be deleted. </a:t>
                      </a:r>
                    </a:p>
                  </a:txBody>
                  <a:tcPr marL="81049" marR="81049"/>
                </a:tc>
                <a:tc>
                  <a:txBody>
                    <a:bodyPr/>
                    <a:lstStyle/>
                    <a:p>
                      <a:endParaRPr lang="en-US"/>
                    </a:p>
                  </a:txBody>
                  <a:tcPr marL="81049" marR="81049"/>
                </a:tc>
                <a:extLst>
                  <a:ext uri="{0D108BD9-81ED-4DB2-BD59-A6C34878D82A}">
                    <a16:rowId xmlns:a16="http://schemas.microsoft.com/office/drawing/2014/main" val="11434068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2. The clerk issues request to remove a client. </a:t>
                      </a:r>
                      <a:endParaRPr lang="en-US"/>
                    </a:p>
                  </a:txBody>
                  <a:tcPr marL="81049" marR="81049"/>
                </a:tc>
                <a:tc>
                  <a:txBody>
                    <a:bodyPr/>
                    <a:lstStyle/>
                    <a:p>
                      <a:endParaRPr lang="en-US"/>
                    </a:p>
                  </a:txBody>
                  <a:tcPr marL="81049" marR="81049"/>
                </a:tc>
                <a:extLst>
                  <a:ext uri="{0D108BD9-81ED-4DB2-BD59-A6C34878D82A}">
                    <a16:rowId xmlns:a16="http://schemas.microsoft.com/office/drawing/2014/main" val="3744548101"/>
                  </a:ext>
                </a:extLst>
              </a:tr>
              <a:tr h="370840">
                <a:tc>
                  <a:txBody>
                    <a:bodyPr/>
                    <a:lstStyle/>
                    <a:p>
                      <a:endParaRPr lang="en-US"/>
                    </a:p>
                  </a:txBody>
                  <a:tcPr marL="81049" marR="81049"/>
                </a:tc>
                <a:tc>
                  <a:txBody>
                    <a:bodyPr/>
                    <a:lstStyle/>
                    <a:p>
                      <a:r>
                        <a:rPr lang="en-US" sz="1200" kern="1200">
                          <a:solidFill>
                            <a:schemeClr val="tx1"/>
                          </a:solidFill>
                          <a:latin typeface="+mn-lt"/>
                          <a:cs typeface="Times New Roman"/>
                        </a:rPr>
                        <a:t>3. The system asks for the client’s ID.</a:t>
                      </a:r>
                    </a:p>
                  </a:txBody>
                  <a:tcPr marL="81049" marR="81049"/>
                </a:tc>
                <a:extLst>
                  <a:ext uri="{0D108BD9-81ED-4DB2-BD59-A6C34878D82A}">
                    <a16:rowId xmlns:a16="http://schemas.microsoft.com/office/drawing/2014/main" val="324029019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4. The clerk enters the ID for the client.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4265750589"/>
                  </a:ext>
                </a:extLst>
              </a:tr>
              <a:tr h="370840">
                <a:tc>
                  <a:txBody>
                    <a:bodyPr/>
                    <a:lstStyle/>
                    <a:p>
                      <a:endParaRPr lang="en-US" sz="1200" kern="1200">
                        <a:solidFill>
                          <a:schemeClr val="tx1"/>
                        </a:solidFill>
                        <a:latin typeface="+mn-lt"/>
                        <a:cs typeface="Times New Roman"/>
                      </a:endParaRPr>
                    </a:p>
                  </a:txBody>
                  <a:tcPr marL="81049" marR="810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Calibri"/>
                          <a:cs typeface="Times New Roman"/>
                        </a:rPr>
                        <a:t> 5. The system informs the clerk about the success of the deletion operation. It then asks if the clerk wants to delete another client. </a:t>
                      </a:r>
                    </a:p>
                    <a:p>
                      <a:endParaRPr lang="en-US" sz="1200" kern="1200">
                        <a:solidFill>
                          <a:schemeClr val="tx1"/>
                        </a:solidFill>
                        <a:latin typeface="+mn-lt"/>
                        <a:cs typeface="Times New Roman"/>
                      </a:endParaRPr>
                    </a:p>
                  </a:txBody>
                  <a:tcPr marL="81049" marR="81049"/>
                </a:tc>
                <a:extLst>
                  <a:ext uri="{0D108BD9-81ED-4DB2-BD59-A6C34878D82A}">
                    <a16:rowId xmlns:a16="http://schemas.microsoft.com/office/drawing/2014/main" val="393974083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Calibri"/>
                          <a:cs typeface="Times New Roman"/>
                        </a:rPr>
                        <a:t>6. The clerk answers in the affirmative or in the negative. </a:t>
                      </a:r>
                    </a:p>
                    <a:p>
                      <a:endParaRPr lang="en-US"/>
                    </a:p>
                  </a:txBody>
                  <a:tcPr marL="81049" marR="81049"/>
                </a:tc>
                <a:tc>
                  <a:txBody>
                    <a:bodyPr/>
                    <a:lstStyle/>
                    <a:p>
                      <a:endParaRPr lang="en-US"/>
                    </a:p>
                  </a:txBody>
                  <a:tcPr marL="81049" marR="81049"/>
                </a:tc>
                <a:extLst>
                  <a:ext uri="{0D108BD9-81ED-4DB2-BD59-A6C34878D82A}">
                    <a16:rowId xmlns:a16="http://schemas.microsoft.com/office/drawing/2014/main" val="820250217"/>
                  </a:ext>
                </a:extLst>
              </a:tr>
              <a:tr h="370840">
                <a:tc>
                  <a:txBody>
                    <a:bodyPr/>
                    <a:lstStyle/>
                    <a:p>
                      <a:endParaRPr lang="en-US"/>
                    </a:p>
                  </a:txBody>
                  <a:tcPr marL="81049" marR="81049"/>
                </a:tc>
                <a:tc>
                  <a:txBody>
                    <a:bodyPr/>
                    <a:lstStyle/>
                    <a:p>
                      <a:r>
                        <a:rPr lang="en-US" sz="1200" kern="1200" dirty="0">
                          <a:solidFill>
                            <a:schemeClr val="tx1"/>
                          </a:solidFill>
                          <a:latin typeface="+mn-lt"/>
                          <a:ea typeface="Calibri"/>
                          <a:cs typeface="Times New Roman"/>
                        </a:rPr>
                        <a:t>7. If the answer is in the affirmative, the system goes to Step 2. Otherwise, it exits. </a:t>
                      </a:r>
                      <a:endParaRPr lang="en-US" sz="1200" kern="1200">
                        <a:solidFill>
                          <a:schemeClr val="tx1"/>
                        </a:solidFill>
                        <a:latin typeface="+mn-lt"/>
                        <a:cs typeface="Times New Roman"/>
                      </a:endParaRPr>
                    </a:p>
                  </a:txBody>
                  <a:tcPr marL="81049" marR="81049"/>
                </a:tc>
                <a:extLst>
                  <a:ext uri="{0D108BD9-81ED-4DB2-BD59-A6C34878D82A}">
                    <a16:rowId xmlns:a16="http://schemas.microsoft.com/office/drawing/2014/main" val="2352032528"/>
                  </a:ext>
                </a:extLst>
              </a:tr>
              <a:tr h="370840">
                <a:tc>
                  <a:txBody>
                    <a:bodyPr/>
                    <a:lstStyle/>
                    <a:p>
                      <a:endParaRPr lang="en-US"/>
                    </a:p>
                  </a:txBody>
                  <a:tcPr marL="81049" marR="81049"/>
                </a:tc>
                <a:tc>
                  <a:txBody>
                    <a:bodyPr/>
                    <a:lstStyle/>
                    <a:p>
                      <a:endParaRPr lang="en-US"/>
                    </a:p>
                  </a:txBody>
                  <a:tcPr marL="81049" marR="81049"/>
                </a:tc>
                <a:extLst>
                  <a:ext uri="{0D108BD9-81ED-4DB2-BD59-A6C34878D82A}">
                    <a16:rowId xmlns:a16="http://schemas.microsoft.com/office/drawing/2014/main" val="2346987924"/>
                  </a:ext>
                </a:extLst>
              </a:tr>
            </a:tbl>
          </a:graphicData>
        </a:graphic>
      </p:graphicFrame>
    </p:spTree>
    <p:extLst>
      <p:ext uri="{BB962C8B-B14F-4D97-AF65-F5344CB8AC3E}">
        <p14:creationId xmlns:p14="http://schemas.microsoft.com/office/powerpoint/2010/main" val="36980478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699</TotalTime>
  <Words>902</Words>
  <Application>Microsoft Macintosh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Wisp</vt:lpstr>
      <vt:lpstr>ICS 372</vt:lpstr>
      <vt:lpstr>Case Study: Requirements Outline </vt:lpstr>
      <vt:lpstr>User Interface Used by clerk  </vt:lpstr>
      <vt:lpstr>Use-Case Diagram</vt:lpstr>
      <vt:lpstr>Conceptual Classes</vt:lpstr>
      <vt:lpstr>Sequential Classes</vt:lpstr>
      <vt:lpstr>Use-Case:  Exit Application</vt:lpstr>
      <vt:lpstr>Use-Case: Add a Client</vt:lpstr>
      <vt:lpstr>Use-Case: Remove a Client</vt:lpstr>
      <vt:lpstr>Use-Case: List all Clients</vt:lpstr>
      <vt:lpstr>Use-Case: Add a Customer</vt:lpstr>
      <vt:lpstr>Use Case: Remove Customer</vt:lpstr>
      <vt:lpstr>Use-Case: List all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372</dc:title>
  <dc:creator>Alnoaman, Abdulkareem Q</dc:creator>
  <cp:lastModifiedBy>Alnoaman, Abdulkareem Q</cp:lastModifiedBy>
  <cp:revision>60</cp:revision>
  <dcterms:created xsi:type="dcterms:W3CDTF">2020-07-04T02:38:12Z</dcterms:created>
  <dcterms:modified xsi:type="dcterms:W3CDTF">2020-07-06T02:04:16Z</dcterms:modified>
</cp:coreProperties>
</file>