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14"/>
  </p:notesMasterIdLst>
  <p:sldIdLst>
    <p:sldId id="256" r:id="rId2"/>
    <p:sldId id="269" r:id="rId3"/>
    <p:sldId id="270"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12" autoAdjust="0"/>
    <p:restoredTop sz="94660"/>
  </p:normalViewPr>
  <p:slideViewPr>
    <p:cSldViewPr snapToGrid="0">
      <p:cViewPr varScale="1">
        <p:scale>
          <a:sx n="72" d="100"/>
          <a:sy n="72" d="100"/>
        </p:scale>
        <p:origin x="40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679ca5d2c88a85f4" providerId="LiveId" clId="{7EC8223E-C722-40B5-9151-2008F63CE45C}"/>
    <pc:docChg chg="custSel addSld delSld modSld">
      <pc:chgData name="" userId="679ca5d2c88a85f4" providerId="LiveId" clId="{7EC8223E-C722-40B5-9151-2008F63CE45C}" dt="2022-01-31T02:25:20.365" v="887" actId="20577"/>
      <pc:docMkLst>
        <pc:docMk/>
      </pc:docMkLst>
      <pc:sldChg chg="modSp">
        <pc:chgData name="" userId="679ca5d2c88a85f4" providerId="LiveId" clId="{7EC8223E-C722-40B5-9151-2008F63CE45C}" dt="2022-01-29T18:52:51.835" v="37" actId="20577"/>
        <pc:sldMkLst>
          <pc:docMk/>
          <pc:sldMk cId="707957876" sldId="256"/>
        </pc:sldMkLst>
        <pc:spChg chg="mod">
          <ac:chgData name="" userId="679ca5d2c88a85f4" providerId="LiveId" clId="{7EC8223E-C722-40B5-9151-2008F63CE45C}" dt="2022-01-29T18:52:51.835" v="37" actId="20577"/>
          <ac:spMkLst>
            <pc:docMk/>
            <pc:sldMk cId="707957876" sldId="256"/>
            <ac:spMk id="2" creationId="{DEDFDA8F-D227-4235-B8E7-D027E2A8E7A4}"/>
          </ac:spMkLst>
        </pc:spChg>
      </pc:sldChg>
      <pc:sldChg chg="modSp add del">
        <pc:chgData name="" userId="679ca5d2c88a85f4" providerId="LiveId" clId="{7EC8223E-C722-40B5-9151-2008F63CE45C}" dt="2022-01-31T02:25:01.663" v="864" actId="2696"/>
        <pc:sldMkLst>
          <pc:docMk/>
          <pc:sldMk cId="3358377552" sldId="257"/>
        </pc:sldMkLst>
        <pc:spChg chg="mod">
          <ac:chgData name="" userId="679ca5d2c88a85f4" providerId="LiveId" clId="{7EC8223E-C722-40B5-9151-2008F63CE45C}" dt="2022-01-29T18:52:57.999" v="45" actId="20577"/>
          <ac:spMkLst>
            <pc:docMk/>
            <pc:sldMk cId="3358377552" sldId="257"/>
            <ac:spMk id="2" creationId="{97E6CA50-A9A3-43F6-9856-B8A607A41813}"/>
          </ac:spMkLst>
        </pc:spChg>
        <pc:spChg chg="mod">
          <ac:chgData name="" userId="679ca5d2c88a85f4" providerId="LiveId" clId="{7EC8223E-C722-40B5-9151-2008F63CE45C}" dt="2022-01-29T18:57:23.737" v="121" actId="20577"/>
          <ac:spMkLst>
            <pc:docMk/>
            <pc:sldMk cId="3358377552" sldId="257"/>
            <ac:spMk id="3" creationId="{2272AB7B-DDD0-44F0-9F8A-D8B2C3183121}"/>
          </ac:spMkLst>
        </pc:spChg>
      </pc:sldChg>
      <pc:sldChg chg="modSp add del">
        <pc:chgData name="" userId="679ca5d2c88a85f4" providerId="LiveId" clId="{7EC8223E-C722-40B5-9151-2008F63CE45C}" dt="2022-01-30T21:11:38.192" v="863" actId="2696"/>
        <pc:sldMkLst>
          <pc:docMk/>
          <pc:sldMk cId="2046322890" sldId="258"/>
        </pc:sldMkLst>
        <pc:spChg chg="mod">
          <ac:chgData name="" userId="679ca5d2c88a85f4" providerId="LiveId" clId="{7EC8223E-C722-40B5-9151-2008F63CE45C}" dt="2022-01-30T02:33:30.983" v="153" actId="313"/>
          <ac:spMkLst>
            <pc:docMk/>
            <pc:sldMk cId="2046322890" sldId="258"/>
            <ac:spMk id="2" creationId="{8474700C-967F-4E69-B43A-00DEEB51151C}"/>
          </ac:spMkLst>
        </pc:spChg>
      </pc:sldChg>
      <pc:sldChg chg="modSp add del">
        <pc:chgData name="" userId="679ca5d2c88a85f4" providerId="LiveId" clId="{7EC8223E-C722-40B5-9151-2008F63CE45C}" dt="2022-01-30T21:11:29.996" v="862" actId="2696"/>
        <pc:sldMkLst>
          <pc:docMk/>
          <pc:sldMk cId="1575948497" sldId="259"/>
        </pc:sldMkLst>
        <pc:spChg chg="mod">
          <ac:chgData name="" userId="679ca5d2c88a85f4" providerId="LiveId" clId="{7EC8223E-C722-40B5-9151-2008F63CE45C}" dt="2022-01-30T02:34:39.284" v="189" actId="20577"/>
          <ac:spMkLst>
            <pc:docMk/>
            <pc:sldMk cId="1575948497" sldId="259"/>
            <ac:spMk id="3" creationId="{7BBCFDAB-0971-4D86-BB5E-6C31FBC13D46}"/>
          </ac:spMkLst>
        </pc:spChg>
      </pc:sldChg>
      <pc:sldChg chg="modSp add">
        <pc:chgData name="" userId="679ca5d2c88a85f4" providerId="LiveId" clId="{7EC8223E-C722-40B5-9151-2008F63CE45C}" dt="2022-01-30T20:53:57.843" v="191" actId="27636"/>
        <pc:sldMkLst>
          <pc:docMk/>
          <pc:sldMk cId="2670762101" sldId="260"/>
        </pc:sldMkLst>
        <pc:spChg chg="mod">
          <ac:chgData name="" userId="679ca5d2c88a85f4" providerId="LiveId" clId="{7EC8223E-C722-40B5-9151-2008F63CE45C}" dt="2022-01-30T20:53:57.843" v="191" actId="27636"/>
          <ac:spMkLst>
            <pc:docMk/>
            <pc:sldMk cId="2670762101" sldId="260"/>
            <ac:spMk id="3" creationId="{00000000-0000-0000-0000-000000000000}"/>
          </ac:spMkLst>
        </pc:spChg>
      </pc:sldChg>
      <pc:sldChg chg="modSp add">
        <pc:chgData name="" userId="679ca5d2c88a85f4" providerId="LiveId" clId="{7EC8223E-C722-40B5-9151-2008F63CE45C}" dt="2022-01-30T20:53:57.946" v="192" actId="27636"/>
        <pc:sldMkLst>
          <pc:docMk/>
          <pc:sldMk cId="2826546678" sldId="261"/>
        </pc:sldMkLst>
        <pc:spChg chg="mod">
          <ac:chgData name="" userId="679ca5d2c88a85f4" providerId="LiveId" clId="{7EC8223E-C722-40B5-9151-2008F63CE45C}" dt="2022-01-30T20:53:57.946" v="192" actId="27636"/>
          <ac:spMkLst>
            <pc:docMk/>
            <pc:sldMk cId="2826546678" sldId="261"/>
            <ac:spMk id="3" creationId="{00000000-0000-0000-0000-000000000000}"/>
          </ac:spMkLst>
        </pc:spChg>
      </pc:sldChg>
      <pc:sldChg chg="modSp add">
        <pc:chgData name="" userId="679ca5d2c88a85f4" providerId="LiveId" clId="{7EC8223E-C722-40B5-9151-2008F63CE45C}" dt="2022-01-30T20:53:57.955" v="194" actId="27636"/>
        <pc:sldMkLst>
          <pc:docMk/>
          <pc:sldMk cId="4160625259" sldId="262"/>
        </pc:sldMkLst>
        <pc:spChg chg="mod">
          <ac:chgData name="" userId="679ca5d2c88a85f4" providerId="LiveId" clId="{7EC8223E-C722-40B5-9151-2008F63CE45C}" dt="2022-01-30T20:53:57.955" v="194" actId="27636"/>
          <ac:spMkLst>
            <pc:docMk/>
            <pc:sldMk cId="4160625259" sldId="262"/>
            <ac:spMk id="2" creationId="{00000000-0000-0000-0000-000000000000}"/>
          </ac:spMkLst>
        </pc:spChg>
        <pc:spChg chg="mod">
          <ac:chgData name="" userId="679ca5d2c88a85f4" providerId="LiveId" clId="{7EC8223E-C722-40B5-9151-2008F63CE45C}" dt="2022-01-30T20:53:57.954" v="193" actId="27636"/>
          <ac:spMkLst>
            <pc:docMk/>
            <pc:sldMk cId="4160625259" sldId="262"/>
            <ac:spMk id="3" creationId="{00000000-0000-0000-0000-000000000000}"/>
          </ac:spMkLst>
        </pc:spChg>
      </pc:sldChg>
      <pc:sldChg chg="modSp add">
        <pc:chgData name="" userId="679ca5d2c88a85f4" providerId="LiveId" clId="{7EC8223E-C722-40B5-9151-2008F63CE45C}" dt="2022-01-30T20:53:57.960" v="195" actId="27636"/>
        <pc:sldMkLst>
          <pc:docMk/>
          <pc:sldMk cId="1702792789" sldId="263"/>
        </pc:sldMkLst>
        <pc:spChg chg="mod">
          <ac:chgData name="" userId="679ca5d2c88a85f4" providerId="LiveId" clId="{7EC8223E-C722-40B5-9151-2008F63CE45C}" dt="2022-01-30T20:53:57.960" v="195" actId="27636"/>
          <ac:spMkLst>
            <pc:docMk/>
            <pc:sldMk cId="1702792789" sldId="263"/>
            <ac:spMk id="3" creationId="{00000000-0000-0000-0000-000000000000}"/>
          </ac:spMkLst>
        </pc:spChg>
      </pc:sldChg>
      <pc:sldChg chg="modSp add">
        <pc:chgData name="" userId="679ca5d2c88a85f4" providerId="LiveId" clId="{7EC8223E-C722-40B5-9151-2008F63CE45C}" dt="2022-01-30T20:53:57.971" v="196" actId="27636"/>
        <pc:sldMkLst>
          <pc:docMk/>
          <pc:sldMk cId="42848551" sldId="264"/>
        </pc:sldMkLst>
        <pc:spChg chg="mod">
          <ac:chgData name="" userId="679ca5d2c88a85f4" providerId="LiveId" clId="{7EC8223E-C722-40B5-9151-2008F63CE45C}" dt="2022-01-30T20:53:57.971" v="196" actId="27636"/>
          <ac:spMkLst>
            <pc:docMk/>
            <pc:sldMk cId="42848551" sldId="264"/>
            <ac:spMk id="3" creationId="{00000000-0000-0000-0000-000000000000}"/>
          </ac:spMkLst>
        </pc:spChg>
      </pc:sldChg>
      <pc:sldChg chg="add">
        <pc:chgData name="" userId="679ca5d2c88a85f4" providerId="LiveId" clId="{7EC8223E-C722-40B5-9151-2008F63CE45C}" dt="2022-01-30T20:53:57.768" v="190"/>
        <pc:sldMkLst>
          <pc:docMk/>
          <pc:sldMk cId="703805612" sldId="265"/>
        </pc:sldMkLst>
      </pc:sldChg>
      <pc:sldChg chg="add">
        <pc:chgData name="" userId="679ca5d2c88a85f4" providerId="LiveId" clId="{7EC8223E-C722-40B5-9151-2008F63CE45C}" dt="2022-01-30T20:53:57.768" v="190"/>
        <pc:sldMkLst>
          <pc:docMk/>
          <pc:sldMk cId="4112965310" sldId="266"/>
        </pc:sldMkLst>
      </pc:sldChg>
      <pc:sldChg chg="modSp add">
        <pc:chgData name="" userId="679ca5d2c88a85f4" providerId="LiveId" clId="{7EC8223E-C722-40B5-9151-2008F63CE45C}" dt="2022-01-30T20:53:57.978" v="197" actId="27636"/>
        <pc:sldMkLst>
          <pc:docMk/>
          <pc:sldMk cId="458384197" sldId="267"/>
        </pc:sldMkLst>
        <pc:spChg chg="mod">
          <ac:chgData name="" userId="679ca5d2c88a85f4" providerId="LiveId" clId="{7EC8223E-C722-40B5-9151-2008F63CE45C}" dt="2022-01-30T20:53:57.978" v="197" actId="27636"/>
          <ac:spMkLst>
            <pc:docMk/>
            <pc:sldMk cId="458384197" sldId="267"/>
            <ac:spMk id="3" creationId="{00000000-0000-0000-0000-000000000000}"/>
          </ac:spMkLst>
        </pc:spChg>
      </pc:sldChg>
      <pc:sldChg chg="modSp add">
        <pc:chgData name="" userId="679ca5d2c88a85f4" providerId="LiveId" clId="{7EC8223E-C722-40B5-9151-2008F63CE45C}" dt="2022-01-30T20:53:57.982" v="198" actId="27636"/>
        <pc:sldMkLst>
          <pc:docMk/>
          <pc:sldMk cId="2643468912" sldId="268"/>
        </pc:sldMkLst>
        <pc:spChg chg="mod">
          <ac:chgData name="" userId="679ca5d2c88a85f4" providerId="LiveId" clId="{7EC8223E-C722-40B5-9151-2008F63CE45C}" dt="2022-01-30T20:53:57.982" v="198" actId="27636"/>
          <ac:spMkLst>
            <pc:docMk/>
            <pc:sldMk cId="2643468912" sldId="268"/>
            <ac:spMk id="2" creationId="{00000000-0000-0000-0000-000000000000}"/>
          </ac:spMkLst>
        </pc:spChg>
      </pc:sldChg>
      <pc:sldChg chg="modSp add">
        <pc:chgData name="" userId="679ca5d2c88a85f4" providerId="LiveId" clId="{7EC8223E-C722-40B5-9151-2008F63CE45C}" dt="2022-01-31T02:25:20.365" v="887" actId="20577"/>
        <pc:sldMkLst>
          <pc:docMk/>
          <pc:sldMk cId="3376313408" sldId="269"/>
        </pc:sldMkLst>
        <pc:spChg chg="mod">
          <ac:chgData name="" userId="679ca5d2c88a85f4" providerId="LiveId" clId="{7EC8223E-C722-40B5-9151-2008F63CE45C}" dt="2022-01-31T02:25:20.365" v="887" actId="20577"/>
          <ac:spMkLst>
            <pc:docMk/>
            <pc:sldMk cId="3376313408" sldId="269"/>
            <ac:spMk id="2" creationId="{BBB6FB54-026A-4252-BD4C-8D7E4B9CDC83}"/>
          </ac:spMkLst>
        </pc:spChg>
        <pc:spChg chg="mod">
          <ac:chgData name="" userId="679ca5d2c88a85f4" providerId="LiveId" clId="{7EC8223E-C722-40B5-9151-2008F63CE45C}" dt="2022-01-30T21:06:58.711" v="525" actId="20577"/>
          <ac:spMkLst>
            <pc:docMk/>
            <pc:sldMk cId="3376313408" sldId="269"/>
            <ac:spMk id="3" creationId="{BED8F9C2-312E-4F9A-A7C0-1025D732426E}"/>
          </ac:spMkLst>
        </pc:spChg>
      </pc:sldChg>
      <pc:sldChg chg="modSp add">
        <pc:chgData name="" userId="679ca5d2c88a85f4" providerId="LiveId" clId="{7EC8223E-C722-40B5-9151-2008F63CE45C}" dt="2022-01-30T21:10:29.274" v="861" actId="20577"/>
        <pc:sldMkLst>
          <pc:docMk/>
          <pc:sldMk cId="1505971488" sldId="270"/>
        </pc:sldMkLst>
        <pc:spChg chg="mod">
          <ac:chgData name="" userId="679ca5d2c88a85f4" providerId="LiveId" clId="{7EC8223E-C722-40B5-9151-2008F63CE45C}" dt="2022-01-30T21:08:25.611" v="568" actId="20577"/>
          <ac:spMkLst>
            <pc:docMk/>
            <pc:sldMk cId="1505971488" sldId="270"/>
            <ac:spMk id="2" creationId="{2DC0EEAB-031C-45CE-B789-658CC536DB04}"/>
          </ac:spMkLst>
        </pc:spChg>
        <pc:spChg chg="mod">
          <ac:chgData name="" userId="679ca5d2c88a85f4" providerId="LiveId" clId="{7EC8223E-C722-40B5-9151-2008F63CE45C}" dt="2022-01-30T21:10:29.274" v="861" actId="20577"/>
          <ac:spMkLst>
            <pc:docMk/>
            <pc:sldMk cId="1505971488" sldId="270"/>
            <ac:spMk id="3" creationId="{00E99A79-E9BB-48A6-931F-33316C610D8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E140F8-0329-4A1F-A7BF-B943BE9F4621}" type="datetimeFigureOut">
              <a:rPr lang="en-US" smtClean="0"/>
              <a:t>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3D1368-B41D-4FE4-853F-DDCBD6AE96CF}" type="slidenum">
              <a:rPr lang="en-US" smtClean="0"/>
              <a:t>‹#›</a:t>
            </a:fld>
            <a:endParaRPr lang="en-US"/>
          </a:p>
        </p:txBody>
      </p:sp>
    </p:spTree>
    <p:extLst>
      <p:ext uri="{BB962C8B-B14F-4D97-AF65-F5344CB8AC3E}">
        <p14:creationId xmlns:p14="http://schemas.microsoft.com/office/powerpoint/2010/main" val="1716455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security plan identifies</a:t>
            </a:r>
            <a:r>
              <a:rPr lang="en-US" baseline="0" dirty="0"/>
              <a:t> and organizes the security activities for a computing system. The plan is both a description of the current situation and a map for improvement. It is both an official record of current security practices and a blueprint for orderly change to improve those practices. We discuss some of the above contents in more detail in the following slides.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819566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focus</a:t>
            </a:r>
            <a:r>
              <a:rPr lang="en-US" baseline="0" dirty="0"/>
              <a:t> of this slide is on the overall organizational security policy, but security policies and plans can and often should exist at the level of systems or groups of systems. An organization-wide security policy can address users and systems only in the context of fairly general roles, which, for many purposes, is not specific enough. Whereas the organization as a whole may be primarily focused on maintaining confidentiality of data, certain systems in that organization may rightfully focus on maintaining availability as a top priority.</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3461130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look at risk analysis in more detail later in this chapter.</a:t>
            </a:r>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6</a:t>
            </a:fld>
            <a:endParaRPr lang="en-US">
              <a:solidFill>
                <a:prstClr val="black"/>
              </a:solidFill>
              <a:latin typeface="Calibri"/>
            </a:endParaRPr>
          </a:p>
        </p:txBody>
      </p:sp>
    </p:spTree>
    <p:extLst>
      <p:ext uri="{BB962C8B-B14F-4D97-AF65-F5344CB8AC3E}">
        <p14:creationId xmlns:p14="http://schemas.microsoft.com/office/powerpoint/2010/main" val="2428154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i="1" kern="1200" dirty="0">
                <a:solidFill>
                  <a:schemeClr val="tx1"/>
                </a:solidFill>
                <a:effectLst/>
                <a:latin typeface="+mn-lt"/>
                <a:ea typeface="+mn-ea"/>
                <a:cs typeface="+mn-cs"/>
              </a:rPr>
              <a:t>Correctness:</a:t>
            </a:r>
            <a:r>
              <a:rPr lang="en-US" sz="1200" kern="1200" dirty="0">
                <a:solidFill>
                  <a:schemeClr val="tx1"/>
                </a:solidFill>
                <a:effectLst/>
                <a:latin typeface="+mn-lt"/>
                <a:ea typeface="+mn-ea"/>
                <a:cs typeface="+mn-cs"/>
              </a:rPr>
              <a:t> Are the requirements understandable? Are they stated without error?</a:t>
            </a:r>
          </a:p>
          <a:p>
            <a:pPr marL="171450" indent="-171450">
              <a:buFont typeface="Arial"/>
              <a:buChar char="•"/>
            </a:pPr>
            <a:r>
              <a:rPr lang="en-US" sz="1200" i="1" kern="1200" dirty="0">
                <a:solidFill>
                  <a:schemeClr val="tx1"/>
                </a:solidFill>
                <a:effectLst/>
                <a:latin typeface="+mn-lt"/>
                <a:ea typeface="+mn-ea"/>
                <a:cs typeface="+mn-cs"/>
              </a:rPr>
              <a:t>Consistency:</a:t>
            </a:r>
            <a:r>
              <a:rPr lang="en-US" sz="1200" kern="1200" dirty="0">
                <a:solidFill>
                  <a:schemeClr val="tx1"/>
                </a:solidFill>
                <a:effectLst/>
                <a:latin typeface="+mn-lt"/>
                <a:ea typeface="+mn-ea"/>
                <a:cs typeface="+mn-cs"/>
              </a:rPr>
              <a:t> Are there any conflicting or ambiguous requirements?</a:t>
            </a:r>
          </a:p>
          <a:p>
            <a:pPr marL="171450" indent="-171450">
              <a:buFont typeface="Arial"/>
              <a:buChar char="•"/>
            </a:pPr>
            <a:r>
              <a:rPr lang="en-US" sz="1200" i="1" kern="1200" dirty="0">
                <a:solidFill>
                  <a:schemeClr val="tx1"/>
                </a:solidFill>
                <a:effectLst/>
                <a:latin typeface="+mn-lt"/>
                <a:ea typeface="+mn-ea"/>
                <a:cs typeface="+mn-cs"/>
              </a:rPr>
              <a:t>Completeness:</a:t>
            </a:r>
            <a:r>
              <a:rPr lang="en-US" sz="1200" kern="1200" dirty="0">
                <a:solidFill>
                  <a:schemeClr val="tx1"/>
                </a:solidFill>
                <a:effectLst/>
                <a:latin typeface="+mn-lt"/>
                <a:ea typeface="+mn-ea"/>
                <a:cs typeface="+mn-cs"/>
              </a:rPr>
              <a:t> Are all possible situations addressed by the requirements?</a:t>
            </a:r>
          </a:p>
          <a:p>
            <a:pPr marL="171450" indent="-171450">
              <a:buFont typeface="Arial"/>
              <a:buChar char="•"/>
            </a:pPr>
            <a:r>
              <a:rPr lang="en-US" sz="1200" i="1" kern="1200" dirty="0">
                <a:solidFill>
                  <a:schemeClr val="tx1"/>
                </a:solidFill>
                <a:effectLst/>
                <a:latin typeface="+mn-lt"/>
                <a:ea typeface="+mn-ea"/>
                <a:cs typeface="+mn-cs"/>
              </a:rPr>
              <a:t>Realism:</a:t>
            </a:r>
            <a:r>
              <a:rPr lang="en-US" sz="1200" kern="1200" dirty="0">
                <a:solidFill>
                  <a:schemeClr val="tx1"/>
                </a:solidFill>
                <a:effectLst/>
                <a:latin typeface="+mn-lt"/>
                <a:ea typeface="+mn-ea"/>
                <a:cs typeface="+mn-cs"/>
              </a:rPr>
              <a:t> Is it possible to implement what the requirements mandate?</a:t>
            </a:r>
          </a:p>
          <a:p>
            <a:pPr marL="171450" indent="-171450">
              <a:buFont typeface="Arial"/>
              <a:buChar char="•"/>
            </a:pPr>
            <a:r>
              <a:rPr lang="en-US" sz="1200" i="1" kern="1200" dirty="0">
                <a:solidFill>
                  <a:schemeClr val="tx1"/>
                </a:solidFill>
                <a:effectLst/>
                <a:latin typeface="+mn-lt"/>
                <a:ea typeface="+mn-ea"/>
                <a:cs typeface="+mn-cs"/>
              </a:rPr>
              <a:t>Need:</a:t>
            </a:r>
            <a:r>
              <a:rPr lang="en-US" sz="1200" kern="1200" dirty="0">
                <a:solidFill>
                  <a:schemeClr val="tx1"/>
                </a:solidFill>
                <a:effectLst/>
                <a:latin typeface="+mn-lt"/>
                <a:ea typeface="+mn-ea"/>
                <a:cs typeface="+mn-cs"/>
              </a:rPr>
              <a:t> Are the requirements unnecessarily restrictive?</a:t>
            </a:r>
          </a:p>
          <a:p>
            <a:pPr marL="171450" indent="-171450">
              <a:buFont typeface="Arial"/>
              <a:buChar char="•"/>
            </a:pPr>
            <a:r>
              <a:rPr lang="en-US" sz="1200" i="1" kern="1200" dirty="0">
                <a:solidFill>
                  <a:schemeClr val="tx1"/>
                </a:solidFill>
                <a:effectLst/>
                <a:latin typeface="+mn-lt"/>
                <a:ea typeface="+mn-ea"/>
                <a:cs typeface="+mn-cs"/>
              </a:rPr>
              <a:t>Verifiability:</a:t>
            </a:r>
            <a:r>
              <a:rPr lang="en-US" sz="1200" kern="1200" dirty="0">
                <a:solidFill>
                  <a:schemeClr val="tx1"/>
                </a:solidFill>
                <a:effectLst/>
                <a:latin typeface="+mn-lt"/>
                <a:ea typeface="+mn-ea"/>
                <a:cs typeface="+mn-cs"/>
              </a:rPr>
              <a:t> Can tests be written to demonstrate conclusively and objectively that the requirements have been met? Can the system or its functionality be measured in some way that will assess the degree to which the requirements are met?</a:t>
            </a:r>
          </a:p>
          <a:p>
            <a:pPr marL="171450" indent="-171450">
              <a:buFont typeface="Arial"/>
              <a:buChar char="•"/>
            </a:pPr>
            <a:r>
              <a:rPr lang="en-US" sz="1200" i="1" kern="1200" dirty="0">
                <a:solidFill>
                  <a:schemeClr val="tx1"/>
                </a:solidFill>
                <a:effectLst/>
                <a:latin typeface="+mn-lt"/>
                <a:ea typeface="+mn-ea"/>
                <a:cs typeface="+mn-cs"/>
              </a:rPr>
              <a:t>Traceability:</a:t>
            </a:r>
            <a:r>
              <a:rPr lang="en-US" sz="1200" kern="1200" dirty="0">
                <a:solidFill>
                  <a:schemeClr val="tx1"/>
                </a:solidFill>
                <a:effectLst/>
                <a:latin typeface="+mn-lt"/>
                <a:ea typeface="+mn-ea"/>
                <a:cs typeface="+mn-cs"/>
              </a:rPr>
              <a:t> Can each requirement be traced to the functions and data related to it so that changes in a requirement can lead to easy reevaluation?</a:t>
            </a:r>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7</a:t>
            </a:fld>
            <a:endParaRPr lang="en-US">
              <a:solidFill>
                <a:prstClr val="black"/>
              </a:solidFill>
              <a:latin typeface="Calibri"/>
            </a:endParaRPr>
          </a:p>
        </p:txBody>
      </p:sp>
    </p:spTree>
    <p:extLst>
      <p:ext uri="{BB962C8B-B14F-4D97-AF65-F5344CB8AC3E}">
        <p14:creationId xmlns:p14="http://schemas.microsoft.com/office/powerpoint/2010/main" val="1565306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conceptual model of how the previous slides fit together.</a:t>
            </a:r>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10</a:t>
            </a:fld>
            <a:endParaRPr lang="en-US">
              <a:solidFill>
                <a:prstClr val="black"/>
              </a:solidFill>
              <a:latin typeface="Calibri"/>
            </a:endParaRPr>
          </a:p>
        </p:txBody>
      </p:sp>
    </p:spTree>
    <p:extLst>
      <p:ext uri="{BB962C8B-B14F-4D97-AF65-F5344CB8AC3E}">
        <p14:creationId xmlns:p14="http://schemas.microsoft.com/office/powerpoint/2010/main" val="226587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0E1BEC3-B700-402D-9FCE-C08706DCA7E3}" type="datetimeFigureOut">
              <a:rPr lang="en-US" smtClean="0"/>
              <a:t>1/29/2022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F4D786C5-0278-4A13-991D-155C0183125C}" type="slidenum">
              <a:rPr lang="en-US" smtClean="0"/>
              <a:t>‹#›</a:t>
            </a:fld>
            <a:endParaRPr lang="en-US"/>
          </a:p>
        </p:txBody>
      </p:sp>
    </p:spTree>
    <p:extLst>
      <p:ext uri="{BB962C8B-B14F-4D97-AF65-F5344CB8AC3E}">
        <p14:creationId xmlns:p14="http://schemas.microsoft.com/office/powerpoint/2010/main" val="341636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E1BEC3-B700-402D-9FCE-C08706DCA7E3}"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786C5-0278-4A13-991D-155C0183125C}" type="slidenum">
              <a:rPr lang="en-US" smtClean="0"/>
              <a:t>‹#›</a:t>
            </a:fld>
            <a:endParaRPr lang="en-US"/>
          </a:p>
        </p:txBody>
      </p:sp>
    </p:spTree>
    <p:extLst>
      <p:ext uri="{BB962C8B-B14F-4D97-AF65-F5344CB8AC3E}">
        <p14:creationId xmlns:p14="http://schemas.microsoft.com/office/powerpoint/2010/main" val="1804939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D0E1BEC3-B700-402D-9FCE-C08706DCA7E3}" type="datetimeFigureOut">
              <a:rPr lang="en-US" smtClean="0"/>
              <a:t>1/29/2022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F4D786C5-0278-4A13-991D-155C0183125C}" type="slidenum">
              <a:rPr lang="en-US" smtClean="0"/>
              <a:t>‹#›</a:t>
            </a:fld>
            <a:endParaRPr lang="en-US"/>
          </a:p>
        </p:txBody>
      </p:sp>
    </p:spTree>
    <p:extLst>
      <p:ext uri="{BB962C8B-B14F-4D97-AF65-F5344CB8AC3E}">
        <p14:creationId xmlns:p14="http://schemas.microsoft.com/office/powerpoint/2010/main" val="164937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E1BEC3-B700-402D-9FCE-C08706DCA7E3}"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F4D786C5-0278-4A13-991D-155C0183125C}" type="slidenum">
              <a:rPr lang="en-US" smtClean="0"/>
              <a:t>‹#›</a:t>
            </a:fld>
            <a:endParaRPr lang="en-US"/>
          </a:p>
        </p:txBody>
      </p:sp>
    </p:spTree>
    <p:extLst>
      <p:ext uri="{BB962C8B-B14F-4D97-AF65-F5344CB8AC3E}">
        <p14:creationId xmlns:p14="http://schemas.microsoft.com/office/powerpoint/2010/main" val="357028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0E1BEC3-B700-402D-9FCE-C08706DCA7E3}" type="datetimeFigureOut">
              <a:rPr lang="en-US" smtClean="0"/>
              <a:t>1/29/2022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4D786C5-0278-4A13-991D-155C0183125C}" type="slidenum">
              <a:rPr lang="en-US" smtClean="0"/>
              <a:t>‹#›</a:t>
            </a:fld>
            <a:endParaRPr lang="en-US"/>
          </a:p>
        </p:txBody>
      </p:sp>
    </p:spTree>
    <p:extLst>
      <p:ext uri="{BB962C8B-B14F-4D97-AF65-F5344CB8AC3E}">
        <p14:creationId xmlns:p14="http://schemas.microsoft.com/office/powerpoint/2010/main" val="385627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E1BEC3-B700-402D-9FCE-C08706DCA7E3}"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D786C5-0278-4A13-991D-155C0183125C}" type="slidenum">
              <a:rPr lang="en-US" smtClean="0"/>
              <a:t>‹#›</a:t>
            </a:fld>
            <a:endParaRPr lang="en-US"/>
          </a:p>
        </p:txBody>
      </p:sp>
    </p:spTree>
    <p:extLst>
      <p:ext uri="{BB962C8B-B14F-4D97-AF65-F5344CB8AC3E}">
        <p14:creationId xmlns:p14="http://schemas.microsoft.com/office/powerpoint/2010/main" val="120964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E1BEC3-B700-402D-9FCE-C08706DCA7E3}" type="datetimeFigureOut">
              <a:rPr lang="en-US" smtClean="0"/>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D786C5-0278-4A13-991D-155C0183125C}" type="slidenum">
              <a:rPr lang="en-US" smtClean="0"/>
              <a:t>‹#›</a:t>
            </a:fld>
            <a:endParaRPr lang="en-US"/>
          </a:p>
        </p:txBody>
      </p:sp>
    </p:spTree>
    <p:extLst>
      <p:ext uri="{BB962C8B-B14F-4D97-AF65-F5344CB8AC3E}">
        <p14:creationId xmlns:p14="http://schemas.microsoft.com/office/powerpoint/2010/main" val="2377971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0E1BEC3-B700-402D-9FCE-C08706DCA7E3}" type="datetimeFigureOut">
              <a:rPr lang="en-US" smtClean="0"/>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D786C5-0278-4A13-991D-155C0183125C}"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701635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E1BEC3-B700-402D-9FCE-C08706DCA7E3}" type="datetimeFigureOut">
              <a:rPr lang="en-US" smtClean="0"/>
              <a:t>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D786C5-0278-4A13-991D-155C0183125C}" type="slidenum">
              <a:rPr lang="en-US" smtClean="0"/>
              <a:t>‹#›</a:t>
            </a:fld>
            <a:endParaRPr lang="en-US"/>
          </a:p>
        </p:txBody>
      </p:sp>
    </p:spTree>
    <p:extLst>
      <p:ext uri="{BB962C8B-B14F-4D97-AF65-F5344CB8AC3E}">
        <p14:creationId xmlns:p14="http://schemas.microsoft.com/office/powerpoint/2010/main" val="2551385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0E1BEC3-B700-402D-9FCE-C08706DCA7E3}" type="datetimeFigureOut">
              <a:rPr lang="en-US" smtClean="0"/>
              <a:t>1/29/2022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F4D786C5-0278-4A13-991D-155C0183125C}" type="slidenum">
              <a:rPr lang="en-US" smtClean="0"/>
              <a:t>‹#›</a:t>
            </a:fld>
            <a:endParaRPr lang="en-US"/>
          </a:p>
        </p:txBody>
      </p:sp>
    </p:spTree>
    <p:extLst>
      <p:ext uri="{BB962C8B-B14F-4D97-AF65-F5344CB8AC3E}">
        <p14:creationId xmlns:p14="http://schemas.microsoft.com/office/powerpoint/2010/main" val="2327604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E1BEC3-B700-402D-9FCE-C08706DCA7E3}"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D786C5-0278-4A13-991D-155C0183125C}" type="slidenum">
              <a:rPr lang="en-US" smtClean="0"/>
              <a:t>‹#›</a:t>
            </a:fld>
            <a:endParaRPr lang="en-US"/>
          </a:p>
        </p:txBody>
      </p:sp>
    </p:spTree>
    <p:extLst>
      <p:ext uri="{BB962C8B-B14F-4D97-AF65-F5344CB8AC3E}">
        <p14:creationId xmlns:p14="http://schemas.microsoft.com/office/powerpoint/2010/main" val="101969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0E1BEC3-B700-402D-9FCE-C08706DCA7E3}" type="datetimeFigureOut">
              <a:rPr lang="en-US" smtClean="0"/>
              <a:t>1/29/2022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F4D786C5-0278-4A13-991D-155C0183125C}"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10223410"/>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DA8F-D227-4235-B8E7-D027E2A8E7A4}"/>
              </a:ext>
            </a:extLst>
          </p:cNvPr>
          <p:cNvSpPr>
            <a:spLocks noGrp="1"/>
          </p:cNvSpPr>
          <p:nvPr>
            <p:ph type="ctrTitle"/>
          </p:nvPr>
        </p:nvSpPr>
        <p:spPr/>
        <p:txBody>
          <a:bodyPr/>
          <a:lstStyle/>
          <a:p>
            <a:pPr algn="ctr"/>
            <a:r>
              <a:rPr lang="en-US" dirty="0"/>
              <a:t>Security Planning 1</a:t>
            </a:r>
          </a:p>
        </p:txBody>
      </p:sp>
      <p:sp>
        <p:nvSpPr>
          <p:cNvPr id="3" name="Subtitle 2">
            <a:extLst>
              <a:ext uri="{FF2B5EF4-FFF2-40B4-BE49-F238E27FC236}">
                <a16:creationId xmlns:a16="http://schemas.microsoft.com/office/drawing/2014/main" id="{A1A724A8-46D7-4132-9999-57CAD068ED4B}"/>
              </a:ext>
            </a:extLst>
          </p:cNvPr>
          <p:cNvSpPr>
            <a:spLocks noGrp="1"/>
          </p:cNvSpPr>
          <p:nvPr>
            <p:ph type="subTitle" idx="1"/>
          </p:nvPr>
        </p:nvSpPr>
        <p:spPr/>
        <p:txBody>
          <a:bodyPr>
            <a:normAutofit fontScale="92500" lnSpcReduction="20000"/>
          </a:bodyPr>
          <a:lstStyle/>
          <a:p>
            <a:pPr algn="ctr"/>
            <a:r>
              <a:rPr lang="en-US" dirty="0"/>
              <a:t>CIS433/533</a:t>
            </a:r>
          </a:p>
          <a:p>
            <a:pPr algn="ctr"/>
            <a:r>
              <a:rPr lang="en-US" dirty="0"/>
              <a:t>Alawya </a:t>
            </a:r>
            <a:r>
              <a:rPr lang="en-US" dirty="0" err="1"/>
              <a:t>ALawami</a:t>
            </a:r>
            <a:endParaRPr lang="en-US" dirty="0"/>
          </a:p>
        </p:txBody>
      </p:sp>
    </p:spTree>
    <p:extLst>
      <p:ext uri="{BB962C8B-B14F-4D97-AF65-F5344CB8AC3E}">
        <p14:creationId xmlns:p14="http://schemas.microsoft.com/office/powerpoint/2010/main" val="707957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Inputs to the Security Plan</a:t>
            </a:r>
          </a:p>
        </p:txBody>
      </p:sp>
      <p:pic>
        <p:nvPicPr>
          <p:cNvPr id="5" name="Content Placeholder 4" descr="fig10-01.eps"/>
          <p:cNvPicPr>
            <a:picLocks noGrp="1" noChangeAspect="1"/>
          </p:cNvPicPr>
          <p:nvPr>
            <p:ph idx="1"/>
          </p:nvPr>
        </p:nvPicPr>
        <p:blipFill rotWithShape="1">
          <a:blip r:embed="rId3">
            <a:extLst>
              <a:ext uri="{28A0092B-C50C-407E-A947-70E740481C1C}">
                <a14:useLocalDpi xmlns:a14="http://schemas.microsoft.com/office/drawing/2010/main" val="0"/>
              </a:ext>
            </a:extLst>
          </a:blip>
          <a:srcRect l="-2667" t="-3330" r="-2059" b="-5078"/>
          <a:stretch/>
        </p:blipFill>
        <p:spPr>
          <a:xfrm>
            <a:off x="1824118" y="1414817"/>
            <a:ext cx="8545631" cy="5139765"/>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10</a:t>
            </a:fld>
            <a:endParaRPr lang="en-US">
              <a:latin typeface="Arial"/>
            </a:endParaRPr>
          </a:p>
        </p:txBody>
      </p:sp>
      <p:sp>
        <p:nvSpPr>
          <p:cNvPr id="3" name="Footer Placeholder 2"/>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112965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Planning Team Members</a:t>
            </a:r>
          </a:p>
        </p:txBody>
      </p:sp>
      <p:sp>
        <p:nvSpPr>
          <p:cNvPr id="3" name="Content Placeholder 2"/>
          <p:cNvSpPr>
            <a:spLocks noGrp="1"/>
          </p:cNvSpPr>
          <p:nvPr>
            <p:ph idx="1"/>
          </p:nvPr>
        </p:nvSpPr>
        <p:spPr/>
        <p:txBody>
          <a:bodyPr>
            <a:normAutofit lnSpcReduction="10000"/>
          </a:bodyPr>
          <a:lstStyle/>
          <a:p>
            <a:r>
              <a:rPr lang="en-US" dirty="0"/>
              <a:t>Security planning touches every aspect of an organization and therefore requires participation well beyond the security group</a:t>
            </a:r>
          </a:p>
          <a:p>
            <a:r>
              <a:rPr lang="en-US" dirty="0"/>
              <a:t>Common security planning representation:</a:t>
            </a:r>
          </a:p>
          <a:p>
            <a:pPr lvl="1"/>
            <a:r>
              <a:rPr lang="en-US" dirty="0"/>
              <a:t>Computer hardware group</a:t>
            </a:r>
          </a:p>
          <a:p>
            <a:pPr lvl="1"/>
            <a:r>
              <a:rPr lang="en-US" dirty="0"/>
              <a:t>System administrators</a:t>
            </a:r>
          </a:p>
          <a:p>
            <a:pPr lvl="1"/>
            <a:r>
              <a:rPr lang="en-US" dirty="0"/>
              <a:t>Systems programmers</a:t>
            </a:r>
          </a:p>
          <a:p>
            <a:pPr lvl="1"/>
            <a:r>
              <a:rPr lang="en-US" dirty="0"/>
              <a:t>Applications programmers</a:t>
            </a:r>
          </a:p>
          <a:p>
            <a:pPr lvl="1"/>
            <a:r>
              <a:rPr lang="en-US" dirty="0"/>
              <a:t>Data entry personnel</a:t>
            </a:r>
          </a:p>
          <a:p>
            <a:pPr lvl="1"/>
            <a:r>
              <a:rPr lang="en-US" dirty="0"/>
              <a:t>Physical security personnel</a:t>
            </a:r>
          </a:p>
          <a:p>
            <a:pPr lvl="1"/>
            <a:r>
              <a:rPr lang="en-US" dirty="0"/>
              <a:t>Representative users</a:t>
            </a:r>
          </a:p>
          <a:p>
            <a:pPr lvl="1"/>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11</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58384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Assuring Commitment to a Security Plan</a:t>
            </a:r>
          </a:p>
        </p:txBody>
      </p:sp>
      <p:sp>
        <p:nvSpPr>
          <p:cNvPr id="3" name="Content Placeholder 2"/>
          <p:cNvSpPr>
            <a:spLocks noGrp="1"/>
          </p:cNvSpPr>
          <p:nvPr>
            <p:ph idx="1"/>
          </p:nvPr>
        </p:nvSpPr>
        <p:spPr/>
        <p:txBody>
          <a:bodyPr>
            <a:normAutofit/>
          </a:bodyPr>
          <a:lstStyle/>
          <a:p>
            <a:r>
              <a:rPr lang="en-US" dirty="0"/>
              <a:t>A plan that has no organizational commitment collects dust on a shelf</a:t>
            </a:r>
          </a:p>
          <a:p>
            <a:r>
              <a:rPr lang="en-US" dirty="0"/>
              <a:t>Three groups of people must contribute to making the plan a success:</a:t>
            </a:r>
          </a:p>
          <a:p>
            <a:pPr lvl="1"/>
            <a:r>
              <a:rPr lang="en-US" dirty="0"/>
              <a:t>The planning team must be sensitive to the needs of each group affected by the plan.</a:t>
            </a:r>
          </a:p>
          <a:p>
            <a:pPr lvl="1"/>
            <a:r>
              <a:rPr lang="en-US" dirty="0"/>
              <a:t>Those affected by the security recommendations must understand what the plan means for the way they will use the system and perform their business activities. In particular, they must see how what they do can affect other users and other systems.</a:t>
            </a:r>
          </a:p>
          <a:p>
            <a:pPr lvl="1"/>
            <a:r>
              <a:rPr lang="en-US" dirty="0"/>
              <a:t>Management must be committed to using and enforcing the security aspects of the system.</a:t>
            </a:r>
          </a:p>
          <a:p>
            <a:pPr marL="0" indent="0">
              <a:buNone/>
            </a:pP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12</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64346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FB54-026A-4252-BD4C-8D7E4B9CDC83}"/>
              </a:ext>
            </a:extLst>
          </p:cNvPr>
          <p:cNvSpPr>
            <a:spLocks noGrp="1"/>
          </p:cNvSpPr>
          <p:nvPr>
            <p:ph type="title"/>
          </p:nvPr>
        </p:nvSpPr>
        <p:spPr/>
        <p:txBody>
          <a:bodyPr/>
          <a:lstStyle/>
          <a:p>
            <a:r>
              <a:rPr lang="en-US" dirty="0"/>
              <a:t>What is a security plan</a:t>
            </a:r>
          </a:p>
        </p:txBody>
      </p:sp>
      <p:sp>
        <p:nvSpPr>
          <p:cNvPr id="3" name="Content Placeholder 2">
            <a:extLst>
              <a:ext uri="{FF2B5EF4-FFF2-40B4-BE49-F238E27FC236}">
                <a16:creationId xmlns:a16="http://schemas.microsoft.com/office/drawing/2014/main" id="{BED8F9C2-312E-4F9A-A7C0-1025D732426E}"/>
              </a:ext>
            </a:extLst>
          </p:cNvPr>
          <p:cNvSpPr>
            <a:spLocks noGrp="1"/>
          </p:cNvSpPr>
          <p:nvPr>
            <p:ph idx="1"/>
          </p:nvPr>
        </p:nvSpPr>
        <p:spPr/>
        <p:txBody>
          <a:bodyPr/>
          <a:lstStyle/>
          <a:p>
            <a:r>
              <a:rPr lang="en-US" dirty="0"/>
              <a:t>What needs to be secured? (Assets)</a:t>
            </a:r>
          </a:p>
          <a:p>
            <a:r>
              <a:rPr lang="en-US" dirty="0"/>
              <a:t>Who is responsible for it</a:t>
            </a:r>
          </a:p>
          <a:p>
            <a:r>
              <a:rPr lang="en-US" dirty="0"/>
              <a:t>What technical/non technical controls should be deployed?</a:t>
            </a:r>
          </a:p>
          <a:p>
            <a:r>
              <a:rPr lang="en-US" dirty="0"/>
              <a:t>How are people supported to do what they need to do?</a:t>
            </a:r>
          </a:p>
          <a:p>
            <a:r>
              <a:rPr lang="en-US" dirty="0"/>
              <a:t>What if something goes wrong?</a:t>
            </a:r>
          </a:p>
          <a:p>
            <a:pPr lvl="1"/>
            <a:r>
              <a:rPr lang="en-US" dirty="0"/>
              <a:t>Response and Recovery</a:t>
            </a:r>
          </a:p>
          <a:p>
            <a:pPr lvl="1"/>
            <a:r>
              <a:rPr lang="en-US" dirty="0"/>
              <a:t>Accountability and consequences</a:t>
            </a:r>
          </a:p>
          <a:p>
            <a:endParaRPr lang="en-US" dirty="0"/>
          </a:p>
        </p:txBody>
      </p:sp>
    </p:spTree>
    <p:extLst>
      <p:ext uri="{BB962C8B-B14F-4D97-AF65-F5344CB8AC3E}">
        <p14:creationId xmlns:p14="http://schemas.microsoft.com/office/powerpoint/2010/main" val="3376313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0EEAB-031C-45CE-B789-658CC536DB04}"/>
              </a:ext>
            </a:extLst>
          </p:cNvPr>
          <p:cNvSpPr>
            <a:spLocks noGrp="1"/>
          </p:cNvSpPr>
          <p:nvPr>
            <p:ph type="title"/>
          </p:nvPr>
        </p:nvSpPr>
        <p:spPr/>
        <p:txBody>
          <a:bodyPr/>
          <a:lstStyle/>
          <a:p>
            <a:r>
              <a:rPr lang="en-US" dirty="0"/>
              <a:t>What is a security plan?</a:t>
            </a:r>
          </a:p>
        </p:txBody>
      </p:sp>
      <p:sp>
        <p:nvSpPr>
          <p:cNvPr id="3" name="Content Placeholder 2">
            <a:extLst>
              <a:ext uri="{FF2B5EF4-FFF2-40B4-BE49-F238E27FC236}">
                <a16:creationId xmlns:a16="http://schemas.microsoft.com/office/drawing/2014/main" id="{00E99A79-E9BB-48A6-931F-33316C610D82}"/>
              </a:ext>
            </a:extLst>
          </p:cNvPr>
          <p:cNvSpPr>
            <a:spLocks noGrp="1"/>
          </p:cNvSpPr>
          <p:nvPr>
            <p:ph idx="1"/>
          </p:nvPr>
        </p:nvSpPr>
        <p:spPr/>
        <p:txBody>
          <a:bodyPr/>
          <a:lstStyle/>
          <a:p>
            <a:r>
              <a:rPr lang="en-US" dirty="0"/>
              <a:t>It is a living document that allow you as a practitioner to :</a:t>
            </a:r>
          </a:p>
          <a:p>
            <a:pPr lvl="1"/>
            <a:r>
              <a:rPr lang="en-US" dirty="0"/>
              <a:t>Understand your organization and identify the people and assets at risks</a:t>
            </a:r>
          </a:p>
          <a:p>
            <a:pPr lvl="1"/>
            <a:r>
              <a:rPr lang="en-US" dirty="0"/>
              <a:t>Specify loss/risk event/vulnerability</a:t>
            </a:r>
          </a:p>
          <a:p>
            <a:pPr lvl="1"/>
            <a:r>
              <a:rPr lang="en-US" dirty="0"/>
              <a:t>Determine the impact of loss/risk events</a:t>
            </a:r>
          </a:p>
          <a:p>
            <a:pPr lvl="1"/>
            <a:r>
              <a:rPr lang="en-US" dirty="0"/>
              <a:t>Develop option to mitigate the risks</a:t>
            </a:r>
          </a:p>
        </p:txBody>
      </p:sp>
    </p:spTree>
    <p:extLst>
      <p:ext uri="{BB962C8B-B14F-4D97-AF65-F5344CB8AC3E}">
        <p14:creationId xmlns:p14="http://schemas.microsoft.com/office/powerpoint/2010/main" val="1505971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 of a Security Plan</a:t>
            </a:r>
          </a:p>
        </p:txBody>
      </p:sp>
      <p:sp>
        <p:nvSpPr>
          <p:cNvPr id="3" name="Content Placeholder 2"/>
          <p:cNvSpPr>
            <a:spLocks noGrp="1"/>
          </p:cNvSpPr>
          <p:nvPr>
            <p:ph idx="1"/>
          </p:nvPr>
        </p:nvSpPr>
        <p:spPr/>
        <p:txBody>
          <a:bodyPr>
            <a:normAutofit/>
          </a:bodyPr>
          <a:lstStyle/>
          <a:p>
            <a:r>
              <a:rPr lang="en-US" i="1" dirty="0"/>
              <a:t>Policy,</a:t>
            </a:r>
            <a:r>
              <a:rPr lang="en-US" dirty="0"/>
              <a:t> indicating the goals of a computer security effort and the willingness of the people involved to work to achieve those goals </a:t>
            </a:r>
          </a:p>
          <a:p>
            <a:r>
              <a:rPr lang="en-US" i="1" dirty="0"/>
              <a:t>Current state</a:t>
            </a:r>
            <a:r>
              <a:rPr lang="en-US" dirty="0"/>
              <a:t>, describing the status of security at the time of the plan</a:t>
            </a:r>
          </a:p>
          <a:p>
            <a:r>
              <a:rPr lang="en-US" i="1" dirty="0"/>
              <a:t>Requirements</a:t>
            </a:r>
            <a:r>
              <a:rPr lang="en-US" dirty="0"/>
              <a:t>, recommending ways to meet the security goals</a:t>
            </a:r>
          </a:p>
          <a:p>
            <a:r>
              <a:rPr lang="en-US" i="1" dirty="0"/>
              <a:t>Recommended</a:t>
            </a:r>
            <a:r>
              <a:rPr lang="en-US" dirty="0"/>
              <a:t> </a:t>
            </a:r>
            <a:r>
              <a:rPr lang="en-US" i="1" dirty="0"/>
              <a:t>controls</a:t>
            </a:r>
            <a:r>
              <a:rPr lang="en-US" dirty="0"/>
              <a:t>, mapping controls to the vulnerabilities identified in the policy and requirements</a:t>
            </a:r>
          </a:p>
          <a:p>
            <a:r>
              <a:rPr lang="en-US" i="1" dirty="0"/>
              <a:t>Accountability</a:t>
            </a:r>
            <a:r>
              <a:rPr lang="en-US" dirty="0"/>
              <a:t>, documenting who is responsible for each security activity</a:t>
            </a:r>
          </a:p>
          <a:p>
            <a:r>
              <a:rPr lang="en-US" i="1" dirty="0"/>
              <a:t>Timetable</a:t>
            </a:r>
            <a:r>
              <a:rPr lang="en-US" dirty="0"/>
              <a:t>, identifying when different security functions are to be done</a:t>
            </a:r>
          </a:p>
          <a:p>
            <a:r>
              <a:rPr lang="en-US" i="1" dirty="0"/>
              <a:t>Maintenance,</a:t>
            </a:r>
            <a:r>
              <a:rPr lang="en-US" dirty="0"/>
              <a:t> specifying a structure for periodically updating the security plan</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4</a:t>
            </a:fld>
            <a:endParaRPr lang="en-US">
              <a:latin typeface="Arial"/>
            </a:endParaRPr>
          </a:p>
        </p:txBody>
      </p:sp>
      <p:sp>
        <p:nvSpPr>
          <p:cNvPr id="5" name="Footer Placeholder 4"/>
          <p:cNvSpPr>
            <a:spLocks noGrp="1"/>
          </p:cNvSpPr>
          <p:nvPr>
            <p:ph type="ftr" sz="quarter" idx="11"/>
          </p:nvPr>
        </p:nvSpPr>
        <p:spPr/>
        <p:txBody>
          <a:body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2670762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Policy</a:t>
            </a:r>
          </a:p>
        </p:txBody>
      </p:sp>
      <p:sp>
        <p:nvSpPr>
          <p:cNvPr id="3" name="Content Placeholder 2"/>
          <p:cNvSpPr>
            <a:spLocks noGrp="1"/>
          </p:cNvSpPr>
          <p:nvPr>
            <p:ph idx="1"/>
          </p:nvPr>
        </p:nvSpPr>
        <p:spPr/>
        <p:txBody>
          <a:bodyPr>
            <a:normAutofit/>
          </a:bodyPr>
          <a:lstStyle/>
          <a:p>
            <a:r>
              <a:rPr lang="en-US" dirty="0"/>
              <a:t>A high-level statement of purpose and intent</a:t>
            </a:r>
          </a:p>
          <a:p>
            <a:r>
              <a:rPr lang="en-US" dirty="0"/>
              <a:t>Answers three essential questions:</a:t>
            </a:r>
          </a:p>
          <a:p>
            <a:pPr lvl="1"/>
            <a:r>
              <a:rPr lang="en-US" dirty="0"/>
              <a:t>Who should be allowed access?</a:t>
            </a:r>
          </a:p>
          <a:p>
            <a:pPr lvl="1"/>
            <a:r>
              <a:rPr lang="en-US" dirty="0"/>
              <a:t>To what system and organizational resources should access be allowed?</a:t>
            </a:r>
          </a:p>
          <a:p>
            <a:pPr lvl="1"/>
            <a:r>
              <a:rPr lang="en-US" dirty="0"/>
              <a:t>What types of access should each user be allowed for each resource?</a:t>
            </a:r>
          </a:p>
          <a:p>
            <a:r>
              <a:rPr lang="en-US" dirty="0"/>
              <a:t>Should specify</a:t>
            </a:r>
          </a:p>
          <a:p>
            <a:pPr lvl="1"/>
            <a:r>
              <a:rPr lang="en-US" dirty="0"/>
              <a:t>The organization’s security goals (e.g., define whether reliable service is a higher priority than preventing infiltration)</a:t>
            </a:r>
          </a:p>
          <a:p>
            <a:pPr lvl="1"/>
            <a:r>
              <a:rPr lang="en-US" dirty="0"/>
              <a:t>Where the responsibility for security lies (e.g., the security group or the user)</a:t>
            </a:r>
          </a:p>
          <a:p>
            <a:pPr lvl="1"/>
            <a:r>
              <a:rPr lang="en-US" dirty="0"/>
              <a:t>The organization’s commitment to security (e.g., defines where the security group fits in the corporate structure)</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5</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826546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Assessment of Current Security Status</a:t>
            </a:r>
          </a:p>
        </p:txBody>
      </p:sp>
      <p:sp>
        <p:nvSpPr>
          <p:cNvPr id="3" name="Content Placeholder 2"/>
          <p:cNvSpPr>
            <a:spLocks noGrp="1"/>
          </p:cNvSpPr>
          <p:nvPr>
            <p:ph idx="1"/>
          </p:nvPr>
        </p:nvSpPr>
        <p:spPr/>
        <p:txBody>
          <a:bodyPr>
            <a:normAutofit fontScale="92500" lnSpcReduction="10000"/>
          </a:bodyPr>
          <a:lstStyle/>
          <a:p>
            <a:r>
              <a:rPr lang="en-US" sz="2800" dirty="0"/>
              <a:t>A risk analysis—a systemic investigation of the system, its environment, and what might go wrong—forms the basis for describing the current security state</a:t>
            </a:r>
          </a:p>
          <a:p>
            <a:r>
              <a:rPr lang="en-US" sz="2800" dirty="0"/>
              <a:t>Defines the limits of responsibility for security</a:t>
            </a:r>
          </a:p>
          <a:p>
            <a:pPr lvl="1"/>
            <a:r>
              <a:rPr lang="en-US" sz="2400" dirty="0"/>
              <a:t>Which assets are to be protected</a:t>
            </a:r>
          </a:p>
          <a:p>
            <a:pPr lvl="1"/>
            <a:r>
              <a:rPr lang="en-US" sz="2400" dirty="0"/>
              <a:t>Who is responsible for protecting them</a:t>
            </a:r>
          </a:p>
          <a:p>
            <a:pPr lvl="1"/>
            <a:r>
              <a:rPr lang="en-US" sz="2400" dirty="0"/>
              <a:t>Who is excluded from responsibility</a:t>
            </a:r>
          </a:p>
          <a:p>
            <a:pPr lvl="1"/>
            <a:r>
              <a:rPr lang="en-US" sz="2400" dirty="0"/>
              <a:t>Boundaries of responsibility</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6</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160625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Security Requirements</a:t>
            </a:r>
          </a:p>
        </p:txBody>
      </p:sp>
      <p:sp>
        <p:nvSpPr>
          <p:cNvPr id="3" name="Content Placeholder 2"/>
          <p:cNvSpPr>
            <a:spLocks noGrp="1"/>
          </p:cNvSpPr>
          <p:nvPr>
            <p:ph idx="1"/>
          </p:nvPr>
        </p:nvSpPr>
        <p:spPr/>
        <p:txBody>
          <a:bodyPr>
            <a:normAutofit fontScale="92500" lnSpcReduction="10000"/>
          </a:bodyPr>
          <a:lstStyle/>
          <a:p>
            <a:r>
              <a:rPr lang="en-US" dirty="0"/>
              <a:t>Security requirements are functional or performance demands placed on a system to ensure a desired level of security</a:t>
            </a:r>
          </a:p>
          <a:p>
            <a:r>
              <a:rPr lang="en-US" dirty="0"/>
              <a:t>Usually derived from organizational business needs, sometimes including compliance with mandates imposed from outside, such as government standards</a:t>
            </a:r>
          </a:p>
          <a:p>
            <a:r>
              <a:rPr lang="en-US" dirty="0"/>
              <a:t>Characteristics of good security requirements:</a:t>
            </a:r>
          </a:p>
          <a:p>
            <a:pPr lvl="1"/>
            <a:r>
              <a:rPr lang="en-US" dirty="0"/>
              <a:t>Correctness</a:t>
            </a:r>
          </a:p>
          <a:p>
            <a:pPr lvl="1"/>
            <a:r>
              <a:rPr lang="en-US" dirty="0"/>
              <a:t>Consistency</a:t>
            </a:r>
          </a:p>
          <a:p>
            <a:pPr lvl="1"/>
            <a:r>
              <a:rPr lang="en-US" dirty="0"/>
              <a:t>Completeness</a:t>
            </a:r>
          </a:p>
          <a:p>
            <a:pPr lvl="1"/>
            <a:r>
              <a:rPr lang="en-US" dirty="0"/>
              <a:t>Realism</a:t>
            </a:r>
          </a:p>
          <a:p>
            <a:pPr lvl="1"/>
            <a:r>
              <a:rPr lang="en-US" dirty="0"/>
              <a:t>Need</a:t>
            </a:r>
          </a:p>
          <a:p>
            <a:pPr lvl="1"/>
            <a:r>
              <a:rPr lang="en-US" dirty="0"/>
              <a:t>Verifiability</a:t>
            </a:r>
          </a:p>
          <a:p>
            <a:pPr lvl="1"/>
            <a:r>
              <a:rPr lang="en-US" dirty="0"/>
              <a:t>Traceability</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7</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702792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for Implementation</a:t>
            </a:r>
          </a:p>
        </p:txBody>
      </p:sp>
      <p:sp>
        <p:nvSpPr>
          <p:cNvPr id="3" name="Content Placeholder 2"/>
          <p:cNvSpPr>
            <a:spLocks noGrp="1"/>
          </p:cNvSpPr>
          <p:nvPr>
            <p:ph idx="1"/>
          </p:nvPr>
        </p:nvSpPr>
        <p:spPr/>
        <p:txBody>
          <a:bodyPr>
            <a:normAutofit fontScale="92500"/>
          </a:bodyPr>
          <a:lstStyle/>
          <a:p>
            <a:r>
              <a:rPr lang="en-US" dirty="0"/>
              <a:t>A section of the security plan will identify which people (roles) are responsible for implementing security requirements</a:t>
            </a:r>
          </a:p>
          <a:p>
            <a:r>
              <a:rPr lang="en-US" dirty="0"/>
              <a:t>Common roles:</a:t>
            </a:r>
          </a:p>
          <a:p>
            <a:pPr lvl="1"/>
            <a:r>
              <a:rPr lang="en-US" i="1" dirty="0"/>
              <a:t>Users</a:t>
            </a:r>
            <a:r>
              <a:rPr lang="en-US" dirty="0"/>
              <a:t> of personal computers or other devices</a:t>
            </a:r>
            <a:r>
              <a:rPr lang="en-US" i="1" dirty="0"/>
              <a:t> </a:t>
            </a:r>
            <a:r>
              <a:rPr lang="en-US" dirty="0"/>
              <a:t>may be responsible for the security of their own machines. Alternatively, the security plan may designate one person or group to be coordinator of personal computer security. </a:t>
            </a:r>
          </a:p>
          <a:p>
            <a:pPr lvl="1"/>
            <a:r>
              <a:rPr lang="en-US" i="1" dirty="0"/>
              <a:t>Project leaders</a:t>
            </a:r>
            <a:r>
              <a:rPr lang="en-US" dirty="0"/>
              <a:t> may be responsible for the security of data and computations.</a:t>
            </a:r>
          </a:p>
          <a:p>
            <a:pPr lvl="1"/>
            <a:r>
              <a:rPr lang="en-US" i="1" dirty="0"/>
              <a:t>Managers</a:t>
            </a:r>
            <a:r>
              <a:rPr lang="en-US" dirty="0"/>
              <a:t> may be responsible for seeing that the people they supervise implement security measures.</a:t>
            </a:r>
          </a:p>
          <a:p>
            <a:pPr lvl="1"/>
            <a:r>
              <a:rPr lang="en-US" i="1" dirty="0"/>
              <a:t>Database administrators</a:t>
            </a:r>
            <a:r>
              <a:rPr lang="en-US" dirty="0"/>
              <a:t> may be responsible for the access to and integrity of data in their databases. </a:t>
            </a:r>
          </a:p>
          <a:p>
            <a:pPr lvl="1"/>
            <a:r>
              <a:rPr lang="en-US" i="1" dirty="0"/>
              <a:t>Information officers</a:t>
            </a:r>
            <a:r>
              <a:rPr lang="en-US" dirty="0"/>
              <a:t> may be responsible for overseeing the creation and use of data; these officers may also be responsible for retention and proper disposal of data. </a:t>
            </a:r>
          </a:p>
          <a:p>
            <a:pPr lvl="1"/>
            <a:r>
              <a:rPr lang="en-US" i="1" dirty="0"/>
              <a:t>Personnel staff members</a:t>
            </a:r>
            <a:r>
              <a:rPr lang="en-US" dirty="0"/>
              <a:t> may be responsible for security involving employees, for example, screening potential employees for trustworthiness and arranging security training programs. </a:t>
            </a:r>
          </a:p>
          <a:p>
            <a:pPr lvl="1"/>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8</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2848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Timetable and Plan Maintenance</a:t>
            </a:r>
          </a:p>
        </p:txBody>
      </p:sp>
      <p:sp>
        <p:nvSpPr>
          <p:cNvPr id="3" name="Content Placeholder 2"/>
          <p:cNvSpPr>
            <a:spLocks noGrp="1"/>
          </p:cNvSpPr>
          <p:nvPr>
            <p:ph idx="1"/>
          </p:nvPr>
        </p:nvSpPr>
        <p:spPr/>
        <p:txBody>
          <a:bodyPr/>
          <a:lstStyle/>
          <a:p>
            <a:r>
              <a:rPr lang="en-US" dirty="0"/>
              <a:t>As a security plan cannot be implemented instantly, the plan should include a timetable of how and when the elements in it will be performed</a:t>
            </a:r>
          </a:p>
          <a:p>
            <a:r>
              <a:rPr lang="en-US" dirty="0"/>
              <a:t>The plan should specify the order in which controls are to be implemented so that the most serious exposures are covered as soon as possible</a:t>
            </a:r>
          </a:p>
          <a:p>
            <a:r>
              <a:rPr lang="en-US" dirty="0"/>
              <a:t>The plan must be extensible, as new equipment will be acquired, new connectivity requested, and new threats identified</a:t>
            </a:r>
          </a:p>
          <a:p>
            <a:pPr lvl="1"/>
            <a:r>
              <a:rPr lang="en-US" dirty="0"/>
              <a:t>The plan must include procedures for change and growth</a:t>
            </a:r>
          </a:p>
          <a:p>
            <a:pPr lvl="1"/>
            <a:r>
              <a:rPr lang="en-US" dirty="0"/>
              <a:t>The plan must include a schedule for periodic review</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9</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703805612"/>
      </p:ext>
    </p:extLst>
  </p:cSld>
  <p:clrMapOvr>
    <a:masterClrMapping/>
  </p:clrMapOvr>
</p:sld>
</file>

<file path=ppt/theme/theme1.xml><?xml version="1.0" encoding="utf-8"?>
<a:theme xmlns:a="http://schemas.openxmlformats.org/drawingml/2006/main" name="Dividen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2382</TotalTime>
  <Words>1465</Words>
  <Application>Microsoft Office PowerPoint</Application>
  <PresentationFormat>Widescreen</PresentationFormat>
  <Paragraphs>119</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 MT</vt:lpstr>
      <vt:lpstr>Wingdings 2</vt:lpstr>
      <vt:lpstr>Dividend</vt:lpstr>
      <vt:lpstr>Security Planning 1</vt:lpstr>
      <vt:lpstr>What is a security plan</vt:lpstr>
      <vt:lpstr>What is a security plan?</vt:lpstr>
      <vt:lpstr>Contents of a Security Plan</vt:lpstr>
      <vt:lpstr>Security Policy</vt:lpstr>
      <vt:lpstr>Assessment of Current Security Status</vt:lpstr>
      <vt:lpstr>Security Requirements</vt:lpstr>
      <vt:lpstr>Responsibility for Implementation</vt:lpstr>
      <vt:lpstr>Timetable and Plan Maintenance</vt:lpstr>
      <vt:lpstr>Inputs to the Security Plan</vt:lpstr>
      <vt:lpstr>Security Planning Team Members</vt:lpstr>
      <vt:lpstr>Assuring Commitment to a Security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Alawya Alawami</dc:creator>
  <cp:lastModifiedBy>Alawya Alawami</cp:lastModifiedBy>
  <cp:revision>24</cp:revision>
  <dcterms:created xsi:type="dcterms:W3CDTF">2022-01-16T20:27:50Z</dcterms:created>
  <dcterms:modified xsi:type="dcterms:W3CDTF">2022-01-31T02:26:27Z</dcterms:modified>
</cp:coreProperties>
</file>