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2"/>
  </p:notesMasterIdLst>
  <p:sldIdLst>
    <p:sldId id="256" r:id="rId2"/>
    <p:sldId id="259" r:id="rId3"/>
    <p:sldId id="257" r:id="rId4"/>
    <p:sldId id="258" r:id="rId5"/>
    <p:sldId id="262" r:id="rId6"/>
    <p:sldId id="261" r:id="rId7"/>
    <p:sldId id="276" r:id="rId8"/>
    <p:sldId id="277" r:id="rId9"/>
    <p:sldId id="278" r:id="rId10"/>
    <p:sldId id="279" r:id="rId11"/>
    <p:sldId id="280" r:id="rId12"/>
    <p:sldId id="281" r:id="rId13"/>
    <p:sldId id="299" r:id="rId14"/>
    <p:sldId id="300" r:id="rId15"/>
    <p:sldId id="302" r:id="rId16"/>
    <p:sldId id="303" r:id="rId17"/>
    <p:sldId id="304" r:id="rId18"/>
    <p:sldId id="305" r:id="rId19"/>
    <p:sldId id="306" r:id="rId20"/>
    <p:sldId id="30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79ca5d2c88a85f4" providerId="LiveId" clId="{A7C37AE4-7563-4282-A9E9-267D2892B808}"/>
    <pc:docChg chg="custSel addSld delSld modSld">
      <pc:chgData name="" userId="679ca5d2c88a85f4" providerId="LiveId" clId="{A7C37AE4-7563-4282-A9E9-267D2892B808}" dt="2022-01-17T20:17:39.342" v="24" actId="20577"/>
      <pc:docMkLst>
        <pc:docMk/>
      </pc:docMkLst>
      <pc:sldChg chg="del">
        <pc:chgData name="" userId="679ca5d2c88a85f4" providerId="LiveId" clId="{A7C37AE4-7563-4282-A9E9-267D2892B808}" dt="2022-01-17T01:34:55.725" v="2" actId="2696"/>
        <pc:sldMkLst>
          <pc:docMk/>
          <pc:sldMk cId="1735768008" sldId="263"/>
        </pc:sldMkLst>
      </pc:sldChg>
      <pc:sldChg chg="modSp">
        <pc:chgData name="" userId="679ca5d2c88a85f4" providerId="LiveId" clId="{A7C37AE4-7563-4282-A9E9-267D2892B808}" dt="2022-01-17T20:17:39.342" v="24" actId="20577"/>
        <pc:sldMkLst>
          <pc:docMk/>
          <pc:sldMk cId="0" sldId="280"/>
        </pc:sldMkLst>
        <pc:spChg chg="mod">
          <ac:chgData name="" userId="679ca5d2c88a85f4" providerId="LiveId" clId="{A7C37AE4-7563-4282-A9E9-267D2892B808}" dt="2022-01-17T20:17:39.342" v="24" actId="20577"/>
          <ac:spMkLst>
            <pc:docMk/>
            <pc:sldMk cId="0" sldId="280"/>
            <ac:spMk id="21509" creationId="{240531FB-07DD-4E84-A901-AF21B50C3F88}"/>
          </ac:spMkLst>
        </pc:spChg>
      </pc:sldChg>
      <pc:sldChg chg="delSp add">
        <pc:chgData name="" userId="679ca5d2c88a85f4" providerId="LiveId" clId="{A7C37AE4-7563-4282-A9E9-267D2892B808}" dt="2022-01-17T01:34:44.504" v="1" actId="478"/>
        <pc:sldMkLst>
          <pc:docMk/>
          <pc:sldMk cId="0" sldId="299"/>
        </pc:sldMkLst>
        <pc:spChg chg="del">
          <ac:chgData name="" userId="679ca5d2c88a85f4" providerId="LiveId" clId="{A7C37AE4-7563-4282-A9E9-267D2892B808}" dt="2022-01-17T01:34:44.504" v="1" actId="478"/>
          <ac:spMkLst>
            <pc:docMk/>
            <pc:sldMk cId="0" sldId="299"/>
            <ac:spMk id="4" creationId="{5E628A61-B944-480B-B56F-D90B98668B52}"/>
          </ac:spMkLst>
        </pc:spChg>
      </pc:sldChg>
      <pc:sldChg chg="delSp modSp add">
        <pc:chgData name="" userId="679ca5d2c88a85f4" providerId="LiveId" clId="{A7C37AE4-7563-4282-A9E9-267D2892B808}" dt="2022-01-17T01:40:09.564" v="8" actId="20577"/>
        <pc:sldMkLst>
          <pc:docMk/>
          <pc:sldMk cId="0" sldId="300"/>
        </pc:sldMkLst>
        <pc:spChg chg="del">
          <ac:chgData name="" userId="679ca5d2c88a85f4" providerId="LiveId" clId="{A7C37AE4-7563-4282-A9E9-267D2892B808}" dt="2022-01-17T01:40:03.551" v="7" actId="478"/>
          <ac:spMkLst>
            <pc:docMk/>
            <pc:sldMk cId="0" sldId="300"/>
            <ac:spMk id="4" creationId="{8ED374D4-5982-4D7E-9231-D4A3A12E0834}"/>
          </ac:spMkLst>
        </pc:spChg>
        <pc:spChg chg="mod">
          <ac:chgData name="" userId="679ca5d2c88a85f4" providerId="LiveId" clId="{A7C37AE4-7563-4282-A9E9-267D2892B808}" dt="2022-01-17T01:40:09.564" v="8" actId="20577"/>
          <ac:spMkLst>
            <pc:docMk/>
            <pc:sldMk cId="0" sldId="300"/>
            <ac:spMk id="43013" creationId="{69CF9DE9-C59E-4411-BA8D-D8E87EBF8453}"/>
          </ac:spMkLst>
        </pc:spChg>
      </pc:sldChg>
      <pc:sldChg chg="delSp add del">
        <pc:chgData name="" userId="679ca5d2c88a85f4" providerId="LiveId" clId="{A7C37AE4-7563-4282-A9E9-267D2892B808}" dt="2022-01-17T01:39:57.327" v="6" actId="2696"/>
        <pc:sldMkLst>
          <pc:docMk/>
          <pc:sldMk cId="0" sldId="301"/>
        </pc:sldMkLst>
        <pc:spChg chg="del">
          <ac:chgData name="" userId="679ca5d2c88a85f4" providerId="LiveId" clId="{A7C37AE4-7563-4282-A9E9-267D2892B808}" dt="2022-01-17T01:35:43.450" v="4" actId="478"/>
          <ac:spMkLst>
            <pc:docMk/>
            <pc:sldMk cId="0" sldId="301"/>
            <ac:spMk id="4" creationId="{11634D7A-A2A7-4C6D-A8B9-3BC5AACE8CAC}"/>
          </ac:spMkLst>
        </pc:spChg>
      </pc:sldChg>
      <pc:sldChg chg="delSp add">
        <pc:chgData name="" userId="679ca5d2c88a85f4" providerId="LiveId" clId="{A7C37AE4-7563-4282-A9E9-267D2892B808}" dt="2022-01-17T01:40:17.257" v="9" actId="478"/>
        <pc:sldMkLst>
          <pc:docMk/>
          <pc:sldMk cId="0" sldId="302"/>
        </pc:sldMkLst>
        <pc:spChg chg="del">
          <ac:chgData name="" userId="679ca5d2c88a85f4" providerId="LiveId" clId="{A7C37AE4-7563-4282-A9E9-267D2892B808}" dt="2022-01-17T01:40:17.257" v="9" actId="478"/>
          <ac:spMkLst>
            <pc:docMk/>
            <pc:sldMk cId="0" sldId="302"/>
            <ac:spMk id="4" creationId="{11634D7A-A2A7-4C6D-A8B9-3BC5AACE8CAC}"/>
          </ac:spMkLst>
        </pc:spChg>
      </pc:sldChg>
      <pc:sldChg chg="delSp add">
        <pc:chgData name="" userId="679ca5d2c88a85f4" providerId="LiveId" clId="{A7C37AE4-7563-4282-A9E9-267D2892B808}" dt="2022-01-17T01:40:25.528" v="10" actId="478"/>
        <pc:sldMkLst>
          <pc:docMk/>
          <pc:sldMk cId="0" sldId="303"/>
        </pc:sldMkLst>
        <pc:spChg chg="del">
          <ac:chgData name="" userId="679ca5d2c88a85f4" providerId="LiveId" clId="{A7C37AE4-7563-4282-A9E9-267D2892B808}" dt="2022-01-17T01:40:25.528" v="10" actId="478"/>
          <ac:spMkLst>
            <pc:docMk/>
            <pc:sldMk cId="0" sldId="303"/>
            <ac:spMk id="4" creationId="{F8D7E812-DF01-4947-8DD6-F8B2133ADACD}"/>
          </ac:spMkLst>
        </pc:spChg>
      </pc:sldChg>
      <pc:sldChg chg="delSp add">
        <pc:chgData name="" userId="679ca5d2c88a85f4" providerId="LiveId" clId="{A7C37AE4-7563-4282-A9E9-267D2892B808}" dt="2022-01-17T01:40:30.412" v="11" actId="478"/>
        <pc:sldMkLst>
          <pc:docMk/>
          <pc:sldMk cId="0" sldId="304"/>
        </pc:sldMkLst>
        <pc:spChg chg="del">
          <ac:chgData name="" userId="679ca5d2c88a85f4" providerId="LiveId" clId="{A7C37AE4-7563-4282-A9E9-267D2892B808}" dt="2022-01-17T01:40:30.412" v="11" actId="478"/>
          <ac:spMkLst>
            <pc:docMk/>
            <pc:sldMk cId="0" sldId="304"/>
            <ac:spMk id="4" creationId="{A888B345-51AF-40BD-81D4-536E17FE9FF3}"/>
          </ac:spMkLst>
        </pc:spChg>
      </pc:sldChg>
      <pc:sldChg chg="delSp add">
        <pc:chgData name="" userId="679ca5d2c88a85f4" providerId="LiveId" clId="{A7C37AE4-7563-4282-A9E9-267D2892B808}" dt="2022-01-17T01:40:34.781" v="12" actId="478"/>
        <pc:sldMkLst>
          <pc:docMk/>
          <pc:sldMk cId="0" sldId="305"/>
        </pc:sldMkLst>
        <pc:spChg chg="del">
          <ac:chgData name="" userId="679ca5d2c88a85f4" providerId="LiveId" clId="{A7C37AE4-7563-4282-A9E9-267D2892B808}" dt="2022-01-17T01:40:34.781" v="12" actId="478"/>
          <ac:spMkLst>
            <pc:docMk/>
            <pc:sldMk cId="0" sldId="305"/>
            <ac:spMk id="4" creationId="{95684A1C-6744-4620-AFCE-C0F4D86CEB99}"/>
          </ac:spMkLst>
        </pc:spChg>
      </pc:sldChg>
      <pc:sldChg chg="delSp add">
        <pc:chgData name="" userId="679ca5d2c88a85f4" providerId="LiveId" clId="{A7C37AE4-7563-4282-A9E9-267D2892B808}" dt="2022-01-17T01:40:42.027" v="13" actId="478"/>
        <pc:sldMkLst>
          <pc:docMk/>
          <pc:sldMk cId="0" sldId="306"/>
        </pc:sldMkLst>
        <pc:spChg chg="del">
          <ac:chgData name="" userId="679ca5d2c88a85f4" providerId="LiveId" clId="{A7C37AE4-7563-4282-A9E9-267D2892B808}" dt="2022-01-17T01:40:42.027" v="13" actId="478"/>
          <ac:spMkLst>
            <pc:docMk/>
            <pc:sldMk cId="0" sldId="306"/>
            <ac:spMk id="4" creationId="{B777D308-E69F-42DA-B929-9121CF35872F}"/>
          </ac:spMkLst>
        </pc:spChg>
      </pc:sldChg>
      <pc:sldChg chg="delSp add">
        <pc:chgData name="" userId="679ca5d2c88a85f4" providerId="LiveId" clId="{A7C37AE4-7563-4282-A9E9-267D2892B808}" dt="2022-01-17T01:40:49.010" v="14" actId="478"/>
        <pc:sldMkLst>
          <pc:docMk/>
          <pc:sldMk cId="0" sldId="307"/>
        </pc:sldMkLst>
        <pc:spChg chg="del">
          <ac:chgData name="" userId="679ca5d2c88a85f4" providerId="LiveId" clId="{A7C37AE4-7563-4282-A9E9-267D2892B808}" dt="2022-01-17T01:40:49.010" v="14" actId="478"/>
          <ac:spMkLst>
            <pc:docMk/>
            <pc:sldMk cId="0" sldId="307"/>
            <ac:spMk id="4" creationId="{60785E9A-82E1-4AA7-ADD3-63D95B38A3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140F8-0329-4A1F-A7BF-B943BE9F4621}"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D1368-B41D-4FE4-853F-DDCBD6AE96CF}" type="slidenum">
              <a:rPr lang="en-US" smtClean="0"/>
              <a:t>‹#›</a:t>
            </a:fld>
            <a:endParaRPr lang="en-US"/>
          </a:p>
        </p:txBody>
      </p:sp>
    </p:spTree>
    <p:extLst>
      <p:ext uri="{BB962C8B-B14F-4D97-AF65-F5344CB8AC3E}">
        <p14:creationId xmlns:p14="http://schemas.microsoft.com/office/powerpoint/2010/main" val="171645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D6DB48D-5308-4DD6-A242-909BC9B41A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D334B52D-CABC-4A40-AD33-7103338E9B62}" type="slidenum">
              <a:rPr lang="en-US" altLang="en-US" sz="1200"/>
              <a:pPr eaLnBrk="1" hangingPunct="1"/>
              <a:t>7</a:t>
            </a:fld>
            <a:endParaRPr lang="en-US" altLang="en-US" sz="1200"/>
          </a:p>
        </p:txBody>
      </p:sp>
      <p:sp>
        <p:nvSpPr>
          <p:cNvPr id="65539" name="Rectangle 2">
            <a:extLst>
              <a:ext uri="{FF2B5EF4-FFF2-40B4-BE49-F238E27FC236}">
                <a16:creationId xmlns:a16="http://schemas.microsoft.com/office/drawing/2014/main" id="{8CE1C35C-9389-47CB-9F69-F7154FCC3291}"/>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1EF3749C-12F5-43B6-BC25-74A5135B27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Privacy</a:t>
            </a:r>
          </a:p>
          <a:p>
            <a:pPr eaLnBrk="1" hangingPunct="1"/>
            <a:r>
              <a:rPr lang="en-US" altLang="en-US"/>
              <a:t>The information that is collected, used, and stored by an organization is to be used only for the purposes stated to the data owner at the time it was collected. </a:t>
            </a:r>
          </a:p>
          <a:p>
            <a:pPr eaLnBrk="1" hangingPunct="1"/>
            <a:r>
              <a:rPr lang="en-US" altLang="en-US"/>
              <a:t>This definition of privacy does focus on freedom from observation, but rather means that information will be used only in ways known to the person providing it. </a:t>
            </a:r>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1773489-8DDE-4059-97F7-53D8B429D3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8FAD1068-4E0D-4790-B519-4E09F61DA941}" type="slidenum">
              <a:rPr lang="en-US" altLang="en-US" sz="1200"/>
              <a:pPr eaLnBrk="1" hangingPunct="1"/>
              <a:t>16</a:t>
            </a:fld>
            <a:endParaRPr lang="en-US" altLang="en-US" sz="1200"/>
          </a:p>
        </p:txBody>
      </p:sp>
      <p:sp>
        <p:nvSpPr>
          <p:cNvPr id="93187" name="Rectangle 2">
            <a:extLst>
              <a:ext uri="{FF2B5EF4-FFF2-40B4-BE49-F238E27FC236}">
                <a16:creationId xmlns:a16="http://schemas.microsoft.com/office/drawing/2014/main" id="{B97B6945-22AC-4C5F-A0F1-7E1E579F8AC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2F15760-1A98-4968-842B-2AE3B269B1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Policy</a:t>
            </a:r>
          </a:p>
          <a:p>
            <a:pPr eaLnBrk="1" hangingPunct="1"/>
            <a:r>
              <a:rPr lang="en-US" altLang="en-US"/>
              <a:t>The set of organizational guidelines that dictates certain behavior within the organization is called policy. </a:t>
            </a:r>
            <a:endParaRPr lang="en-US" altLang="en-US" sz="1000"/>
          </a:p>
          <a:p>
            <a:pPr eaLnBrk="1" hangingPunct="1"/>
            <a:r>
              <a:rPr lang="en-US" altLang="en-US"/>
              <a:t>In InfoSec, there are three general categories of policy: </a:t>
            </a:r>
          </a:p>
          <a:p>
            <a:pPr eaLnBrk="1" hangingPunct="1"/>
            <a:r>
              <a:rPr lang="en-US" altLang="en-US"/>
              <a:t>•	General program policy (Enterprise Security Policy)</a:t>
            </a:r>
          </a:p>
          <a:p>
            <a:pPr eaLnBrk="1" hangingPunct="1"/>
            <a:r>
              <a:rPr lang="en-US" altLang="en-US"/>
              <a:t>•	An issue-specific security policy (ISSP) </a:t>
            </a:r>
          </a:p>
          <a:p>
            <a:pPr eaLnBrk="1" hangingPunct="1"/>
            <a:r>
              <a:rPr lang="en-US" altLang="en-US"/>
              <a:t>•	System-specific policies (SSSPs) </a:t>
            </a:r>
          </a:p>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15D2E78-3EA8-40A9-B171-C20249923B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1EEE933C-EF65-47FF-8790-E81EA31C2D2F}" type="slidenum">
              <a:rPr lang="en-US" altLang="en-US" sz="1200"/>
              <a:pPr eaLnBrk="1" hangingPunct="1"/>
              <a:t>17</a:t>
            </a:fld>
            <a:endParaRPr lang="en-US" altLang="en-US" sz="1200"/>
          </a:p>
        </p:txBody>
      </p:sp>
      <p:sp>
        <p:nvSpPr>
          <p:cNvPr id="94211" name="Rectangle 2">
            <a:extLst>
              <a:ext uri="{FF2B5EF4-FFF2-40B4-BE49-F238E27FC236}">
                <a16:creationId xmlns:a16="http://schemas.microsoft.com/office/drawing/2014/main" id="{06D2C105-691E-413A-9172-F0B6BD3F7DE0}"/>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9437F110-D8E8-42A6-98A2-51095961D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Programs</a:t>
            </a:r>
          </a:p>
          <a:p>
            <a:pPr eaLnBrk="1" hangingPunct="1"/>
            <a:r>
              <a:rPr lang="en-US" altLang="en-US"/>
              <a:t>Specific entities managed in the information security domain.</a:t>
            </a:r>
          </a:p>
          <a:p>
            <a:pPr eaLnBrk="1" hangingPunct="1"/>
            <a:r>
              <a:rPr lang="en-US" altLang="en-US"/>
              <a:t>A security education training and awareness (SETA) program is one such entity. </a:t>
            </a:r>
          </a:p>
          <a:p>
            <a:pPr eaLnBrk="1" hangingPunct="1"/>
            <a:r>
              <a:rPr lang="en-US" altLang="en-US"/>
              <a:t>Other programs that may emerge include a physical security program, complete with fire, physical access, gates, guards, and so on. </a:t>
            </a:r>
          </a:p>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33A574BA-817A-4F06-9569-1AA6D9EB4F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0B321569-785F-4DBA-A016-7C55DA87E22A}" type="slidenum">
              <a:rPr lang="en-US" altLang="en-US" sz="1200"/>
              <a:pPr eaLnBrk="1" hangingPunct="1"/>
              <a:t>18</a:t>
            </a:fld>
            <a:endParaRPr lang="en-US" altLang="en-US" sz="1200"/>
          </a:p>
        </p:txBody>
      </p:sp>
      <p:sp>
        <p:nvSpPr>
          <p:cNvPr id="95235" name="Rectangle 2">
            <a:extLst>
              <a:ext uri="{FF2B5EF4-FFF2-40B4-BE49-F238E27FC236}">
                <a16:creationId xmlns:a16="http://schemas.microsoft.com/office/drawing/2014/main" id="{D2BE0CEA-F005-4185-9432-60D3C2DE210E}"/>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F4F8D42-8A1B-4314-822A-8E8720C7CC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Protection</a:t>
            </a:r>
          </a:p>
          <a:p>
            <a:pPr eaLnBrk="1" hangingPunct="1"/>
            <a:r>
              <a:rPr lang="en-US" altLang="en-US"/>
              <a:t>The protection function is executed via a set of risk management activities, including risk assessment and control, as well as protection mechanisms, technologies, and tools. </a:t>
            </a:r>
          </a:p>
          <a:p>
            <a:pPr eaLnBrk="1" hangingPunct="1"/>
            <a:r>
              <a:rPr lang="en-US" altLang="en-US"/>
              <a:t>Each of these mechanisms represents some aspect of the management of specific controls in the overall information security plan.</a:t>
            </a:r>
          </a:p>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31A2FA4E-EFBA-4299-8B5C-60C8CE1168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6FBE5C31-CFCE-4EEE-957E-E4BC8D9A02A1}" type="slidenum">
              <a:rPr lang="en-US" altLang="en-US" sz="1200"/>
              <a:pPr eaLnBrk="1" hangingPunct="1"/>
              <a:t>19</a:t>
            </a:fld>
            <a:endParaRPr lang="en-US" altLang="en-US" sz="1200"/>
          </a:p>
        </p:txBody>
      </p:sp>
      <p:sp>
        <p:nvSpPr>
          <p:cNvPr id="96259" name="Rectangle 2">
            <a:extLst>
              <a:ext uri="{FF2B5EF4-FFF2-40B4-BE49-F238E27FC236}">
                <a16:creationId xmlns:a16="http://schemas.microsoft.com/office/drawing/2014/main" id="{DAB820AB-F90F-4D17-9437-E610E3915BDF}"/>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B6BF0C10-122D-4542-9421-CB0A92F5D3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People</a:t>
            </a:r>
          </a:p>
          <a:p>
            <a:pPr eaLnBrk="1" hangingPunct="1"/>
            <a:r>
              <a:rPr lang="en-US" altLang="en-US"/>
              <a:t>People are the most critical link in the information security program. As discussed in the Viewpoint section, it is imperative that managers continuously recognize the crucial role that people play in the information security program. </a:t>
            </a:r>
          </a:p>
          <a:p>
            <a:pPr eaLnBrk="1" hangingPunct="1"/>
            <a:r>
              <a:rPr lang="en-US" altLang="en-US"/>
              <a:t>This aspect of InfoSec includes security personnel and the security of personnel, as well as aspects of the SETA program mentioned earlier.</a:t>
            </a:r>
          </a:p>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D9C30AE-F16A-4370-829A-16455BD2B6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61F353EA-167A-45A1-89F6-B434A7959A4D}" type="slidenum">
              <a:rPr lang="en-US" altLang="en-US" sz="1200"/>
              <a:pPr eaLnBrk="1" hangingPunct="1"/>
              <a:t>20</a:t>
            </a:fld>
            <a:endParaRPr lang="en-US" altLang="en-US" sz="1200"/>
          </a:p>
        </p:txBody>
      </p:sp>
      <p:sp>
        <p:nvSpPr>
          <p:cNvPr id="97283" name="Rectangle 2">
            <a:extLst>
              <a:ext uri="{FF2B5EF4-FFF2-40B4-BE49-F238E27FC236}">
                <a16:creationId xmlns:a16="http://schemas.microsoft.com/office/drawing/2014/main" id="{7E402917-C850-4E62-BDF5-8DA616628AA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879C5D5-23BE-4744-A560-044C350104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Project Management</a:t>
            </a:r>
          </a:p>
          <a:p>
            <a:pPr eaLnBrk="1" hangingPunct="1"/>
            <a:r>
              <a:rPr lang="en-US" altLang="en-US"/>
              <a:t>The final component is the application of thorough project management discipline to all elements of the information security program.  </a:t>
            </a:r>
          </a:p>
          <a:p>
            <a:pPr eaLnBrk="1" hangingPunct="1"/>
            <a:r>
              <a:rPr lang="en-US" altLang="en-US"/>
              <a:t>This effort involves identifying and controlling the resources applied to the project, as well as measuring progress and adjusting the process as progress is made toward the goal.</a:t>
            </a:r>
            <a:br>
              <a:rPr lang="en-US" altLang="en-US"/>
            </a:br>
            <a:endParaRPr lang="en-US" altLang="en-US"/>
          </a:p>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48A3452-6A4A-4191-A89E-27AC0C55DC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BEDB7D58-9004-413E-A6AB-CBE02C6C3B59}" type="slidenum">
              <a:rPr lang="en-US" altLang="en-US" sz="1200"/>
              <a:pPr eaLnBrk="1" hangingPunct="1"/>
              <a:t>8</a:t>
            </a:fld>
            <a:endParaRPr lang="en-US" altLang="en-US" sz="1200"/>
          </a:p>
        </p:txBody>
      </p:sp>
      <p:sp>
        <p:nvSpPr>
          <p:cNvPr id="66563" name="Rectangle 2">
            <a:extLst>
              <a:ext uri="{FF2B5EF4-FFF2-40B4-BE49-F238E27FC236}">
                <a16:creationId xmlns:a16="http://schemas.microsoft.com/office/drawing/2014/main" id="{34D51EA4-E6BF-4B96-875A-2052D61533DD}"/>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6059C406-0A37-4ED7-B7FB-671056C0EB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Identification</a:t>
            </a:r>
          </a:p>
          <a:p>
            <a:pPr eaLnBrk="1" hangingPunct="1"/>
            <a:r>
              <a:rPr lang="en-US" altLang="en-US"/>
              <a:t>An information system possesses the characteristic of identification when it is able to recognize individual users. </a:t>
            </a:r>
          </a:p>
          <a:p>
            <a:pPr eaLnBrk="1" hangingPunct="1"/>
            <a:r>
              <a:rPr lang="en-US" altLang="en-US"/>
              <a:t>Identification and authentication are essential to establishing the level of access or authorization that an individual is granted. </a:t>
            </a:r>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53FE6BAE-E964-4486-BA7E-C4E2E3819C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FDB56045-4641-40C5-BEEE-D0A2A9152DBE}" type="slidenum">
              <a:rPr lang="en-US" altLang="en-US" sz="1200"/>
              <a:pPr eaLnBrk="1" hangingPunct="1"/>
              <a:t>9</a:t>
            </a:fld>
            <a:endParaRPr lang="en-US" altLang="en-US" sz="1200"/>
          </a:p>
        </p:txBody>
      </p:sp>
      <p:sp>
        <p:nvSpPr>
          <p:cNvPr id="67587" name="Rectangle 2">
            <a:extLst>
              <a:ext uri="{FF2B5EF4-FFF2-40B4-BE49-F238E27FC236}">
                <a16:creationId xmlns:a16="http://schemas.microsoft.com/office/drawing/2014/main" id="{2097BBBF-620B-498F-AAC9-F981AEC46717}"/>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0E38B3E3-7F75-44EC-A252-5CE5630A1B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Authentication</a:t>
            </a:r>
          </a:p>
          <a:p>
            <a:pPr eaLnBrk="1" hangingPunct="1"/>
            <a:r>
              <a:rPr lang="en-US" altLang="en-US"/>
              <a:t>Authentication occurs when a control provides proof that a user possesses the identity that he or she claims. </a:t>
            </a:r>
          </a:p>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1756475-2243-416A-B491-833CFB1191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B801DA4B-A836-48F5-971C-B47603A7D58E}" type="slidenum">
              <a:rPr lang="en-US" altLang="en-US" sz="1200"/>
              <a:pPr eaLnBrk="1" hangingPunct="1"/>
              <a:t>10</a:t>
            </a:fld>
            <a:endParaRPr lang="en-US" altLang="en-US" sz="1200"/>
          </a:p>
        </p:txBody>
      </p:sp>
      <p:sp>
        <p:nvSpPr>
          <p:cNvPr id="68611" name="Rectangle 2">
            <a:extLst>
              <a:ext uri="{FF2B5EF4-FFF2-40B4-BE49-F238E27FC236}">
                <a16:creationId xmlns:a16="http://schemas.microsoft.com/office/drawing/2014/main" id="{5E3EB5F9-FF88-4E5D-8C3E-36C25F64E351}"/>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B832763A-34F4-46EA-81EF-AF85233373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Authorization</a:t>
            </a:r>
            <a:endParaRPr lang="en-US" altLang="en-US" sz="1000" b="1"/>
          </a:p>
          <a:p>
            <a:pPr eaLnBrk="1" hangingPunct="1"/>
            <a:r>
              <a:rPr lang="en-US" altLang="en-US"/>
              <a:t>After the identity of a user is authenticated, a process called authorization provides assurance that the user (whether a person or a computer) has been specifically and explicitly authorized by the proper authority to access, update, or delete the contents of an information asset. </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55E2B22E-705B-4F4C-9CF8-A038DD4C4B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403580A7-C1A9-490F-929F-7A3529B26E29}" type="slidenum">
              <a:rPr lang="en-US" altLang="en-US" sz="1200"/>
              <a:pPr eaLnBrk="1" hangingPunct="1"/>
              <a:t>11</a:t>
            </a:fld>
            <a:endParaRPr lang="en-US" altLang="en-US" sz="1200"/>
          </a:p>
        </p:txBody>
      </p:sp>
      <p:sp>
        <p:nvSpPr>
          <p:cNvPr id="69635" name="Rectangle 2">
            <a:extLst>
              <a:ext uri="{FF2B5EF4-FFF2-40B4-BE49-F238E27FC236}">
                <a16:creationId xmlns:a16="http://schemas.microsoft.com/office/drawing/2014/main" id="{D4FF230F-D5FE-4A76-BF49-09B625DB3B7F}"/>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F22F942F-175C-456B-8AB0-D0D901BB6C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Accountability</a:t>
            </a:r>
          </a:p>
          <a:p>
            <a:pPr eaLnBrk="1" hangingPunct="1"/>
            <a:r>
              <a:rPr lang="en-US" altLang="en-US"/>
              <a:t>The characteristic of accountability exists when a control provides assurance that every activity undertaken can be attributed to a named person or automated process. </a:t>
            </a:r>
          </a:p>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1621A12-9305-4490-8083-9F791263EC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62964168-1518-461D-9045-F1ECC980B35D}" type="slidenum">
              <a:rPr lang="en-US" altLang="en-US" sz="1200"/>
              <a:pPr eaLnBrk="1" hangingPunct="1"/>
              <a:t>12</a:t>
            </a:fld>
            <a:endParaRPr lang="en-US" altLang="en-US" sz="1200"/>
          </a:p>
        </p:txBody>
      </p:sp>
      <p:sp>
        <p:nvSpPr>
          <p:cNvPr id="70659" name="Rectangle 2">
            <a:extLst>
              <a:ext uri="{FF2B5EF4-FFF2-40B4-BE49-F238E27FC236}">
                <a16:creationId xmlns:a16="http://schemas.microsoft.com/office/drawing/2014/main" id="{C093C976-E2F4-4D6D-B200-3B20A2388D7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400EE0F4-773D-4DC5-8D3F-4AD887A74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What Is Management?</a:t>
            </a:r>
          </a:p>
          <a:p>
            <a:pPr eaLnBrk="1" hangingPunct="1"/>
            <a:r>
              <a:rPr lang="en-US" altLang="en-US"/>
              <a:t>Management is the process of achieving objectives using a given set of resources. </a:t>
            </a:r>
          </a:p>
          <a:p>
            <a:pPr eaLnBrk="1" hangingPunct="1"/>
            <a:r>
              <a:rPr lang="en-US" altLang="en-US"/>
              <a:t>To make the information security process more effective, it is important to understand certain core principles of management. </a:t>
            </a:r>
          </a:p>
          <a:p>
            <a:pPr eaLnBrk="1" hangingPunct="1"/>
            <a:r>
              <a:rPr lang="en-US" altLang="en-US"/>
              <a:t>A manager is “someone who works with and through other people by coordinating their work activities in order to accomplish organizational goals.” </a:t>
            </a:r>
          </a:p>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4B6264B-1757-4675-B266-BD8F950569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D8454A0E-3615-4F21-B4BC-8B7EBB68CB73}" type="slidenum">
              <a:rPr lang="en-US" altLang="en-US" sz="1200"/>
              <a:pPr eaLnBrk="1" hangingPunct="1"/>
              <a:t>13</a:t>
            </a:fld>
            <a:endParaRPr lang="en-US" altLang="en-US" sz="1200"/>
          </a:p>
        </p:txBody>
      </p:sp>
      <p:sp>
        <p:nvSpPr>
          <p:cNvPr id="90115" name="Rectangle 2">
            <a:extLst>
              <a:ext uri="{FF2B5EF4-FFF2-40B4-BE49-F238E27FC236}">
                <a16:creationId xmlns:a16="http://schemas.microsoft.com/office/drawing/2014/main" id="{DF847960-79FC-4C59-986F-04955CB52AEF}"/>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F74633D6-CAD0-4F74-BD27-7042E075D5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a:t>Principles Of Information Security Management</a:t>
            </a:r>
          </a:p>
          <a:p>
            <a:pPr eaLnBrk="1" hangingPunct="1"/>
            <a:r>
              <a:rPr lang="en-US" altLang="en-US"/>
              <a:t>The extended characteristics of information security are known as the six Ps. </a:t>
            </a:r>
          </a:p>
          <a:p>
            <a:pPr eaLnBrk="1" hangingPunct="1">
              <a:buFontTx/>
              <a:buChar char="•"/>
            </a:pPr>
            <a:r>
              <a:rPr lang="en-US" altLang="en-US"/>
              <a:t>Planning</a:t>
            </a:r>
          </a:p>
          <a:p>
            <a:pPr eaLnBrk="1" hangingPunct="1">
              <a:buFontTx/>
              <a:buChar char="•"/>
            </a:pPr>
            <a:r>
              <a:rPr lang="en-US" altLang="en-US"/>
              <a:t>Policy</a:t>
            </a:r>
          </a:p>
          <a:p>
            <a:pPr eaLnBrk="1" hangingPunct="1">
              <a:buFontTx/>
              <a:buChar char="•"/>
            </a:pPr>
            <a:r>
              <a:rPr lang="en-US" altLang="en-US"/>
              <a:t>Programs</a:t>
            </a:r>
          </a:p>
          <a:p>
            <a:pPr eaLnBrk="1" hangingPunct="1">
              <a:buFontTx/>
              <a:buChar char="•"/>
            </a:pPr>
            <a:r>
              <a:rPr lang="en-US" altLang="en-US"/>
              <a:t>Protection</a:t>
            </a:r>
          </a:p>
          <a:p>
            <a:pPr eaLnBrk="1" hangingPunct="1">
              <a:buFontTx/>
              <a:buChar char="•"/>
            </a:pPr>
            <a:r>
              <a:rPr lang="en-US" altLang="en-US"/>
              <a:t>People</a:t>
            </a:r>
          </a:p>
          <a:p>
            <a:pPr eaLnBrk="1" hangingPunct="1">
              <a:buFontTx/>
              <a:buChar char="•"/>
            </a:pPr>
            <a:r>
              <a:rPr lang="en-US" altLang="en-US"/>
              <a:t>Project Management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A4AEF92-A82F-4C64-AC01-A203DE931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F254BCCD-F525-43FB-B3A2-B7121D0B1ABC}" type="slidenum">
              <a:rPr lang="en-US" altLang="en-US" sz="1200"/>
              <a:pPr eaLnBrk="1" hangingPunct="1"/>
              <a:t>14</a:t>
            </a:fld>
            <a:endParaRPr lang="en-US" altLang="en-US" sz="1200"/>
          </a:p>
        </p:txBody>
      </p:sp>
      <p:sp>
        <p:nvSpPr>
          <p:cNvPr id="91139" name="Rectangle 2">
            <a:extLst>
              <a:ext uri="{FF2B5EF4-FFF2-40B4-BE49-F238E27FC236}">
                <a16:creationId xmlns:a16="http://schemas.microsoft.com/office/drawing/2014/main" id="{69B75809-50B6-4B02-8015-8859CE8463C4}"/>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59492BE-58A4-4587-BFFB-1CCCB5EC9F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InfoSec Planning</a:t>
            </a:r>
          </a:p>
          <a:p>
            <a:pPr eaLnBrk="1" hangingPunct="1"/>
            <a:r>
              <a:rPr lang="en-US" altLang="en-US"/>
              <a:t>Planning as part of InfoSec management is an extension of the basic planning model discussed earlier in this chapter.</a:t>
            </a:r>
          </a:p>
          <a:p>
            <a:pPr eaLnBrk="1" hangingPunct="1"/>
            <a:r>
              <a:rPr lang="en-US" altLang="en-US"/>
              <a:t>Included in the InfoSec planning model are activities necessary to support the design, creation, and implementation of information security strategies, as they exist within the IT planning environment </a:t>
            </a:r>
          </a:p>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3A9F7DA-6A85-49A1-A797-4219B61888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fld id="{B8D797FC-0550-4278-9E34-06B7221D7B9E}" type="slidenum">
              <a:rPr lang="en-US" altLang="en-US" sz="1200"/>
              <a:pPr eaLnBrk="1" hangingPunct="1"/>
              <a:t>15</a:t>
            </a:fld>
            <a:endParaRPr lang="en-US" altLang="en-US" sz="1200"/>
          </a:p>
        </p:txBody>
      </p:sp>
      <p:sp>
        <p:nvSpPr>
          <p:cNvPr id="92163" name="Rectangle 2">
            <a:extLst>
              <a:ext uri="{FF2B5EF4-FFF2-40B4-BE49-F238E27FC236}">
                <a16:creationId xmlns:a16="http://schemas.microsoft.com/office/drawing/2014/main" id="{A19374B2-DD04-499B-9D98-80CE87747255}"/>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322CDC2-E55F-4E15-8D63-010C024E1F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InfoSec Planning</a:t>
            </a:r>
          </a:p>
          <a:p>
            <a:pPr eaLnBrk="1" hangingPunct="1"/>
            <a:r>
              <a:rPr lang="en-US" altLang="en-US"/>
              <a:t>Several types of InfoSec plans exist:</a:t>
            </a:r>
          </a:p>
          <a:p>
            <a:pPr eaLnBrk="1" hangingPunct="1"/>
            <a:r>
              <a:rPr lang="en-US" altLang="en-US"/>
              <a:t>incident response planning</a:t>
            </a:r>
          </a:p>
          <a:p>
            <a:pPr eaLnBrk="1" hangingPunct="1"/>
            <a:r>
              <a:rPr lang="en-US" altLang="en-US"/>
              <a:t>business continuity planning</a:t>
            </a:r>
          </a:p>
          <a:p>
            <a:pPr eaLnBrk="1" hangingPunct="1"/>
            <a:r>
              <a:rPr lang="en-US" altLang="en-US"/>
              <a:t>disaster recovery planning</a:t>
            </a:r>
          </a:p>
          <a:p>
            <a:pPr eaLnBrk="1" hangingPunct="1"/>
            <a:r>
              <a:rPr lang="en-US" altLang="en-US"/>
              <a:t>policy planning</a:t>
            </a:r>
          </a:p>
          <a:p>
            <a:pPr eaLnBrk="1" hangingPunct="1"/>
            <a:r>
              <a:rPr lang="en-US" altLang="en-US"/>
              <a:t>personnel planning</a:t>
            </a:r>
          </a:p>
          <a:p>
            <a:pPr eaLnBrk="1" hangingPunct="1"/>
            <a:r>
              <a:rPr lang="en-US" altLang="en-US"/>
              <a:t>technology rollout planning</a:t>
            </a:r>
          </a:p>
          <a:p>
            <a:pPr eaLnBrk="1" hangingPunct="1"/>
            <a:r>
              <a:rPr lang="en-US" altLang="en-US"/>
              <a:t>risk management planning and </a:t>
            </a:r>
          </a:p>
          <a:p>
            <a:pPr eaLnBrk="1" hangingPunct="1"/>
            <a:r>
              <a:rPr lang="en-US" altLang="en-US"/>
              <a:t>security program planning including education, training and awareness. </a:t>
            </a:r>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0E1BEC3-B700-402D-9FCE-C08706DCA7E3}" type="datetimeFigureOut">
              <a:rPr lang="en-US" smtClean="0"/>
              <a:t>1/17/2022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4D786C5-0278-4A13-991D-155C0183125C}" type="slidenum">
              <a:rPr lang="en-US" smtClean="0"/>
              <a:t>‹#›</a:t>
            </a:fld>
            <a:endParaRPr lang="en-US"/>
          </a:p>
        </p:txBody>
      </p:sp>
    </p:spTree>
    <p:extLst>
      <p:ext uri="{BB962C8B-B14F-4D97-AF65-F5344CB8AC3E}">
        <p14:creationId xmlns:p14="http://schemas.microsoft.com/office/powerpoint/2010/main" val="34163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1BEC3-B700-402D-9FCE-C08706DCA7E3}"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180493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0E1BEC3-B700-402D-9FCE-C08706DCA7E3}" type="datetimeFigureOut">
              <a:rPr lang="en-US" smtClean="0"/>
              <a:t>1/17/2022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4D786C5-0278-4A13-991D-155C0183125C}" type="slidenum">
              <a:rPr lang="en-US" smtClean="0"/>
              <a:t>‹#›</a:t>
            </a:fld>
            <a:endParaRPr lang="en-US"/>
          </a:p>
        </p:txBody>
      </p:sp>
    </p:spTree>
    <p:extLst>
      <p:ext uri="{BB962C8B-B14F-4D97-AF65-F5344CB8AC3E}">
        <p14:creationId xmlns:p14="http://schemas.microsoft.com/office/powerpoint/2010/main" val="16493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1BEC3-B700-402D-9FCE-C08706DCA7E3}"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35702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0E1BEC3-B700-402D-9FCE-C08706DCA7E3}" type="datetimeFigureOut">
              <a:rPr lang="en-US" smtClean="0"/>
              <a:t>1/17/2022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4D786C5-0278-4A13-991D-155C0183125C}" type="slidenum">
              <a:rPr lang="en-US" smtClean="0"/>
              <a:t>‹#›</a:t>
            </a:fld>
            <a:endParaRPr lang="en-US"/>
          </a:p>
        </p:txBody>
      </p:sp>
    </p:spTree>
    <p:extLst>
      <p:ext uri="{BB962C8B-B14F-4D97-AF65-F5344CB8AC3E}">
        <p14:creationId xmlns:p14="http://schemas.microsoft.com/office/powerpoint/2010/main" val="38562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E1BEC3-B700-402D-9FCE-C08706DCA7E3}"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1209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1BEC3-B700-402D-9FCE-C08706DCA7E3}"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237797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E1BEC3-B700-402D-9FCE-C08706DCA7E3}"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786C5-0278-4A13-991D-155C0183125C}"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70163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1BEC3-B700-402D-9FCE-C08706DCA7E3}"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255138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E1BEC3-B700-402D-9FCE-C08706DCA7E3}" type="datetimeFigureOut">
              <a:rPr lang="en-US" smtClean="0"/>
              <a:t>1/17/2022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4D786C5-0278-4A13-991D-155C0183125C}" type="slidenum">
              <a:rPr lang="en-US" smtClean="0"/>
              <a:t>‹#›</a:t>
            </a:fld>
            <a:endParaRPr lang="en-US"/>
          </a:p>
        </p:txBody>
      </p:sp>
    </p:spTree>
    <p:extLst>
      <p:ext uri="{BB962C8B-B14F-4D97-AF65-F5344CB8AC3E}">
        <p14:creationId xmlns:p14="http://schemas.microsoft.com/office/powerpoint/2010/main" val="232760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E1BEC3-B700-402D-9FCE-C08706DCA7E3}"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786C5-0278-4A13-991D-155C0183125C}" type="slidenum">
              <a:rPr lang="en-US" smtClean="0"/>
              <a:t>‹#›</a:t>
            </a:fld>
            <a:endParaRPr lang="en-US"/>
          </a:p>
        </p:txBody>
      </p:sp>
    </p:spTree>
    <p:extLst>
      <p:ext uri="{BB962C8B-B14F-4D97-AF65-F5344CB8AC3E}">
        <p14:creationId xmlns:p14="http://schemas.microsoft.com/office/powerpoint/2010/main" val="10196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0E1BEC3-B700-402D-9FCE-C08706DCA7E3}" type="datetimeFigureOut">
              <a:rPr lang="en-US" smtClean="0"/>
              <a:t>1/17/2022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4D786C5-0278-4A13-991D-155C0183125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022341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DA8F-D227-4235-B8E7-D027E2A8E7A4}"/>
              </a:ext>
            </a:extLst>
          </p:cNvPr>
          <p:cNvSpPr>
            <a:spLocks noGrp="1"/>
          </p:cNvSpPr>
          <p:nvPr>
            <p:ph type="ctrTitle"/>
          </p:nvPr>
        </p:nvSpPr>
        <p:spPr/>
        <p:txBody>
          <a:bodyPr/>
          <a:lstStyle/>
          <a:p>
            <a:pPr algn="ctr"/>
            <a:r>
              <a:rPr lang="en-US" dirty="0"/>
              <a:t>Introduction</a:t>
            </a:r>
          </a:p>
        </p:txBody>
      </p:sp>
      <p:sp>
        <p:nvSpPr>
          <p:cNvPr id="3" name="Subtitle 2">
            <a:extLst>
              <a:ext uri="{FF2B5EF4-FFF2-40B4-BE49-F238E27FC236}">
                <a16:creationId xmlns:a16="http://schemas.microsoft.com/office/drawing/2014/main" id="{A1A724A8-46D7-4132-9999-57CAD068ED4B}"/>
              </a:ext>
            </a:extLst>
          </p:cNvPr>
          <p:cNvSpPr>
            <a:spLocks noGrp="1"/>
          </p:cNvSpPr>
          <p:nvPr>
            <p:ph type="subTitle" idx="1"/>
          </p:nvPr>
        </p:nvSpPr>
        <p:spPr/>
        <p:txBody>
          <a:bodyPr>
            <a:normAutofit fontScale="92500" lnSpcReduction="20000"/>
          </a:bodyPr>
          <a:lstStyle/>
          <a:p>
            <a:pPr algn="ctr"/>
            <a:r>
              <a:rPr lang="en-US" dirty="0"/>
              <a:t>CIS433/533</a:t>
            </a:r>
          </a:p>
          <a:p>
            <a:pPr algn="ctr"/>
            <a:r>
              <a:rPr lang="en-US" dirty="0"/>
              <a:t>Alawya </a:t>
            </a:r>
            <a:r>
              <a:rPr lang="en-US" dirty="0" err="1"/>
              <a:t>ALawami</a:t>
            </a:r>
            <a:endParaRPr lang="en-US" dirty="0"/>
          </a:p>
        </p:txBody>
      </p:sp>
    </p:spTree>
    <p:extLst>
      <p:ext uri="{BB962C8B-B14F-4D97-AF65-F5344CB8AC3E}">
        <p14:creationId xmlns:p14="http://schemas.microsoft.com/office/powerpoint/2010/main" val="707957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0CEB05F-FA94-40D8-9FEC-5D54A0C2EE2E}"/>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44B149DE-E5B9-4E50-BDDB-282AF4392190}" type="slidenum">
              <a:rPr lang="en-US" altLang="en-US" sz="1400">
                <a:solidFill>
                  <a:schemeClr val="bg1"/>
                </a:solidFill>
                <a:latin typeface="Arial" panose="020B0604020202020204" pitchFamily="34" charset="0"/>
              </a:rPr>
              <a:pPr eaLnBrk="1" hangingPunct="1"/>
              <a:t>10</a:t>
            </a:fld>
            <a:endParaRPr lang="en-US" altLang="en-US" sz="1400">
              <a:solidFill>
                <a:schemeClr val="bg1"/>
              </a:solidFill>
              <a:latin typeface="Arial" panose="020B0604020202020204" pitchFamily="34" charset="0"/>
            </a:endParaRPr>
          </a:p>
        </p:txBody>
      </p:sp>
      <p:sp>
        <p:nvSpPr>
          <p:cNvPr id="20484" name="Rectangle 6">
            <a:extLst>
              <a:ext uri="{FF2B5EF4-FFF2-40B4-BE49-F238E27FC236}">
                <a16:creationId xmlns:a16="http://schemas.microsoft.com/office/drawing/2014/main" id="{A90E9265-F00A-4988-B01C-022C7FFCC80A}"/>
              </a:ext>
            </a:extLst>
          </p:cNvPr>
          <p:cNvSpPr>
            <a:spLocks noGrp="1" noChangeArrowheads="1"/>
          </p:cNvSpPr>
          <p:nvPr>
            <p:ph type="title"/>
          </p:nvPr>
        </p:nvSpPr>
        <p:spPr/>
        <p:txBody>
          <a:bodyPr/>
          <a:lstStyle/>
          <a:p>
            <a:pPr eaLnBrk="1" hangingPunct="1"/>
            <a:r>
              <a:rPr lang="en-US" altLang="en-US"/>
              <a:t>Key Concepts of Information Security</a:t>
            </a:r>
            <a:br>
              <a:rPr lang="en-US" altLang="en-US"/>
            </a:br>
            <a:r>
              <a:rPr lang="en-US" altLang="en-US"/>
              <a:t>Authorization</a:t>
            </a:r>
          </a:p>
        </p:txBody>
      </p:sp>
      <p:sp>
        <p:nvSpPr>
          <p:cNvPr id="20485" name="Rectangle 7">
            <a:extLst>
              <a:ext uri="{FF2B5EF4-FFF2-40B4-BE49-F238E27FC236}">
                <a16:creationId xmlns:a16="http://schemas.microsoft.com/office/drawing/2014/main" id="{2FC25560-A38E-4688-B912-F469E735FEB8}"/>
              </a:ext>
            </a:extLst>
          </p:cNvPr>
          <p:cNvSpPr>
            <a:spLocks noGrp="1" noChangeArrowheads="1"/>
          </p:cNvSpPr>
          <p:nvPr>
            <p:ph type="body" idx="1"/>
          </p:nvPr>
        </p:nvSpPr>
        <p:spPr/>
        <p:txBody>
          <a:bodyPr/>
          <a:lstStyle/>
          <a:p>
            <a:pPr eaLnBrk="1" hangingPunct="1"/>
            <a:r>
              <a:rPr lang="en-US" altLang="en-US" dirty="0"/>
              <a:t>Authorization</a:t>
            </a:r>
          </a:p>
          <a:p>
            <a:pPr lvl="1" eaLnBrk="1" hangingPunct="1"/>
            <a:r>
              <a:rPr lang="en-US" altLang="en-US" dirty="0"/>
              <a:t>After the identity of a user is authenticated, a process called authorization provides assurance that the user (whether a person or a computer) has been specifically and explicitly authorized by the proper authority to access, update, or delete the contents of an information asset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9C31ED2-6F87-4F5B-8B17-ACE5D9F74BFA}"/>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F8501C91-F58E-42E6-A16B-F22CD02D1F47}" type="slidenum">
              <a:rPr lang="en-US" altLang="en-US" sz="1400">
                <a:solidFill>
                  <a:schemeClr val="bg1"/>
                </a:solidFill>
                <a:latin typeface="Arial" panose="020B0604020202020204" pitchFamily="34" charset="0"/>
              </a:rPr>
              <a:pPr eaLnBrk="1" hangingPunct="1"/>
              <a:t>11</a:t>
            </a:fld>
            <a:endParaRPr lang="en-US" altLang="en-US" sz="1400">
              <a:solidFill>
                <a:schemeClr val="bg1"/>
              </a:solidFill>
              <a:latin typeface="Arial" panose="020B0604020202020204" pitchFamily="34" charset="0"/>
            </a:endParaRPr>
          </a:p>
        </p:txBody>
      </p:sp>
      <p:sp>
        <p:nvSpPr>
          <p:cNvPr id="21508" name="Rectangle 4">
            <a:extLst>
              <a:ext uri="{FF2B5EF4-FFF2-40B4-BE49-F238E27FC236}">
                <a16:creationId xmlns:a16="http://schemas.microsoft.com/office/drawing/2014/main" id="{413CF102-0886-4EF2-9EB1-B03F84F8B153}"/>
              </a:ext>
            </a:extLst>
          </p:cNvPr>
          <p:cNvSpPr>
            <a:spLocks noGrp="1" noChangeArrowheads="1"/>
          </p:cNvSpPr>
          <p:nvPr>
            <p:ph type="title"/>
          </p:nvPr>
        </p:nvSpPr>
        <p:spPr/>
        <p:txBody>
          <a:bodyPr/>
          <a:lstStyle/>
          <a:p>
            <a:pPr eaLnBrk="1" hangingPunct="1"/>
            <a:r>
              <a:rPr lang="en-US" altLang="en-US"/>
              <a:t>Key Concepts of Information Security</a:t>
            </a:r>
            <a:br>
              <a:rPr lang="en-US" altLang="en-US"/>
            </a:br>
            <a:r>
              <a:rPr lang="en-US" altLang="en-US"/>
              <a:t>Accountability</a:t>
            </a:r>
          </a:p>
        </p:txBody>
      </p:sp>
      <p:sp>
        <p:nvSpPr>
          <p:cNvPr id="21509" name="Rectangle 5">
            <a:extLst>
              <a:ext uri="{FF2B5EF4-FFF2-40B4-BE49-F238E27FC236}">
                <a16:creationId xmlns:a16="http://schemas.microsoft.com/office/drawing/2014/main" id="{240531FB-07DD-4E84-A901-AF21B50C3F88}"/>
              </a:ext>
            </a:extLst>
          </p:cNvPr>
          <p:cNvSpPr>
            <a:spLocks noGrp="1" noChangeArrowheads="1"/>
          </p:cNvSpPr>
          <p:nvPr>
            <p:ph type="body" idx="1"/>
          </p:nvPr>
        </p:nvSpPr>
        <p:spPr/>
        <p:txBody>
          <a:bodyPr/>
          <a:lstStyle/>
          <a:p>
            <a:pPr eaLnBrk="1" hangingPunct="1"/>
            <a:r>
              <a:rPr lang="en-US" altLang="en-US" dirty="0"/>
              <a:t>Accountability</a:t>
            </a:r>
          </a:p>
          <a:p>
            <a:pPr lvl="1" eaLnBrk="1" hangingPunct="1"/>
            <a:r>
              <a:rPr lang="en-US" altLang="en-US" dirty="0"/>
              <a:t>The characteristic of accountability exists when a control provides assurance that every activity undertaken can be attributed to a named person or automated process </a:t>
            </a:r>
          </a:p>
          <a:p>
            <a:pPr lvl="1" eaLnBrk="1" hangingPunct="1"/>
            <a:r>
              <a:rPr lang="en-US" altLang="en-US" dirty="0"/>
              <a:t>Ex: logs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23A9086-2B7C-4E00-9A2F-3F0B24CB3D3F}"/>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FE9261B4-99CB-4781-AC82-85A493B1EB3E}" type="slidenum">
              <a:rPr lang="en-US" altLang="en-US" sz="1400">
                <a:solidFill>
                  <a:schemeClr val="bg1"/>
                </a:solidFill>
                <a:latin typeface="Arial" panose="020B0604020202020204" pitchFamily="34" charset="0"/>
              </a:rPr>
              <a:pPr eaLnBrk="1" hangingPunct="1"/>
              <a:t>12</a:t>
            </a:fld>
            <a:endParaRPr lang="en-US" altLang="en-US" sz="1400">
              <a:solidFill>
                <a:schemeClr val="bg1"/>
              </a:solidFill>
              <a:latin typeface="Arial" panose="020B0604020202020204" pitchFamily="34" charset="0"/>
            </a:endParaRPr>
          </a:p>
        </p:txBody>
      </p:sp>
      <p:sp>
        <p:nvSpPr>
          <p:cNvPr id="22532" name="Rectangle 8">
            <a:extLst>
              <a:ext uri="{FF2B5EF4-FFF2-40B4-BE49-F238E27FC236}">
                <a16:creationId xmlns:a16="http://schemas.microsoft.com/office/drawing/2014/main" id="{49391649-E4FD-4038-A87B-429FDD8A0881}"/>
              </a:ext>
            </a:extLst>
          </p:cNvPr>
          <p:cNvSpPr>
            <a:spLocks noGrp="1" noChangeArrowheads="1"/>
          </p:cNvSpPr>
          <p:nvPr>
            <p:ph type="title"/>
          </p:nvPr>
        </p:nvSpPr>
        <p:spPr/>
        <p:txBody>
          <a:bodyPr/>
          <a:lstStyle/>
          <a:p>
            <a:pPr eaLnBrk="1" hangingPunct="1"/>
            <a:r>
              <a:rPr lang="en-US" altLang="en-US"/>
              <a:t>What Is Management?</a:t>
            </a:r>
          </a:p>
        </p:txBody>
      </p:sp>
      <p:sp>
        <p:nvSpPr>
          <p:cNvPr id="22533" name="Rectangle 9">
            <a:extLst>
              <a:ext uri="{FF2B5EF4-FFF2-40B4-BE49-F238E27FC236}">
                <a16:creationId xmlns:a16="http://schemas.microsoft.com/office/drawing/2014/main" id="{5A362EA6-61E9-4167-9175-8A3DF132E35D}"/>
              </a:ext>
            </a:extLst>
          </p:cNvPr>
          <p:cNvSpPr>
            <a:spLocks noGrp="1" noChangeArrowheads="1"/>
          </p:cNvSpPr>
          <p:nvPr>
            <p:ph type="body" idx="1"/>
          </p:nvPr>
        </p:nvSpPr>
        <p:spPr>
          <a:xfrm>
            <a:off x="435418" y="1987826"/>
            <a:ext cx="11029615" cy="1737373"/>
          </a:xfrm>
        </p:spPr>
        <p:txBody>
          <a:bodyPr/>
          <a:lstStyle/>
          <a:p>
            <a:pPr eaLnBrk="1" hangingPunct="1"/>
            <a:r>
              <a:rPr lang="en-US" altLang="en-US" dirty="0"/>
              <a:t>A process of achieving objectives using a given set of resources</a:t>
            </a:r>
          </a:p>
          <a:p>
            <a:pPr eaLnBrk="1" hangingPunct="1"/>
            <a:r>
              <a:rPr lang="en-US" altLang="en-US" dirty="0"/>
              <a:t>To manage the information security process, first understand core principles of management</a:t>
            </a:r>
          </a:p>
          <a:p>
            <a:pPr eaLnBrk="1" hangingPunct="1"/>
            <a:r>
              <a:rPr lang="en-US" altLang="en-US" dirty="0"/>
              <a:t>A manager is “someone who works with and through other people by coordinating their work activities in order to accomplish organizational goals”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400614A-FD64-4245-898B-0E83E7BCA655}"/>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65ADF798-A9AA-4A90-A4E3-B0C108B5778A}" type="slidenum">
              <a:rPr lang="en-US" altLang="en-US" sz="1400">
                <a:solidFill>
                  <a:schemeClr val="bg1"/>
                </a:solidFill>
                <a:latin typeface="Arial" panose="020B0604020202020204" pitchFamily="34" charset="0"/>
              </a:rPr>
              <a:pPr eaLnBrk="1" hangingPunct="1"/>
              <a:t>13</a:t>
            </a:fld>
            <a:endParaRPr lang="en-US" altLang="en-US" sz="1400">
              <a:solidFill>
                <a:schemeClr val="bg1"/>
              </a:solidFill>
              <a:latin typeface="Arial" panose="020B0604020202020204" pitchFamily="34" charset="0"/>
            </a:endParaRPr>
          </a:p>
        </p:txBody>
      </p:sp>
      <p:sp>
        <p:nvSpPr>
          <p:cNvPr id="41988" name="Rectangle 4">
            <a:extLst>
              <a:ext uri="{FF2B5EF4-FFF2-40B4-BE49-F238E27FC236}">
                <a16:creationId xmlns:a16="http://schemas.microsoft.com/office/drawing/2014/main" id="{37F9EB39-86DC-4C2D-A38B-47A99A75D870}"/>
              </a:ext>
            </a:extLst>
          </p:cNvPr>
          <p:cNvSpPr>
            <a:spLocks noGrp="1" noChangeArrowheads="1"/>
          </p:cNvSpPr>
          <p:nvPr>
            <p:ph type="title"/>
          </p:nvPr>
        </p:nvSpPr>
        <p:spPr/>
        <p:txBody>
          <a:bodyPr/>
          <a:lstStyle/>
          <a:p>
            <a:pPr eaLnBrk="1" hangingPunct="1"/>
            <a:r>
              <a:rPr lang="en-US" altLang="en-US"/>
              <a:t>Principles Of Information Security Management</a:t>
            </a:r>
          </a:p>
        </p:txBody>
      </p:sp>
      <p:sp>
        <p:nvSpPr>
          <p:cNvPr id="41989" name="Rectangle 5">
            <a:extLst>
              <a:ext uri="{FF2B5EF4-FFF2-40B4-BE49-F238E27FC236}">
                <a16:creationId xmlns:a16="http://schemas.microsoft.com/office/drawing/2014/main" id="{CADD12A2-F889-4B2D-82C8-69D816DBEAD7}"/>
              </a:ext>
            </a:extLst>
          </p:cNvPr>
          <p:cNvSpPr>
            <a:spLocks noGrp="1" noChangeArrowheads="1"/>
          </p:cNvSpPr>
          <p:nvPr>
            <p:ph type="body" idx="1"/>
          </p:nvPr>
        </p:nvSpPr>
        <p:spPr/>
        <p:txBody>
          <a:bodyPr/>
          <a:lstStyle/>
          <a:p>
            <a:pPr eaLnBrk="1" hangingPunct="1"/>
            <a:r>
              <a:rPr lang="en-US" altLang="en-US"/>
              <a:t>The extended characteristics of information security are known as the six Ps:</a:t>
            </a:r>
          </a:p>
          <a:p>
            <a:pPr lvl="1" eaLnBrk="1" hangingPunct="1"/>
            <a:r>
              <a:rPr lang="en-US" altLang="en-US"/>
              <a:t>Planning</a:t>
            </a:r>
          </a:p>
          <a:p>
            <a:pPr lvl="1" eaLnBrk="1" hangingPunct="1"/>
            <a:r>
              <a:rPr lang="en-US" altLang="en-US"/>
              <a:t>Policy</a:t>
            </a:r>
          </a:p>
          <a:p>
            <a:pPr lvl="1" eaLnBrk="1" hangingPunct="1"/>
            <a:r>
              <a:rPr lang="en-US" altLang="en-US"/>
              <a:t>Programs</a:t>
            </a:r>
          </a:p>
          <a:p>
            <a:pPr lvl="1" eaLnBrk="1" hangingPunct="1"/>
            <a:r>
              <a:rPr lang="en-US" altLang="en-US"/>
              <a:t>Protection</a:t>
            </a:r>
          </a:p>
          <a:p>
            <a:pPr lvl="1" eaLnBrk="1" hangingPunct="1"/>
            <a:r>
              <a:rPr lang="en-US" altLang="en-US"/>
              <a:t>People</a:t>
            </a:r>
          </a:p>
          <a:p>
            <a:pPr lvl="1" eaLnBrk="1" hangingPunct="1"/>
            <a:r>
              <a:rPr lang="en-US" altLang="en-US"/>
              <a:t>Project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1B90410-29EF-4917-A15E-CEBCA80BE5B6}"/>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2D5C4D6F-853F-461C-B490-B7D03FD05573}" type="slidenum">
              <a:rPr lang="en-US" altLang="en-US" sz="1400">
                <a:solidFill>
                  <a:schemeClr val="bg1"/>
                </a:solidFill>
                <a:latin typeface="Arial" panose="020B0604020202020204" pitchFamily="34" charset="0"/>
              </a:rPr>
              <a:pPr eaLnBrk="1" hangingPunct="1"/>
              <a:t>14</a:t>
            </a:fld>
            <a:endParaRPr lang="en-US" altLang="en-US" sz="1400">
              <a:solidFill>
                <a:schemeClr val="bg1"/>
              </a:solidFill>
              <a:latin typeface="Arial" panose="020B0604020202020204" pitchFamily="34" charset="0"/>
            </a:endParaRPr>
          </a:p>
        </p:txBody>
      </p:sp>
      <p:sp>
        <p:nvSpPr>
          <p:cNvPr id="43012" name="Rectangle 4">
            <a:extLst>
              <a:ext uri="{FF2B5EF4-FFF2-40B4-BE49-F238E27FC236}">
                <a16:creationId xmlns:a16="http://schemas.microsoft.com/office/drawing/2014/main" id="{62160EC5-8437-4C27-8885-56667D6644E9}"/>
              </a:ext>
            </a:extLst>
          </p:cNvPr>
          <p:cNvSpPr>
            <a:spLocks noGrp="1" noChangeArrowheads="1"/>
          </p:cNvSpPr>
          <p:nvPr>
            <p:ph type="title"/>
          </p:nvPr>
        </p:nvSpPr>
        <p:spPr/>
        <p:txBody>
          <a:bodyPr/>
          <a:lstStyle/>
          <a:p>
            <a:pPr eaLnBrk="1" hangingPunct="1"/>
            <a:r>
              <a:rPr lang="en-US" altLang="en-US"/>
              <a:t>InfoSec Planning</a:t>
            </a:r>
          </a:p>
        </p:txBody>
      </p:sp>
      <p:sp>
        <p:nvSpPr>
          <p:cNvPr id="43013" name="Rectangle 5">
            <a:extLst>
              <a:ext uri="{FF2B5EF4-FFF2-40B4-BE49-F238E27FC236}">
                <a16:creationId xmlns:a16="http://schemas.microsoft.com/office/drawing/2014/main" id="{69CF9DE9-C59E-4411-BA8D-D8E87EBF8453}"/>
              </a:ext>
            </a:extLst>
          </p:cNvPr>
          <p:cNvSpPr>
            <a:spLocks noGrp="1" noChangeArrowheads="1"/>
          </p:cNvSpPr>
          <p:nvPr>
            <p:ph type="body" idx="1"/>
          </p:nvPr>
        </p:nvSpPr>
        <p:spPr/>
        <p:txBody>
          <a:bodyPr/>
          <a:lstStyle/>
          <a:p>
            <a:pPr eaLnBrk="1" hangingPunct="1"/>
            <a:r>
              <a:rPr lang="en-US" altLang="en-US" dirty="0"/>
              <a:t>Planning as part of InfoSec management is an extension of the basic planning model</a:t>
            </a:r>
          </a:p>
          <a:p>
            <a:pPr eaLnBrk="1" hangingPunct="1"/>
            <a:r>
              <a:rPr lang="en-US" altLang="en-US" dirty="0"/>
              <a:t>Included in the InfoSec planning model are activities necessary to support the design, creation, and implementation of information security strategies, as they exist within the IT planning environment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88545FA-A262-412B-8757-CF5B4945FC46}"/>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7BBCA5D9-D5E1-4AE8-8CD4-36AF1870BA20}" type="slidenum">
              <a:rPr lang="en-US" altLang="en-US" sz="1400">
                <a:solidFill>
                  <a:schemeClr val="bg1"/>
                </a:solidFill>
                <a:latin typeface="Arial" panose="020B0604020202020204" pitchFamily="34" charset="0"/>
              </a:rPr>
              <a:pPr eaLnBrk="1" hangingPunct="1"/>
              <a:t>15</a:t>
            </a:fld>
            <a:endParaRPr lang="en-US" altLang="en-US" sz="1400">
              <a:solidFill>
                <a:schemeClr val="bg1"/>
              </a:solidFill>
              <a:latin typeface="Arial" panose="020B0604020202020204" pitchFamily="34" charset="0"/>
            </a:endParaRPr>
          </a:p>
        </p:txBody>
      </p:sp>
      <p:sp>
        <p:nvSpPr>
          <p:cNvPr id="44036" name="Rectangle 4">
            <a:extLst>
              <a:ext uri="{FF2B5EF4-FFF2-40B4-BE49-F238E27FC236}">
                <a16:creationId xmlns:a16="http://schemas.microsoft.com/office/drawing/2014/main" id="{7595E610-2462-476F-AEE8-FC6D1CFBB5FC}"/>
              </a:ext>
            </a:extLst>
          </p:cNvPr>
          <p:cNvSpPr>
            <a:spLocks noGrp="1" noChangeArrowheads="1"/>
          </p:cNvSpPr>
          <p:nvPr>
            <p:ph type="title"/>
          </p:nvPr>
        </p:nvSpPr>
        <p:spPr/>
        <p:txBody>
          <a:bodyPr/>
          <a:lstStyle/>
          <a:p>
            <a:pPr eaLnBrk="1" hangingPunct="1"/>
            <a:r>
              <a:rPr lang="en-US" altLang="en-US"/>
              <a:t>InfoSec Planning Types</a:t>
            </a:r>
          </a:p>
        </p:txBody>
      </p:sp>
      <p:sp>
        <p:nvSpPr>
          <p:cNvPr id="44037" name="Rectangle 5">
            <a:extLst>
              <a:ext uri="{FF2B5EF4-FFF2-40B4-BE49-F238E27FC236}">
                <a16:creationId xmlns:a16="http://schemas.microsoft.com/office/drawing/2014/main" id="{7B2735E3-1335-44BB-8F82-8328FD35D0F4}"/>
              </a:ext>
            </a:extLst>
          </p:cNvPr>
          <p:cNvSpPr>
            <a:spLocks noGrp="1" noChangeArrowheads="1"/>
          </p:cNvSpPr>
          <p:nvPr>
            <p:ph type="body" idx="1"/>
          </p:nvPr>
        </p:nvSpPr>
        <p:spPr/>
        <p:txBody>
          <a:bodyPr/>
          <a:lstStyle/>
          <a:p>
            <a:pPr eaLnBrk="1" hangingPunct="1"/>
            <a:r>
              <a:rPr lang="en-US" altLang="en-US"/>
              <a:t>Several types of InfoSec plans exist:</a:t>
            </a:r>
          </a:p>
          <a:p>
            <a:pPr lvl="1" eaLnBrk="1" hangingPunct="1"/>
            <a:r>
              <a:rPr lang="en-US" altLang="en-US"/>
              <a:t>Incident response</a:t>
            </a:r>
          </a:p>
          <a:p>
            <a:pPr lvl="1" eaLnBrk="1" hangingPunct="1"/>
            <a:r>
              <a:rPr lang="en-US" altLang="en-US"/>
              <a:t>Business continuity</a:t>
            </a:r>
          </a:p>
          <a:p>
            <a:pPr lvl="1" eaLnBrk="1" hangingPunct="1"/>
            <a:r>
              <a:rPr lang="en-US" altLang="en-US"/>
              <a:t>Disaster recovery</a:t>
            </a:r>
          </a:p>
          <a:p>
            <a:pPr lvl="1" eaLnBrk="1" hangingPunct="1"/>
            <a:r>
              <a:rPr lang="en-US" altLang="en-US"/>
              <a:t>Policy</a:t>
            </a:r>
          </a:p>
          <a:p>
            <a:pPr lvl="1" eaLnBrk="1" hangingPunct="1"/>
            <a:r>
              <a:rPr lang="en-US" altLang="en-US"/>
              <a:t>Personnel</a:t>
            </a:r>
          </a:p>
          <a:p>
            <a:pPr lvl="1" eaLnBrk="1" hangingPunct="1"/>
            <a:r>
              <a:rPr lang="en-US" altLang="en-US"/>
              <a:t>Technology rollout </a:t>
            </a:r>
          </a:p>
          <a:p>
            <a:pPr lvl="1" eaLnBrk="1" hangingPunct="1"/>
            <a:r>
              <a:rPr lang="en-US" altLang="en-US"/>
              <a:t>Risk management </a:t>
            </a:r>
          </a:p>
          <a:p>
            <a:pPr lvl="1" eaLnBrk="1" hangingPunct="1"/>
            <a:r>
              <a:rPr lang="en-US" altLang="en-US"/>
              <a:t>Security program including education, training, and awareness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B892BBA-F129-47FD-ACCB-BBAC71C453F2}"/>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CE917F12-2557-4633-9515-AD265C243CB2}" type="slidenum">
              <a:rPr lang="en-US" altLang="en-US" sz="1400">
                <a:solidFill>
                  <a:schemeClr val="bg1"/>
                </a:solidFill>
                <a:latin typeface="Arial" panose="020B0604020202020204" pitchFamily="34" charset="0"/>
              </a:rPr>
              <a:pPr eaLnBrk="1" hangingPunct="1"/>
              <a:t>16</a:t>
            </a:fld>
            <a:endParaRPr lang="en-US" altLang="en-US" sz="1400">
              <a:solidFill>
                <a:schemeClr val="bg1"/>
              </a:solidFill>
              <a:latin typeface="Arial" panose="020B0604020202020204" pitchFamily="34" charset="0"/>
            </a:endParaRPr>
          </a:p>
        </p:txBody>
      </p:sp>
      <p:sp>
        <p:nvSpPr>
          <p:cNvPr id="45060" name="Rectangle 4">
            <a:extLst>
              <a:ext uri="{FF2B5EF4-FFF2-40B4-BE49-F238E27FC236}">
                <a16:creationId xmlns:a16="http://schemas.microsoft.com/office/drawing/2014/main" id="{5B2A60E8-787F-41B5-87D9-A2ACCD697B14}"/>
              </a:ext>
            </a:extLst>
          </p:cNvPr>
          <p:cNvSpPr>
            <a:spLocks noGrp="1" noChangeArrowheads="1"/>
          </p:cNvSpPr>
          <p:nvPr>
            <p:ph type="title"/>
          </p:nvPr>
        </p:nvSpPr>
        <p:spPr/>
        <p:txBody>
          <a:bodyPr/>
          <a:lstStyle/>
          <a:p>
            <a:pPr eaLnBrk="1" hangingPunct="1"/>
            <a:r>
              <a:rPr lang="en-US" altLang="en-US"/>
              <a:t>Policy</a:t>
            </a:r>
          </a:p>
        </p:txBody>
      </p:sp>
      <p:sp>
        <p:nvSpPr>
          <p:cNvPr id="45061" name="Rectangle 5">
            <a:extLst>
              <a:ext uri="{FF2B5EF4-FFF2-40B4-BE49-F238E27FC236}">
                <a16:creationId xmlns:a16="http://schemas.microsoft.com/office/drawing/2014/main" id="{0715C20B-C776-4B3B-8FAA-1D72C9F3D48C}"/>
              </a:ext>
            </a:extLst>
          </p:cNvPr>
          <p:cNvSpPr>
            <a:spLocks noGrp="1" noChangeArrowheads="1"/>
          </p:cNvSpPr>
          <p:nvPr>
            <p:ph type="body" idx="1"/>
          </p:nvPr>
        </p:nvSpPr>
        <p:spPr/>
        <p:txBody>
          <a:bodyPr/>
          <a:lstStyle/>
          <a:p>
            <a:pPr eaLnBrk="1" hangingPunct="1"/>
            <a:r>
              <a:rPr lang="en-US" altLang="en-US"/>
              <a:t>The set of organizational guidelines that dictates certain behavior within the organization is called policy</a:t>
            </a:r>
          </a:p>
          <a:p>
            <a:pPr eaLnBrk="1" hangingPunct="1"/>
            <a:r>
              <a:rPr lang="en-US" altLang="en-US"/>
              <a:t>In InfoSec, there are three general categories of policy: </a:t>
            </a:r>
          </a:p>
          <a:p>
            <a:pPr lvl="1" eaLnBrk="1" hangingPunct="1"/>
            <a:r>
              <a:rPr lang="en-US" altLang="en-US"/>
              <a:t>General program policy (Enterprise Security Policy)</a:t>
            </a:r>
          </a:p>
          <a:p>
            <a:pPr lvl="1" eaLnBrk="1" hangingPunct="1"/>
            <a:r>
              <a:rPr lang="en-US" altLang="en-US"/>
              <a:t>An issue-specific security policy (ISSP) </a:t>
            </a:r>
          </a:p>
          <a:p>
            <a:pPr lvl="1" eaLnBrk="1" hangingPunct="1"/>
            <a:r>
              <a:rPr lang="en-US" altLang="en-US"/>
              <a:t>System-specific policies (SSSPs)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EBF4397-7BDC-46DA-9A60-B9E5C1C2E1BB}"/>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FC116689-90B7-4BE6-9DEB-F9E589CFE52A}" type="slidenum">
              <a:rPr lang="en-US" altLang="en-US" sz="1400">
                <a:solidFill>
                  <a:schemeClr val="bg1"/>
                </a:solidFill>
                <a:latin typeface="Arial" panose="020B0604020202020204" pitchFamily="34" charset="0"/>
              </a:rPr>
              <a:pPr eaLnBrk="1" hangingPunct="1"/>
              <a:t>17</a:t>
            </a:fld>
            <a:endParaRPr lang="en-US" altLang="en-US" sz="1400">
              <a:solidFill>
                <a:schemeClr val="bg1"/>
              </a:solidFill>
              <a:latin typeface="Arial" panose="020B0604020202020204" pitchFamily="34" charset="0"/>
            </a:endParaRPr>
          </a:p>
        </p:txBody>
      </p:sp>
      <p:sp>
        <p:nvSpPr>
          <p:cNvPr id="46084" name="Rectangle 4">
            <a:extLst>
              <a:ext uri="{FF2B5EF4-FFF2-40B4-BE49-F238E27FC236}">
                <a16:creationId xmlns:a16="http://schemas.microsoft.com/office/drawing/2014/main" id="{68B568AC-9E5C-4BDE-957B-EC56AEB65710}"/>
              </a:ext>
            </a:extLst>
          </p:cNvPr>
          <p:cNvSpPr>
            <a:spLocks noGrp="1" noChangeArrowheads="1"/>
          </p:cNvSpPr>
          <p:nvPr>
            <p:ph type="title"/>
          </p:nvPr>
        </p:nvSpPr>
        <p:spPr/>
        <p:txBody>
          <a:bodyPr/>
          <a:lstStyle/>
          <a:p>
            <a:pPr eaLnBrk="1" hangingPunct="1"/>
            <a:r>
              <a:rPr lang="en-US" altLang="en-US"/>
              <a:t>Programs</a:t>
            </a:r>
          </a:p>
        </p:txBody>
      </p:sp>
      <p:sp>
        <p:nvSpPr>
          <p:cNvPr id="46085" name="Rectangle 5">
            <a:extLst>
              <a:ext uri="{FF2B5EF4-FFF2-40B4-BE49-F238E27FC236}">
                <a16:creationId xmlns:a16="http://schemas.microsoft.com/office/drawing/2014/main" id="{1AFB0292-4D56-4F6B-89DD-4DB513B1803C}"/>
              </a:ext>
            </a:extLst>
          </p:cNvPr>
          <p:cNvSpPr>
            <a:spLocks noGrp="1" noChangeArrowheads="1"/>
          </p:cNvSpPr>
          <p:nvPr>
            <p:ph type="body" idx="1"/>
          </p:nvPr>
        </p:nvSpPr>
        <p:spPr/>
        <p:txBody>
          <a:bodyPr/>
          <a:lstStyle/>
          <a:p>
            <a:pPr eaLnBrk="1" hangingPunct="1"/>
            <a:r>
              <a:rPr lang="en-US" altLang="en-US"/>
              <a:t>Specific entities managed in the information security domain</a:t>
            </a:r>
          </a:p>
          <a:p>
            <a:pPr eaLnBrk="1" hangingPunct="1"/>
            <a:r>
              <a:rPr lang="en-US" altLang="en-US"/>
              <a:t>A security education training and awareness (SETA) program is one such entity</a:t>
            </a:r>
          </a:p>
          <a:p>
            <a:pPr eaLnBrk="1" hangingPunct="1"/>
            <a:r>
              <a:rPr lang="en-US" altLang="en-US"/>
              <a:t>Other programs that may emerge include a physical security program, complete with fire, physical access, gates, guards, and so 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CF84BE1-FAF3-4A71-929B-73501F3B9A71}"/>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43384670-8E86-4369-8FEB-297B946A2B01}" type="slidenum">
              <a:rPr lang="en-US" altLang="en-US" sz="1400">
                <a:solidFill>
                  <a:schemeClr val="bg1"/>
                </a:solidFill>
                <a:latin typeface="Arial" panose="020B0604020202020204" pitchFamily="34" charset="0"/>
              </a:rPr>
              <a:pPr eaLnBrk="1" hangingPunct="1"/>
              <a:t>18</a:t>
            </a:fld>
            <a:endParaRPr lang="en-US" altLang="en-US" sz="1400">
              <a:solidFill>
                <a:schemeClr val="bg1"/>
              </a:solidFill>
              <a:latin typeface="Arial" panose="020B0604020202020204" pitchFamily="34" charset="0"/>
            </a:endParaRPr>
          </a:p>
        </p:txBody>
      </p:sp>
      <p:sp>
        <p:nvSpPr>
          <p:cNvPr id="47108" name="Rectangle 4">
            <a:extLst>
              <a:ext uri="{FF2B5EF4-FFF2-40B4-BE49-F238E27FC236}">
                <a16:creationId xmlns:a16="http://schemas.microsoft.com/office/drawing/2014/main" id="{38346366-A12A-4D87-A56F-E3676D56E0F8}"/>
              </a:ext>
            </a:extLst>
          </p:cNvPr>
          <p:cNvSpPr>
            <a:spLocks noGrp="1" noChangeArrowheads="1"/>
          </p:cNvSpPr>
          <p:nvPr>
            <p:ph type="title"/>
          </p:nvPr>
        </p:nvSpPr>
        <p:spPr/>
        <p:txBody>
          <a:bodyPr/>
          <a:lstStyle/>
          <a:p>
            <a:pPr eaLnBrk="1" hangingPunct="1"/>
            <a:r>
              <a:rPr lang="en-US" altLang="en-US"/>
              <a:t>Protection</a:t>
            </a:r>
          </a:p>
        </p:txBody>
      </p:sp>
      <p:sp>
        <p:nvSpPr>
          <p:cNvPr id="47109" name="Rectangle 5">
            <a:extLst>
              <a:ext uri="{FF2B5EF4-FFF2-40B4-BE49-F238E27FC236}">
                <a16:creationId xmlns:a16="http://schemas.microsoft.com/office/drawing/2014/main" id="{15816714-FB63-4840-AD03-50A7AD7245D5}"/>
              </a:ext>
            </a:extLst>
          </p:cNvPr>
          <p:cNvSpPr>
            <a:spLocks noGrp="1" noChangeArrowheads="1"/>
          </p:cNvSpPr>
          <p:nvPr>
            <p:ph type="body" idx="1"/>
          </p:nvPr>
        </p:nvSpPr>
        <p:spPr/>
        <p:txBody>
          <a:bodyPr/>
          <a:lstStyle/>
          <a:p>
            <a:pPr eaLnBrk="1" hangingPunct="1"/>
            <a:r>
              <a:rPr lang="en-US" altLang="en-US"/>
              <a:t>Risk management activities, including risk assessment and control, as well as protection mechanisms, technologies, and tools</a:t>
            </a:r>
          </a:p>
          <a:p>
            <a:pPr eaLnBrk="1" hangingPunct="1"/>
            <a:r>
              <a:rPr lang="en-US" altLang="en-US"/>
              <a:t>Each of these mechanisms represents some aspect of the management of specific controls in the overall information security plan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A83C929-B315-4965-9A57-5BB23BFB5D25}"/>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7DB095F1-49C9-42FA-BA67-77167E6E1DAE}" type="slidenum">
              <a:rPr lang="en-US" altLang="en-US" sz="1400">
                <a:solidFill>
                  <a:schemeClr val="bg1"/>
                </a:solidFill>
                <a:latin typeface="Arial" panose="020B0604020202020204" pitchFamily="34" charset="0"/>
              </a:rPr>
              <a:pPr eaLnBrk="1" hangingPunct="1"/>
              <a:t>19</a:t>
            </a:fld>
            <a:endParaRPr lang="en-US" altLang="en-US" sz="1400">
              <a:solidFill>
                <a:schemeClr val="bg1"/>
              </a:solidFill>
              <a:latin typeface="Arial" panose="020B0604020202020204" pitchFamily="34" charset="0"/>
            </a:endParaRPr>
          </a:p>
        </p:txBody>
      </p:sp>
      <p:sp>
        <p:nvSpPr>
          <p:cNvPr id="48132" name="Rectangle 4">
            <a:extLst>
              <a:ext uri="{FF2B5EF4-FFF2-40B4-BE49-F238E27FC236}">
                <a16:creationId xmlns:a16="http://schemas.microsoft.com/office/drawing/2014/main" id="{2F94ACCD-17D8-4A24-9AFA-6E2C9CDD8D0E}"/>
              </a:ext>
            </a:extLst>
          </p:cNvPr>
          <p:cNvSpPr>
            <a:spLocks noGrp="1" noChangeArrowheads="1"/>
          </p:cNvSpPr>
          <p:nvPr>
            <p:ph type="title"/>
          </p:nvPr>
        </p:nvSpPr>
        <p:spPr/>
        <p:txBody>
          <a:bodyPr/>
          <a:lstStyle/>
          <a:p>
            <a:pPr eaLnBrk="1" hangingPunct="1"/>
            <a:r>
              <a:rPr lang="en-US" altLang="en-US"/>
              <a:t>People</a:t>
            </a:r>
          </a:p>
        </p:txBody>
      </p:sp>
      <p:sp>
        <p:nvSpPr>
          <p:cNvPr id="48133" name="Rectangle 5">
            <a:extLst>
              <a:ext uri="{FF2B5EF4-FFF2-40B4-BE49-F238E27FC236}">
                <a16:creationId xmlns:a16="http://schemas.microsoft.com/office/drawing/2014/main" id="{E290A2C6-AA8D-4539-BBA2-01C0A9B31BA4}"/>
              </a:ext>
            </a:extLst>
          </p:cNvPr>
          <p:cNvSpPr>
            <a:spLocks noGrp="1" noChangeArrowheads="1"/>
          </p:cNvSpPr>
          <p:nvPr>
            <p:ph type="body" idx="1"/>
          </p:nvPr>
        </p:nvSpPr>
        <p:spPr/>
        <p:txBody>
          <a:bodyPr/>
          <a:lstStyle/>
          <a:p>
            <a:pPr eaLnBrk="1" hangingPunct="1"/>
            <a:r>
              <a:rPr lang="en-US" altLang="en-US"/>
              <a:t>People are the most critical link in the information security program</a:t>
            </a:r>
          </a:p>
          <a:p>
            <a:pPr eaLnBrk="1" hangingPunct="1"/>
            <a:r>
              <a:rPr lang="en-US" altLang="en-US"/>
              <a:t>It is imperative that managers continuously recognize the crucial role that people play</a:t>
            </a:r>
          </a:p>
          <a:p>
            <a:pPr eaLnBrk="1" hangingPunct="1"/>
            <a:r>
              <a:rPr lang="en-US" altLang="en-US"/>
              <a:t>Including information security personnel and the security of personnel, as well as aspects of the SETA program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48B9-D686-4F65-9AAC-7FD7E3CF7A36}"/>
              </a:ext>
            </a:extLst>
          </p:cNvPr>
          <p:cNvSpPr>
            <a:spLocks noGrp="1"/>
          </p:cNvSpPr>
          <p:nvPr>
            <p:ph type="title"/>
          </p:nvPr>
        </p:nvSpPr>
        <p:spPr/>
        <p:txBody>
          <a:bodyPr/>
          <a:lstStyle/>
          <a:p>
            <a:r>
              <a:rPr lang="en-US" dirty="0"/>
              <a:t>What is Security?</a:t>
            </a:r>
          </a:p>
        </p:txBody>
      </p:sp>
      <p:sp>
        <p:nvSpPr>
          <p:cNvPr id="3" name="Content Placeholder 2">
            <a:extLst>
              <a:ext uri="{FF2B5EF4-FFF2-40B4-BE49-F238E27FC236}">
                <a16:creationId xmlns:a16="http://schemas.microsoft.com/office/drawing/2014/main" id="{407B3297-AB09-42E9-BDC0-B871CE0D0813}"/>
              </a:ext>
            </a:extLst>
          </p:cNvPr>
          <p:cNvSpPr>
            <a:spLocks noGrp="1"/>
          </p:cNvSpPr>
          <p:nvPr>
            <p:ph idx="1"/>
          </p:nvPr>
        </p:nvSpPr>
        <p:spPr/>
        <p:txBody>
          <a:bodyPr/>
          <a:lstStyle/>
          <a:p>
            <a:pPr>
              <a:buFont typeface="Arial" panose="020B0604020202020204" pitchFamily="34" charset="0"/>
              <a:buChar char="•"/>
            </a:pPr>
            <a:r>
              <a:rPr lang="en-US" dirty="0"/>
              <a:t>“The quality or state of being secure— to be free from danger”</a:t>
            </a:r>
          </a:p>
          <a:p>
            <a:pPr>
              <a:buFont typeface="Arial" panose="020B0604020202020204" pitchFamily="34" charset="0"/>
              <a:buChar char="•"/>
            </a:pPr>
            <a:endParaRPr lang="en-US" dirty="0"/>
          </a:p>
          <a:p>
            <a:pPr>
              <a:buFont typeface="Arial" panose="020B0604020202020204" pitchFamily="34" charset="0"/>
              <a:buChar char="•"/>
            </a:pPr>
            <a:r>
              <a:rPr lang="en-US" dirty="0"/>
              <a:t>Security is achieved using several strategies simultaneously</a:t>
            </a:r>
          </a:p>
        </p:txBody>
      </p:sp>
    </p:spTree>
    <p:extLst>
      <p:ext uri="{BB962C8B-B14F-4D97-AF65-F5344CB8AC3E}">
        <p14:creationId xmlns:p14="http://schemas.microsoft.com/office/powerpoint/2010/main" val="3344935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35D51E6-518E-473E-9B53-B0A3FB4DCEE1}"/>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1473E1B7-B7BD-44BD-8554-49C3DCA5DC9B}" type="slidenum">
              <a:rPr lang="en-US" altLang="en-US" sz="1400">
                <a:solidFill>
                  <a:schemeClr val="bg1"/>
                </a:solidFill>
                <a:latin typeface="Arial" panose="020B0604020202020204" pitchFamily="34" charset="0"/>
              </a:rPr>
              <a:pPr eaLnBrk="1" hangingPunct="1"/>
              <a:t>20</a:t>
            </a:fld>
            <a:endParaRPr lang="en-US" altLang="en-US" sz="1400">
              <a:solidFill>
                <a:schemeClr val="bg1"/>
              </a:solidFill>
              <a:latin typeface="Arial" panose="020B0604020202020204" pitchFamily="34" charset="0"/>
            </a:endParaRPr>
          </a:p>
        </p:txBody>
      </p:sp>
      <p:sp>
        <p:nvSpPr>
          <p:cNvPr id="49156" name="Rectangle 4">
            <a:extLst>
              <a:ext uri="{FF2B5EF4-FFF2-40B4-BE49-F238E27FC236}">
                <a16:creationId xmlns:a16="http://schemas.microsoft.com/office/drawing/2014/main" id="{CE06C522-E83F-421E-AEAD-C98D54035BD5}"/>
              </a:ext>
            </a:extLst>
          </p:cNvPr>
          <p:cNvSpPr>
            <a:spLocks noGrp="1" noChangeArrowheads="1"/>
          </p:cNvSpPr>
          <p:nvPr>
            <p:ph type="title"/>
          </p:nvPr>
        </p:nvSpPr>
        <p:spPr/>
        <p:txBody>
          <a:bodyPr/>
          <a:lstStyle/>
          <a:p>
            <a:pPr eaLnBrk="1" hangingPunct="1"/>
            <a:r>
              <a:rPr lang="en-US" altLang="en-US"/>
              <a:t>Project Management</a:t>
            </a:r>
          </a:p>
        </p:txBody>
      </p:sp>
      <p:sp>
        <p:nvSpPr>
          <p:cNvPr id="49157" name="Rectangle 5">
            <a:extLst>
              <a:ext uri="{FF2B5EF4-FFF2-40B4-BE49-F238E27FC236}">
                <a16:creationId xmlns:a16="http://schemas.microsoft.com/office/drawing/2014/main" id="{ED2FF05D-B412-4761-AA95-55E54A883D4A}"/>
              </a:ext>
            </a:extLst>
          </p:cNvPr>
          <p:cNvSpPr>
            <a:spLocks noGrp="1" noChangeArrowheads="1"/>
          </p:cNvSpPr>
          <p:nvPr>
            <p:ph type="body" idx="1"/>
          </p:nvPr>
        </p:nvSpPr>
        <p:spPr/>
        <p:txBody>
          <a:bodyPr/>
          <a:lstStyle/>
          <a:p>
            <a:pPr eaLnBrk="1" hangingPunct="1"/>
            <a:r>
              <a:rPr lang="en-US" altLang="en-US"/>
              <a:t>Project management discipline should be present throughout all elements of the information security program</a:t>
            </a:r>
          </a:p>
          <a:p>
            <a:pPr eaLnBrk="1" hangingPunct="1"/>
            <a:r>
              <a:rPr lang="en-US" altLang="en-US"/>
              <a:t>This effort involves identifying and controlling the resources applied to the project, as well as measuring progress and adjusting the process as progress is made toward the goal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87C0-B490-49B9-88EB-489CFC5AB725}"/>
              </a:ext>
            </a:extLst>
          </p:cNvPr>
          <p:cNvSpPr>
            <a:spLocks noGrp="1"/>
          </p:cNvSpPr>
          <p:nvPr>
            <p:ph type="title"/>
          </p:nvPr>
        </p:nvSpPr>
        <p:spPr/>
        <p:txBody>
          <a:bodyPr/>
          <a:lstStyle/>
          <a:p>
            <a:r>
              <a:rPr lang="en-US" dirty="0"/>
              <a:t>The need for Security</a:t>
            </a:r>
          </a:p>
        </p:txBody>
      </p:sp>
      <p:sp>
        <p:nvSpPr>
          <p:cNvPr id="3" name="Content Placeholder 2">
            <a:extLst>
              <a:ext uri="{FF2B5EF4-FFF2-40B4-BE49-F238E27FC236}">
                <a16:creationId xmlns:a16="http://schemas.microsoft.com/office/drawing/2014/main" id="{ABD561DB-9CA8-4CAD-A97A-8EA9A1B909CF}"/>
              </a:ext>
            </a:extLst>
          </p:cNvPr>
          <p:cNvSpPr>
            <a:spLocks noGrp="1"/>
          </p:cNvSpPr>
          <p:nvPr>
            <p:ph idx="1"/>
          </p:nvPr>
        </p:nvSpPr>
        <p:spPr/>
        <p:txBody>
          <a:bodyPr/>
          <a:lstStyle/>
          <a:p>
            <a:pPr>
              <a:buFont typeface="Wingdings" panose="05000000000000000000" pitchFamily="2" charset="2"/>
              <a:buChar char="Ø"/>
            </a:pPr>
            <a:r>
              <a:rPr lang="en-US" dirty="0"/>
              <a:t>Information technology is critical to business and society</a:t>
            </a:r>
          </a:p>
          <a:p>
            <a:pPr>
              <a:buFont typeface="Wingdings" panose="05000000000000000000" pitchFamily="2" charset="2"/>
              <a:buChar char="Ø"/>
            </a:pPr>
            <a:r>
              <a:rPr lang="en-US" dirty="0"/>
              <a:t>Computer security is evolving into information security</a:t>
            </a:r>
          </a:p>
          <a:p>
            <a:pPr>
              <a:buFont typeface="Wingdings" panose="05000000000000000000" pitchFamily="2" charset="2"/>
              <a:buChar char="Ø"/>
            </a:pPr>
            <a:r>
              <a:rPr lang="en-US" dirty="0"/>
              <a:t>Information security is the responsibility of every member of an organization, but managers play a critical role.</a:t>
            </a:r>
          </a:p>
        </p:txBody>
      </p:sp>
    </p:spTree>
    <p:extLst>
      <p:ext uri="{BB962C8B-B14F-4D97-AF65-F5344CB8AC3E}">
        <p14:creationId xmlns:p14="http://schemas.microsoft.com/office/powerpoint/2010/main" val="49196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B2DD-D8A9-4CA6-9399-F9A6BDD7AF0A}"/>
              </a:ext>
            </a:extLst>
          </p:cNvPr>
          <p:cNvSpPr>
            <a:spLocks noGrp="1"/>
          </p:cNvSpPr>
          <p:nvPr>
            <p:ph type="title"/>
          </p:nvPr>
        </p:nvSpPr>
        <p:spPr/>
        <p:txBody>
          <a:bodyPr>
            <a:normAutofit/>
          </a:bodyPr>
          <a:lstStyle/>
          <a:p>
            <a:r>
              <a:rPr lang="en-US" dirty="0"/>
              <a:t>Information security involves three distinct communities of interest:</a:t>
            </a:r>
          </a:p>
        </p:txBody>
      </p:sp>
      <p:sp>
        <p:nvSpPr>
          <p:cNvPr id="3" name="Content Placeholder 2">
            <a:extLst>
              <a:ext uri="{FF2B5EF4-FFF2-40B4-BE49-F238E27FC236}">
                <a16:creationId xmlns:a16="http://schemas.microsoft.com/office/drawing/2014/main" id="{A73EDB5D-013E-4F4F-BED4-C809DC90C588}"/>
              </a:ext>
            </a:extLst>
          </p:cNvPr>
          <p:cNvSpPr>
            <a:spLocks noGrp="1"/>
          </p:cNvSpPr>
          <p:nvPr>
            <p:ph idx="1"/>
          </p:nvPr>
        </p:nvSpPr>
        <p:spPr/>
        <p:txBody>
          <a:bodyPr/>
          <a:lstStyle/>
          <a:p>
            <a:r>
              <a:rPr lang="en-US" dirty="0"/>
              <a:t>Information security managers and professionals</a:t>
            </a:r>
          </a:p>
          <a:p>
            <a:r>
              <a:rPr lang="en-US" dirty="0"/>
              <a:t>Information technology managers and professionals </a:t>
            </a:r>
          </a:p>
          <a:p>
            <a:r>
              <a:rPr lang="en-US" dirty="0"/>
              <a:t>Non-technical business managers and professionals</a:t>
            </a:r>
          </a:p>
        </p:txBody>
      </p:sp>
    </p:spTree>
    <p:extLst>
      <p:ext uri="{BB962C8B-B14F-4D97-AF65-F5344CB8AC3E}">
        <p14:creationId xmlns:p14="http://schemas.microsoft.com/office/powerpoint/2010/main" val="378160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AE83-4837-4E5B-B809-CF3285322AF1}"/>
              </a:ext>
            </a:extLst>
          </p:cNvPr>
          <p:cNvSpPr>
            <a:spLocks noGrp="1"/>
          </p:cNvSpPr>
          <p:nvPr>
            <p:ph type="title"/>
          </p:nvPr>
        </p:nvSpPr>
        <p:spPr/>
        <p:txBody>
          <a:bodyPr/>
          <a:lstStyle/>
          <a:p>
            <a:r>
              <a:rPr lang="en-US" dirty="0"/>
              <a:t>CIA of Security</a:t>
            </a:r>
          </a:p>
        </p:txBody>
      </p:sp>
      <p:sp>
        <p:nvSpPr>
          <p:cNvPr id="3" name="Content Placeholder 2">
            <a:extLst>
              <a:ext uri="{FF2B5EF4-FFF2-40B4-BE49-F238E27FC236}">
                <a16:creationId xmlns:a16="http://schemas.microsoft.com/office/drawing/2014/main" id="{FF2F7856-B707-4E81-B1FD-4B9AB1625AD4}"/>
              </a:ext>
            </a:extLst>
          </p:cNvPr>
          <p:cNvSpPr>
            <a:spLocks noGrp="1"/>
          </p:cNvSpPr>
          <p:nvPr>
            <p:ph idx="1"/>
          </p:nvPr>
        </p:nvSpPr>
        <p:spPr>
          <a:xfrm>
            <a:off x="581192" y="2180496"/>
            <a:ext cx="11029615" cy="3678303"/>
          </a:xfrm>
        </p:spPr>
        <p:txBody>
          <a:bodyPr/>
          <a:lstStyle/>
          <a:p>
            <a:r>
              <a:rPr lang="en-US" dirty="0"/>
              <a:t>Primary Concepts: C-I-A</a:t>
            </a:r>
          </a:p>
          <a:p>
            <a:r>
              <a:rPr lang="en-US" dirty="0"/>
              <a:t>Confidentiality: Information Classification</a:t>
            </a:r>
          </a:p>
          <a:p>
            <a:r>
              <a:rPr lang="en-US" dirty="0"/>
              <a:t>Integrity: Data cannot be altered without being detected</a:t>
            </a:r>
          </a:p>
          <a:p>
            <a:r>
              <a:rPr lang="en-US" dirty="0"/>
              <a:t>Availability: Fault tolerance, Single point of failure, backups, </a:t>
            </a:r>
            <a:r>
              <a:rPr lang="en-US" dirty="0" err="1"/>
              <a:t>etc</a:t>
            </a:r>
            <a:endParaRPr lang="en-US" dirty="0"/>
          </a:p>
        </p:txBody>
      </p:sp>
      <p:pic>
        <p:nvPicPr>
          <p:cNvPr id="1026" name="Picture 2" descr="The Three Goals of Cyber Security-CIA Triad Defined | Preferred IT Group,  LLC">
            <a:extLst>
              <a:ext uri="{FF2B5EF4-FFF2-40B4-BE49-F238E27FC236}">
                <a16:creationId xmlns:a16="http://schemas.microsoft.com/office/drawing/2014/main" id="{095B40CB-23FC-475B-8EE2-271F7FB1C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479" y="2034722"/>
            <a:ext cx="3960328" cy="347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39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1664-C3FF-4444-8F43-060D0E49C28F}"/>
              </a:ext>
            </a:extLst>
          </p:cNvPr>
          <p:cNvSpPr>
            <a:spLocks noGrp="1"/>
          </p:cNvSpPr>
          <p:nvPr>
            <p:ph type="title"/>
          </p:nvPr>
        </p:nvSpPr>
        <p:spPr/>
        <p:txBody>
          <a:bodyPr/>
          <a:lstStyle/>
          <a:p>
            <a:r>
              <a:rPr lang="en-US" dirty="0"/>
              <a:t>Security is a comprehensive area, including:</a:t>
            </a:r>
          </a:p>
        </p:txBody>
      </p:sp>
      <p:sp>
        <p:nvSpPr>
          <p:cNvPr id="3" name="Content Placeholder 2">
            <a:extLst>
              <a:ext uri="{FF2B5EF4-FFF2-40B4-BE49-F238E27FC236}">
                <a16:creationId xmlns:a16="http://schemas.microsoft.com/office/drawing/2014/main" id="{527B625F-3460-4C14-963D-38DD36055CE3}"/>
              </a:ext>
            </a:extLst>
          </p:cNvPr>
          <p:cNvSpPr>
            <a:spLocks noGrp="1"/>
          </p:cNvSpPr>
          <p:nvPr>
            <p:ph idx="1"/>
          </p:nvPr>
        </p:nvSpPr>
        <p:spPr/>
        <p:txBody>
          <a:bodyPr/>
          <a:lstStyle/>
          <a:p>
            <a:pPr lvl="1"/>
            <a:r>
              <a:rPr lang="en-US" dirty="0"/>
              <a:t>Risk Management</a:t>
            </a:r>
          </a:p>
          <a:p>
            <a:pPr lvl="1"/>
            <a:r>
              <a:rPr lang="en-US" dirty="0"/>
              <a:t>Information Security Policies</a:t>
            </a:r>
          </a:p>
          <a:p>
            <a:pPr lvl="1"/>
            <a:r>
              <a:rPr lang="en-US" dirty="0"/>
              <a:t>Guidelines, Baselines, Procedures and Standards</a:t>
            </a:r>
          </a:p>
          <a:p>
            <a:pPr lvl="1"/>
            <a:r>
              <a:rPr lang="en-US" dirty="0"/>
              <a:t>Security organization and education, </a:t>
            </a:r>
            <a:r>
              <a:rPr lang="en-US" dirty="0" err="1"/>
              <a:t>etc</a:t>
            </a:r>
            <a:endParaRPr lang="en-US" dirty="0"/>
          </a:p>
          <a:p>
            <a:pPr lvl="1"/>
            <a:r>
              <a:rPr lang="en-US" dirty="0"/>
              <a:t>The aim of security is to protect the company/entity and its assets</a:t>
            </a:r>
          </a:p>
        </p:txBody>
      </p:sp>
    </p:spTree>
    <p:extLst>
      <p:ext uri="{BB962C8B-B14F-4D97-AF65-F5344CB8AC3E}">
        <p14:creationId xmlns:p14="http://schemas.microsoft.com/office/powerpoint/2010/main" val="191258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43D788F-1636-4BD7-AA83-6C2169914F33}"/>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69C2BD80-1845-4438-A2A8-3537223B94B3}" type="slidenum">
              <a:rPr lang="en-US" altLang="en-US" sz="1400">
                <a:solidFill>
                  <a:schemeClr val="bg1"/>
                </a:solidFill>
                <a:latin typeface="Arial" panose="020B0604020202020204" pitchFamily="34" charset="0"/>
              </a:rPr>
              <a:pPr eaLnBrk="1" hangingPunct="1"/>
              <a:t>7</a:t>
            </a:fld>
            <a:endParaRPr lang="en-US" altLang="en-US" sz="1400">
              <a:solidFill>
                <a:schemeClr val="bg1"/>
              </a:solidFill>
              <a:latin typeface="Arial" panose="020B0604020202020204" pitchFamily="34" charset="0"/>
            </a:endParaRPr>
          </a:p>
        </p:txBody>
      </p:sp>
      <p:sp>
        <p:nvSpPr>
          <p:cNvPr id="17412" name="Rectangle 6">
            <a:extLst>
              <a:ext uri="{FF2B5EF4-FFF2-40B4-BE49-F238E27FC236}">
                <a16:creationId xmlns:a16="http://schemas.microsoft.com/office/drawing/2014/main" id="{A69182CB-FA8A-43EA-A3B4-E1C9EF27F6D2}"/>
              </a:ext>
            </a:extLst>
          </p:cNvPr>
          <p:cNvSpPr>
            <a:spLocks noGrp="1" noChangeArrowheads="1"/>
          </p:cNvSpPr>
          <p:nvPr>
            <p:ph type="title"/>
          </p:nvPr>
        </p:nvSpPr>
        <p:spPr/>
        <p:txBody>
          <a:bodyPr/>
          <a:lstStyle/>
          <a:p>
            <a:pPr eaLnBrk="1" hangingPunct="1"/>
            <a:r>
              <a:rPr lang="en-US" altLang="en-US"/>
              <a:t>Key Concepts of Information Security</a:t>
            </a:r>
            <a:br>
              <a:rPr lang="en-US" altLang="en-US"/>
            </a:br>
            <a:r>
              <a:rPr lang="en-US" altLang="en-US"/>
              <a:t>Privacy</a:t>
            </a:r>
          </a:p>
        </p:txBody>
      </p:sp>
      <p:sp>
        <p:nvSpPr>
          <p:cNvPr id="17413" name="Rectangle 7">
            <a:extLst>
              <a:ext uri="{FF2B5EF4-FFF2-40B4-BE49-F238E27FC236}">
                <a16:creationId xmlns:a16="http://schemas.microsoft.com/office/drawing/2014/main" id="{411B1012-3264-4557-B037-DE74AF398F4A}"/>
              </a:ext>
            </a:extLst>
          </p:cNvPr>
          <p:cNvSpPr>
            <a:spLocks noGrp="1" noChangeArrowheads="1"/>
          </p:cNvSpPr>
          <p:nvPr>
            <p:ph type="body" idx="1"/>
          </p:nvPr>
        </p:nvSpPr>
        <p:spPr/>
        <p:txBody>
          <a:bodyPr/>
          <a:lstStyle/>
          <a:p>
            <a:pPr eaLnBrk="1" hangingPunct="1"/>
            <a:r>
              <a:rPr lang="en-US" altLang="en-US"/>
              <a:t>Privacy</a:t>
            </a:r>
          </a:p>
          <a:p>
            <a:pPr lvl="1" eaLnBrk="1" hangingPunct="1"/>
            <a:r>
              <a:rPr lang="en-US" altLang="en-US"/>
              <a:t>Information is to be used only for purposes known to the data owner</a:t>
            </a:r>
          </a:p>
          <a:p>
            <a:pPr lvl="1" eaLnBrk="1" hangingPunct="1"/>
            <a:r>
              <a:rPr lang="en-US" altLang="en-US"/>
              <a:t>This does not focus on freedom from observation, but rather that information will be used only in ways known to the owner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04C2AF1-996A-4F65-A11F-DFF672170E36}"/>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6FD8B52D-6992-4555-9111-894C10DFBA31}" type="slidenum">
              <a:rPr lang="en-US" altLang="en-US" sz="1400">
                <a:solidFill>
                  <a:schemeClr val="bg1"/>
                </a:solidFill>
                <a:latin typeface="Arial" panose="020B0604020202020204" pitchFamily="34" charset="0"/>
              </a:rPr>
              <a:pPr eaLnBrk="1" hangingPunct="1"/>
              <a:t>8</a:t>
            </a:fld>
            <a:endParaRPr lang="en-US" altLang="en-US" sz="1400">
              <a:solidFill>
                <a:schemeClr val="bg1"/>
              </a:solidFill>
              <a:latin typeface="Arial" panose="020B0604020202020204" pitchFamily="34" charset="0"/>
            </a:endParaRPr>
          </a:p>
        </p:txBody>
      </p:sp>
      <p:sp>
        <p:nvSpPr>
          <p:cNvPr id="18436" name="Rectangle 4">
            <a:extLst>
              <a:ext uri="{FF2B5EF4-FFF2-40B4-BE49-F238E27FC236}">
                <a16:creationId xmlns:a16="http://schemas.microsoft.com/office/drawing/2014/main" id="{D8C88B09-1631-4CB2-B7BC-352C82AF599B}"/>
              </a:ext>
            </a:extLst>
          </p:cNvPr>
          <p:cNvSpPr>
            <a:spLocks noGrp="1" noChangeArrowheads="1"/>
          </p:cNvSpPr>
          <p:nvPr>
            <p:ph type="title"/>
          </p:nvPr>
        </p:nvSpPr>
        <p:spPr/>
        <p:txBody>
          <a:bodyPr/>
          <a:lstStyle/>
          <a:p>
            <a:pPr eaLnBrk="1" hangingPunct="1"/>
            <a:r>
              <a:rPr lang="en-US" altLang="en-US"/>
              <a:t>Key Concepts of Information Security</a:t>
            </a:r>
            <a:br>
              <a:rPr lang="en-US" altLang="en-US"/>
            </a:br>
            <a:r>
              <a:rPr lang="en-US" altLang="en-US"/>
              <a:t>Identification</a:t>
            </a:r>
          </a:p>
        </p:txBody>
      </p:sp>
      <p:sp>
        <p:nvSpPr>
          <p:cNvPr id="18437" name="Rectangle 5">
            <a:extLst>
              <a:ext uri="{FF2B5EF4-FFF2-40B4-BE49-F238E27FC236}">
                <a16:creationId xmlns:a16="http://schemas.microsoft.com/office/drawing/2014/main" id="{78657DF0-AE52-4937-A3D0-EEE967093EB0}"/>
              </a:ext>
            </a:extLst>
          </p:cNvPr>
          <p:cNvSpPr>
            <a:spLocks noGrp="1" noChangeArrowheads="1"/>
          </p:cNvSpPr>
          <p:nvPr>
            <p:ph type="body" idx="1"/>
          </p:nvPr>
        </p:nvSpPr>
        <p:spPr/>
        <p:txBody>
          <a:bodyPr/>
          <a:lstStyle/>
          <a:p>
            <a:pPr eaLnBrk="1" hangingPunct="1"/>
            <a:r>
              <a:rPr lang="en-US" altLang="en-US" dirty="0"/>
              <a:t>Identification</a:t>
            </a:r>
          </a:p>
          <a:p>
            <a:pPr lvl="1" eaLnBrk="1" hangingPunct="1"/>
            <a:r>
              <a:rPr lang="en-US" altLang="en-US" dirty="0"/>
              <a:t>Information systems possesses the characteristic of identification when they are able to recognize individual users</a:t>
            </a:r>
          </a:p>
          <a:p>
            <a:pPr lvl="1" eaLnBrk="1" hangingPunct="1"/>
            <a:r>
              <a:rPr lang="en-US" altLang="en-US" dirty="0"/>
              <a:t>Identification and authentication are essential to establishing the level of access or authorization that an individual is granted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BC31FA9-4470-4C9A-97D8-AE002E0F261F}"/>
              </a:ext>
            </a:extLst>
          </p:cNvPr>
          <p:cNvSpPr>
            <a:spLocks noGrp="1"/>
          </p:cNvSpPr>
          <p:nvPr>
            <p:ph type="sldNum" sz="quarter" idx="12"/>
          </p:nvPr>
        </p:nvSpPr>
        <p:spPr/>
        <p:txBody>
          <a:bodyPr/>
          <a:lstStyle>
            <a:lvl1pPr eaLnBrk="0" hangingPunct="0">
              <a:defRPr sz="4400">
                <a:solidFill>
                  <a:schemeClr val="tx1"/>
                </a:solidFill>
                <a:latin typeface="Times New Roman" panose="02020603050405020304" pitchFamily="18" charset="0"/>
              </a:defRPr>
            </a:lvl1pPr>
            <a:lvl2pPr marL="742950" indent="-285750" eaLnBrk="0" hangingPunct="0">
              <a:defRPr sz="4400">
                <a:solidFill>
                  <a:schemeClr val="tx1"/>
                </a:solidFill>
                <a:latin typeface="Times New Roman" panose="02020603050405020304" pitchFamily="18" charset="0"/>
              </a:defRPr>
            </a:lvl2pPr>
            <a:lvl3pPr marL="1143000" indent="-228600" eaLnBrk="0" hangingPunct="0">
              <a:defRPr sz="4400">
                <a:solidFill>
                  <a:schemeClr val="tx1"/>
                </a:solidFill>
                <a:latin typeface="Times New Roman" panose="02020603050405020304" pitchFamily="18" charset="0"/>
              </a:defRPr>
            </a:lvl3pPr>
            <a:lvl4pPr marL="1600200" indent="-228600" eaLnBrk="0" hangingPunct="0">
              <a:defRPr sz="4400">
                <a:solidFill>
                  <a:schemeClr val="tx1"/>
                </a:solidFill>
                <a:latin typeface="Times New Roman" panose="02020603050405020304" pitchFamily="18" charset="0"/>
              </a:defRPr>
            </a:lvl4pPr>
            <a:lvl5pPr marL="2057400" indent="-228600" eaLnBrk="0" hangingPunct="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altLang="en-US" sz="1400">
                <a:solidFill>
                  <a:schemeClr val="bg1"/>
                </a:solidFill>
                <a:latin typeface="Arial" panose="020B0604020202020204" pitchFamily="34" charset="0"/>
              </a:rPr>
              <a:t> Slide </a:t>
            </a:r>
            <a:fld id="{A636F07B-AEE7-469E-B988-8827C068073F}" type="slidenum">
              <a:rPr lang="en-US" altLang="en-US" sz="1400">
                <a:solidFill>
                  <a:schemeClr val="bg1"/>
                </a:solidFill>
                <a:latin typeface="Arial" panose="020B0604020202020204" pitchFamily="34" charset="0"/>
              </a:rPr>
              <a:pPr eaLnBrk="1" hangingPunct="1"/>
              <a:t>9</a:t>
            </a:fld>
            <a:endParaRPr lang="en-US" altLang="en-US" sz="1400">
              <a:solidFill>
                <a:schemeClr val="bg1"/>
              </a:solidFill>
              <a:latin typeface="Arial" panose="020B0604020202020204" pitchFamily="34" charset="0"/>
            </a:endParaRPr>
          </a:p>
        </p:txBody>
      </p:sp>
      <p:sp>
        <p:nvSpPr>
          <p:cNvPr id="19460" name="Rectangle 4">
            <a:extLst>
              <a:ext uri="{FF2B5EF4-FFF2-40B4-BE49-F238E27FC236}">
                <a16:creationId xmlns:a16="http://schemas.microsoft.com/office/drawing/2014/main" id="{ED19C5BA-6475-4549-9FB8-177E3CBB152B}"/>
              </a:ext>
            </a:extLst>
          </p:cNvPr>
          <p:cNvSpPr>
            <a:spLocks noGrp="1" noChangeArrowheads="1"/>
          </p:cNvSpPr>
          <p:nvPr>
            <p:ph type="title"/>
          </p:nvPr>
        </p:nvSpPr>
        <p:spPr/>
        <p:txBody>
          <a:bodyPr/>
          <a:lstStyle/>
          <a:p>
            <a:pPr eaLnBrk="1" hangingPunct="1"/>
            <a:r>
              <a:rPr lang="en-US" altLang="en-US"/>
              <a:t>Key Concepts of Information Security</a:t>
            </a:r>
            <a:br>
              <a:rPr lang="en-US" altLang="en-US"/>
            </a:br>
            <a:r>
              <a:rPr lang="en-US" altLang="en-US"/>
              <a:t>Authentication</a:t>
            </a:r>
          </a:p>
        </p:txBody>
      </p:sp>
      <p:sp>
        <p:nvSpPr>
          <p:cNvPr id="19461" name="Rectangle 5">
            <a:extLst>
              <a:ext uri="{FF2B5EF4-FFF2-40B4-BE49-F238E27FC236}">
                <a16:creationId xmlns:a16="http://schemas.microsoft.com/office/drawing/2014/main" id="{4EF95DD2-0CB9-425B-924C-15271694DB99}"/>
              </a:ext>
            </a:extLst>
          </p:cNvPr>
          <p:cNvSpPr>
            <a:spLocks noGrp="1" noChangeArrowheads="1"/>
          </p:cNvSpPr>
          <p:nvPr>
            <p:ph type="body" idx="1"/>
          </p:nvPr>
        </p:nvSpPr>
        <p:spPr/>
        <p:txBody>
          <a:bodyPr/>
          <a:lstStyle/>
          <a:p>
            <a:pPr eaLnBrk="1" hangingPunct="1"/>
            <a:r>
              <a:rPr lang="en-US" altLang="en-US"/>
              <a:t>Authentication</a:t>
            </a:r>
          </a:p>
          <a:p>
            <a:pPr lvl="1" eaLnBrk="1" hangingPunct="1"/>
            <a:r>
              <a:rPr lang="en-US" altLang="en-US"/>
              <a:t>Authentication occurs when a control provides proof that a user possesses the identity that he or she claims</a:t>
            </a:r>
          </a:p>
        </p:txBody>
      </p:sp>
    </p:spTree>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315</TotalTime>
  <Words>1450</Words>
  <Application>Microsoft Office PowerPoint</Application>
  <PresentationFormat>Widescreen</PresentationFormat>
  <Paragraphs>173</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 MT</vt:lpstr>
      <vt:lpstr>Times New Roman</vt:lpstr>
      <vt:lpstr>Wingdings</vt:lpstr>
      <vt:lpstr>Wingdings 2</vt:lpstr>
      <vt:lpstr>Dividend</vt:lpstr>
      <vt:lpstr>Introduction</vt:lpstr>
      <vt:lpstr>What is Security?</vt:lpstr>
      <vt:lpstr>The need for Security</vt:lpstr>
      <vt:lpstr>Information security involves three distinct communities of interest:</vt:lpstr>
      <vt:lpstr>CIA of Security</vt:lpstr>
      <vt:lpstr>Security is a comprehensive area, including:</vt:lpstr>
      <vt:lpstr>Key Concepts of Information Security Privacy</vt:lpstr>
      <vt:lpstr>Key Concepts of Information Security Identification</vt:lpstr>
      <vt:lpstr>Key Concepts of Information Security Authentication</vt:lpstr>
      <vt:lpstr>Key Concepts of Information Security Authorization</vt:lpstr>
      <vt:lpstr>Key Concepts of Information Security Accountability</vt:lpstr>
      <vt:lpstr>What Is Management?</vt:lpstr>
      <vt:lpstr>Principles Of Information Security Management</vt:lpstr>
      <vt:lpstr>InfoSec Planning</vt:lpstr>
      <vt:lpstr>InfoSec Planning Types</vt:lpstr>
      <vt:lpstr>Policy</vt:lpstr>
      <vt:lpstr>Programs</vt:lpstr>
      <vt:lpstr>Protection</vt:lpstr>
      <vt:lpstr>People</vt:lpstr>
      <vt:lpstr>Project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Alawya Alawami</dc:creator>
  <cp:lastModifiedBy>Alawya Alawami</cp:lastModifiedBy>
  <cp:revision>7</cp:revision>
  <dcterms:created xsi:type="dcterms:W3CDTF">2022-01-16T20:27:50Z</dcterms:created>
  <dcterms:modified xsi:type="dcterms:W3CDTF">2022-01-17T20:18:01Z</dcterms:modified>
</cp:coreProperties>
</file>