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80" r:id="rId3"/>
    <p:sldId id="257" r:id="rId4"/>
    <p:sldId id="258" r:id="rId5"/>
    <p:sldId id="259"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8302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756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6892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11/10/2022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7446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6910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707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5407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541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4031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0996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11/10/2022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7911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11/10/2022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5917040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ahmed-mohamed-gaber-143b2517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56E5ECC-4DD9-3025-3EDA-C6F587E41075}"/>
              </a:ext>
            </a:extLst>
          </p:cNvPr>
          <p:cNvSpPr txBox="1"/>
          <p:nvPr/>
        </p:nvSpPr>
        <p:spPr>
          <a:xfrm>
            <a:off x="637206" y="264301"/>
            <a:ext cx="10280401" cy="11223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cap="all" dirty="0">
                <a:solidFill>
                  <a:schemeClr val="tx2"/>
                </a:solidFill>
                <a:effectLst/>
                <a:latin typeface="+mj-lt"/>
                <a:ea typeface="+mj-ea"/>
                <a:cs typeface="+mj-cs"/>
              </a:rPr>
              <a:t>Sales price for Properties in</a:t>
            </a:r>
          </a:p>
        </p:txBody>
      </p:sp>
      <p:cxnSp>
        <p:nvCxnSpPr>
          <p:cNvPr id="1050" name="Straight Connector 1049">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0FD868F3-47FD-6E3B-E550-86E9CA936C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3360" y="1344962"/>
            <a:ext cx="7228091" cy="41326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51D8F7-C6BE-1BBD-46C0-9543F26D3268}"/>
              </a:ext>
            </a:extLst>
          </p:cNvPr>
          <p:cNvSpPr txBox="1"/>
          <p:nvPr/>
        </p:nvSpPr>
        <p:spPr>
          <a:xfrm>
            <a:off x="8310498" y="5728416"/>
            <a:ext cx="4060372" cy="646331"/>
          </a:xfrm>
          <a:prstGeom prst="rect">
            <a:avLst/>
          </a:prstGeom>
          <a:noFill/>
        </p:spPr>
        <p:txBody>
          <a:bodyPr wrap="square">
            <a:spAutoFit/>
          </a:bodyPr>
          <a:lstStyle/>
          <a:p>
            <a:r>
              <a:rPr lang="en" dirty="0">
                <a:latin typeface="Montserrat"/>
                <a:ea typeface="Montserrat"/>
                <a:cs typeface="Montserrat"/>
                <a:sym typeface="Montserrat"/>
              </a:rPr>
              <a:t>DATA ANALYTICS | Karim</a:t>
            </a:r>
            <a:br>
              <a:rPr lang="en" dirty="0">
                <a:latin typeface="Montserrat"/>
                <a:ea typeface="Montserrat"/>
                <a:cs typeface="Montserrat"/>
                <a:sym typeface="Montserrat"/>
              </a:rPr>
            </a:br>
            <a:r>
              <a:rPr lang="en" dirty="0">
                <a:latin typeface="Montserrat"/>
                <a:ea typeface="Montserrat"/>
                <a:cs typeface="Montserrat"/>
                <a:sym typeface="Montserrat"/>
              </a:rPr>
              <a:t>      </a:t>
            </a:r>
            <a:r>
              <a:rPr lang="en-US" dirty="0">
                <a:latin typeface="Montserrat"/>
                <a:ea typeface="Montserrat"/>
                <a:cs typeface="Montserrat"/>
                <a:sym typeface="Montserrat"/>
              </a:rPr>
              <a:t>November</a:t>
            </a:r>
            <a:r>
              <a:rPr lang="en" dirty="0">
                <a:latin typeface="Montserrat"/>
                <a:ea typeface="Montserrat"/>
                <a:cs typeface="Montserrat"/>
                <a:sym typeface="Montserrat"/>
              </a:rPr>
              <a:t>, 2022</a:t>
            </a:r>
            <a:endParaRPr lang="en-US" dirty="0"/>
          </a:p>
        </p:txBody>
      </p:sp>
    </p:spTree>
    <p:extLst>
      <p:ext uri="{BB962C8B-B14F-4D97-AF65-F5344CB8AC3E}">
        <p14:creationId xmlns:p14="http://schemas.microsoft.com/office/powerpoint/2010/main" val="147992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75" name="Straight Connector 11274">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277" name="Straight Connector 11276">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279" name="Straight Connector 11278">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281" name="Straight Connector 11280">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90C75825-E13F-7B7B-0732-FC7F952075CC}"/>
              </a:ext>
            </a:extLst>
          </p:cNvPr>
          <p:cNvSpPr>
            <a:spLocks noGrp="1"/>
          </p:cNvSpPr>
          <p:nvPr>
            <p:ph type="title"/>
          </p:nvPr>
        </p:nvSpPr>
        <p:spPr>
          <a:xfrm>
            <a:off x="1129553" y="584791"/>
            <a:ext cx="10064376" cy="1086847"/>
          </a:xfrm>
        </p:spPr>
        <p:txBody>
          <a:bodyPr>
            <a:normAutofit/>
          </a:bodyPr>
          <a:lstStyle/>
          <a:p>
            <a:r>
              <a:rPr lang="en-GB" b="1" i="0" dirty="0"/>
              <a:t>Research questions CONT. :</a:t>
            </a:r>
            <a:endParaRPr lang="en-US" dirty="0"/>
          </a:p>
        </p:txBody>
      </p:sp>
      <p:cxnSp>
        <p:nvCxnSpPr>
          <p:cNvPr id="11283" name="Straight Connector 11282">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1D7709-A4AC-84C4-A745-BC621B82B5C1}"/>
              </a:ext>
            </a:extLst>
          </p:cNvPr>
          <p:cNvSpPr>
            <a:spLocks noGrp="1"/>
          </p:cNvSpPr>
          <p:nvPr>
            <p:ph idx="1"/>
          </p:nvPr>
        </p:nvSpPr>
        <p:spPr>
          <a:xfrm>
            <a:off x="177800" y="2197100"/>
            <a:ext cx="4903987" cy="4457699"/>
          </a:xfrm>
        </p:spPr>
        <p:txBody>
          <a:bodyPr anchor="ctr">
            <a:normAutofit/>
          </a:bodyPr>
          <a:lstStyle/>
          <a:p>
            <a:pPr marL="228600" indent="-228600" rtl="0" eaLnBrk="1" latinLnBrk="0" hangingPunct="1">
              <a:spcBef>
                <a:spcPts val="1000"/>
              </a:spcBef>
              <a:spcAft>
                <a:spcPts val="0"/>
              </a:spcAft>
              <a:buClrTx/>
              <a:buSzPct val="80000"/>
              <a:buFont typeface="Arial" panose="020B0604020202020204" pitchFamily="34" charset="0"/>
              <a:buChar char="•"/>
            </a:pPr>
            <a:r>
              <a:rPr lang="en-US" sz="2000" kern="1200" dirty="0">
                <a:effectLst/>
                <a:latin typeface="Univers Condensed Light" panose="020B0306020202040204" pitchFamily="34" charset="0"/>
                <a:ea typeface="+mn-ea"/>
                <a:cs typeface="+mn-cs"/>
              </a:rPr>
              <a:t>It seems that the most expensive property sold in all data was in the city of Manhattan.</a:t>
            </a:r>
            <a:endParaRPr lang="en-US" sz="2000" dirty="0">
              <a:effectLst/>
            </a:endParaRPr>
          </a:p>
          <a:p>
            <a:pPr marL="228600" indent="-228600" rtl="0" eaLnBrk="1" latinLnBrk="0" hangingPunct="1">
              <a:spcBef>
                <a:spcPts val="1000"/>
              </a:spcBef>
              <a:spcAft>
                <a:spcPts val="0"/>
              </a:spcAft>
            </a:pPr>
            <a:r>
              <a:rPr lang="en-US" sz="2000" kern="1200" dirty="0">
                <a:effectLst/>
                <a:latin typeface="Univers Condensed Light" panose="020B0306020202040204" pitchFamily="34" charset="0"/>
                <a:ea typeface="+mn-ea"/>
                <a:cs typeface="+mn-cs"/>
              </a:rPr>
              <a:t>And its value was approximately $ 5 millions ,and that was in September .</a:t>
            </a:r>
          </a:p>
          <a:p>
            <a:pPr marL="0" indent="0" rtl="0" eaLnBrk="1" latinLnBrk="0" hangingPunct="1">
              <a:spcBef>
                <a:spcPts val="1000"/>
              </a:spcBef>
              <a:spcAft>
                <a:spcPts val="0"/>
              </a:spcAft>
              <a:buNone/>
            </a:pPr>
            <a:endParaRPr lang="en-US" sz="2000" kern="1200" dirty="0">
              <a:effectLst/>
              <a:latin typeface="Univers Condensed Light" panose="020B0306020202040204" pitchFamily="34" charset="0"/>
              <a:ea typeface="+mn-ea"/>
              <a:cs typeface="+mn-cs"/>
            </a:endParaRPr>
          </a:p>
          <a:p>
            <a:pPr marL="0" indent="0">
              <a:buNone/>
            </a:pPr>
            <a:endParaRPr lang="en-US" sz="2000" dirty="0"/>
          </a:p>
        </p:txBody>
      </p:sp>
      <p:pic>
        <p:nvPicPr>
          <p:cNvPr id="11266" name="Picture 2">
            <a:extLst>
              <a:ext uri="{FF2B5EF4-FFF2-40B4-BE49-F238E27FC236}">
                <a16:creationId xmlns:a16="http://schemas.microsoft.com/office/drawing/2014/main" id="{9091831E-B7EA-15C0-D730-366F318FFA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38058" y="2427884"/>
            <a:ext cx="7076141" cy="310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15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97" name="Straight Connector 1229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299" name="Straight Connector 1229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301" name="Straight Connector 1230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B7C38E-8592-3BA5-833E-62E295118D2B}"/>
              </a:ext>
            </a:extLst>
          </p:cNvPr>
          <p:cNvSpPr>
            <a:spLocks noGrp="1"/>
          </p:cNvSpPr>
          <p:nvPr>
            <p:ph type="title"/>
          </p:nvPr>
        </p:nvSpPr>
        <p:spPr>
          <a:xfrm>
            <a:off x="1129553" y="638174"/>
            <a:ext cx="10529048" cy="1476375"/>
          </a:xfrm>
        </p:spPr>
        <p:txBody>
          <a:bodyPr>
            <a:normAutofit/>
          </a:bodyPr>
          <a:lstStyle/>
          <a:p>
            <a:r>
              <a:rPr lang="en-GB" b="1" i="0" dirty="0"/>
              <a:t>Research questions CONT. :</a:t>
            </a:r>
            <a:endParaRPr lang="en-US" dirty="0"/>
          </a:p>
        </p:txBody>
      </p:sp>
      <p:cxnSp>
        <p:nvCxnSpPr>
          <p:cNvPr id="12303" name="Straight Connector 1230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6D23F8-7727-554D-F609-4846183D1C50}"/>
              </a:ext>
            </a:extLst>
          </p:cNvPr>
          <p:cNvSpPr>
            <a:spLocks noGrp="1"/>
          </p:cNvSpPr>
          <p:nvPr>
            <p:ph idx="1"/>
          </p:nvPr>
        </p:nvSpPr>
        <p:spPr>
          <a:xfrm>
            <a:off x="1129553" y="2114550"/>
            <a:ext cx="9497018" cy="1037230"/>
          </a:xfrm>
        </p:spPr>
        <p:txBody>
          <a:bodyPr>
            <a:normAutofit/>
          </a:bodyPr>
          <a:lstStyle/>
          <a:p>
            <a:r>
              <a:rPr kumimoji="0" lang="en-US" altLang="en-US" b="0" i="0" u="none" strike="noStrike" cap="none" normalizeH="0" baseline="0" dirty="0">
                <a:ln>
                  <a:noFill/>
                </a:ln>
                <a:effectLst/>
                <a:latin typeface="Roboto" panose="02000000000000000000" pitchFamily="2" charset="0"/>
              </a:rPr>
              <a:t>It seems that in </a:t>
            </a:r>
            <a:r>
              <a:rPr kumimoji="0" lang="en-US" altLang="en-US" b="0" i="0" u="none" strike="noStrike" cap="none" normalizeH="0" baseline="0" dirty="0">
                <a:ln>
                  <a:noFill/>
                </a:ln>
                <a:effectLst/>
                <a:latin typeface="Arial Unicode MS"/>
              </a:rPr>
              <a:t>June 2019</a:t>
            </a:r>
            <a:r>
              <a:rPr kumimoji="0" lang="en-US" altLang="en-US" b="0" i="0" u="none" strike="noStrike" cap="none" normalizeH="0" baseline="0" dirty="0">
                <a:ln>
                  <a:noFill/>
                </a:ln>
                <a:effectLst/>
                <a:latin typeface="Roboto" panose="02000000000000000000" pitchFamily="2" charset="0"/>
              </a:rPr>
              <a:t>, the largest number of properties were sold, which is more than </a:t>
            </a:r>
            <a:r>
              <a:rPr kumimoji="0" lang="en-US" altLang="en-US" b="0" i="0" u="none" strike="noStrike" cap="none" normalizeH="0" baseline="0" dirty="0">
                <a:ln>
                  <a:noFill/>
                </a:ln>
                <a:effectLst/>
                <a:latin typeface="Arial Unicode MS"/>
              </a:rPr>
              <a:t>700</a:t>
            </a:r>
            <a:r>
              <a:rPr kumimoji="0" lang="en-US" altLang="en-US" b="0" i="0" u="none" strike="noStrike" cap="none" normalizeH="0" baseline="0" dirty="0">
                <a:ln>
                  <a:noFill/>
                </a:ln>
                <a:effectLst/>
                <a:latin typeface="Roboto" panose="02000000000000000000" pitchFamily="2" charset="0"/>
              </a:rPr>
              <a:t> properties.</a:t>
            </a:r>
            <a:r>
              <a:rPr kumimoji="0" lang="en-US" altLang="en-US" b="0" i="0" u="none" strike="noStrike" cap="none" normalizeH="0" baseline="0" dirty="0">
                <a:ln>
                  <a:noFill/>
                </a:ln>
                <a:effectLst/>
              </a:rPr>
              <a:t> </a:t>
            </a:r>
            <a:endParaRPr lang="en-US" dirty="0">
              <a:effectLst/>
            </a:endParaRPr>
          </a:p>
          <a:p>
            <a:endParaRPr lang="en-US" dirty="0"/>
          </a:p>
        </p:txBody>
      </p:sp>
      <p:cxnSp>
        <p:nvCxnSpPr>
          <p:cNvPr id="12305" name="Straight Connector 1230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2290" name="Picture 2">
            <a:extLst>
              <a:ext uri="{FF2B5EF4-FFF2-40B4-BE49-F238E27FC236}">
                <a16:creationId xmlns:a16="http://schemas.microsoft.com/office/drawing/2014/main" id="{5444D187-A1E7-5A32-5BD1-4526797197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5592" y="3429000"/>
            <a:ext cx="9812145" cy="275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81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1B0C-1CD2-2C15-16A9-ABF3257000F1}"/>
              </a:ext>
            </a:extLst>
          </p:cNvPr>
          <p:cNvSpPr>
            <a:spLocks noGrp="1"/>
          </p:cNvSpPr>
          <p:nvPr>
            <p:ph type="title"/>
          </p:nvPr>
        </p:nvSpPr>
        <p:spPr/>
        <p:txBody>
          <a:bodyPr/>
          <a:lstStyle/>
          <a:p>
            <a:r>
              <a:rPr lang="en-US" i="0" dirty="0"/>
              <a:t>Data</a:t>
            </a:r>
            <a:r>
              <a:rPr lang="en-US" dirty="0"/>
              <a:t> </a:t>
            </a:r>
            <a:r>
              <a:rPr lang="en-US" i="0" dirty="0"/>
              <a:t>Exploration</a:t>
            </a:r>
            <a:r>
              <a:rPr lang="en-US" dirty="0"/>
              <a:t> </a:t>
            </a:r>
            <a:r>
              <a:rPr lang="en-US" i="0" dirty="0"/>
              <a:t>via</a:t>
            </a:r>
            <a:r>
              <a:rPr lang="en-US" dirty="0"/>
              <a:t> </a:t>
            </a:r>
            <a:r>
              <a:rPr lang="en-US" i="0" dirty="0"/>
              <a:t>Statistical</a:t>
            </a:r>
            <a:r>
              <a:rPr lang="en-US" dirty="0"/>
              <a:t> </a:t>
            </a:r>
            <a:r>
              <a:rPr lang="en-US" i="0" dirty="0"/>
              <a:t>Test</a:t>
            </a:r>
          </a:p>
        </p:txBody>
      </p:sp>
      <p:sp>
        <p:nvSpPr>
          <p:cNvPr id="3" name="Content Placeholder 2">
            <a:extLst>
              <a:ext uri="{FF2B5EF4-FFF2-40B4-BE49-F238E27FC236}">
                <a16:creationId xmlns:a16="http://schemas.microsoft.com/office/drawing/2014/main" id="{A4D883D1-43DB-9BF6-05AF-C888DE20B31C}"/>
              </a:ext>
            </a:extLst>
          </p:cNvPr>
          <p:cNvSpPr>
            <a:spLocks noGrp="1"/>
          </p:cNvSpPr>
          <p:nvPr>
            <p:ph idx="1"/>
          </p:nvPr>
        </p:nvSpPr>
        <p:spPr/>
        <p:txBody>
          <a:bodyPr>
            <a:normAutofit/>
          </a:bodyPr>
          <a:lstStyle/>
          <a:p>
            <a:r>
              <a:rPr lang="en-US" sz="2800" dirty="0"/>
              <a:t>Is there a difference between the Average Land square feet in each Borough and Average Gross square feet in each Borough ?</a:t>
            </a:r>
          </a:p>
          <a:p>
            <a:endParaRPr lang="en-US" sz="1600" dirty="0"/>
          </a:p>
          <a:p>
            <a:r>
              <a:rPr lang="en-US" sz="1600" dirty="0"/>
              <a:t>This will be useful for people who are looking for cheap prices for real estate without looking at the difference between the average ratio for Gross square feet and Land square feet.</a:t>
            </a:r>
          </a:p>
          <a:p>
            <a:endParaRPr lang="en-US" sz="1600" dirty="0"/>
          </a:p>
          <a:p>
            <a:r>
              <a:rPr lang="en-US" sz="1600" b="1" u="sng" dirty="0"/>
              <a:t>Null hypothesis:</a:t>
            </a:r>
            <a:r>
              <a:rPr lang="en-US" sz="1600" dirty="0"/>
              <a:t> The Average Land Square feet for each Borough will be equal to the Average Gross square feet .</a:t>
            </a:r>
          </a:p>
          <a:p>
            <a:r>
              <a:rPr lang="en-US" sz="1600" b="1" u="sng" dirty="0"/>
              <a:t>Alternative hypothesis:</a:t>
            </a:r>
            <a:r>
              <a:rPr lang="en-US" sz="1600" dirty="0"/>
              <a:t> The Average Land Square feet for each Borough will be different to the Average Gross square feet .</a:t>
            </a:r>
          </a:p>
        </p:txBody>
      </p:sp>
    </p:spTree>
    <p:extLst>
      <p:ext uri="{BB962C8B-B14F-4D97-AF65-F5344CB8AC3E}">
        <p14:creationId xmlns:p14="http://schemas.microsoft.com/office/powerpoint/2010/main" val="75455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2CCBF6-E3FA-5C10-936F-964048027A21}"/>
              </a:ext>
            </a:extLst>
          </p:cNvPr>
          <p:cNvSpPr>
            <a:spLocks noGrp="1"/>
          </p:cNvSpPr>
          <p:nvPr>
            <p:ph type="title"/>
          </p:nvPr>
        </p:nvSpPr>
        <p:spPr>
          <a:xfrm>
            <a:off x="7218705" y="542926"/>
            <a:ext cx="4439894" cy="1668143"/>
          </a:xfrm>
        </p:spPr>
        <p:txBody>
          <a:bodyPr>
            <a:normAutofit/>
          </a:bodyPr>
          <a:lstStyle/>
          <a:p>
            <a:r>
              <a:rPr lang="en-US" sz="2800" b="1" i="0"/>
              <a:t>Average Land square feet in each Borough</a:t>
            </a:r>
            <a:br>
              <a:rPr lang="en-US" sz="2800" b="1" i="0"/>
            </a:br>
            <a:endParaRPr lang="en-US" sz="2800" b="1" i="0"/>
          </a:p>
        </p:txBody>
      </p:sp>
      <p:pic>
        <p:nvPicPr>
          <p:cNvPr id="6" name="Picture 5">
            <a:extLst>
              <a:ext uri="{FF2B5EF4-FFF2-40B4-BE49-F238E27FC236}">
                <a16:creationId xmlns:a16="http://schemas.microsoft.com/office/drawing/2014/main" id="{752A754B-F163-F43E-EF27-9A6CE522DD87}"/>
              </a:ext>
            </a:extLst>
          </p:cNvPr>
          <p:cNvPicPr>
            <a:picLocks noChangeAspect="1"/>
          </p:cNvPicPr>
          <p:nvPr/>
        </p:nvPicPr>
        <p:blipFill>
          <a:blip r:embed="rId2"/>
          <a:stretch>
            <a:fillRect/>
          </a:stretch>
        </p:blipFill>
        <p:spPr>
          <a:xfrm>
            <a:off x="239698" y="2041364"/>
            <a:ext cx="6178857" cy="3069806"/>
          </a:xfrm>
          <a:prstGeom prst="rect">
            <a:avLst/>
          </a:prstGeom>
        </p:spPr>
      </p:pic>
      <p:cxnSp>
        <p:nvCxnSpPr>
          <p:cNvPr id="15" name="Straight Connector 1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0D70C2-E919-D5C5-7C38-9D4F57BCDA1B}"/>
              </a:ext>
            </a:extLst>
          </p:cNvPr>
          <p:cNvSpPr>
            <a:spLocks noGrp="1"/>
          </p:cNvSpPr>
          <p:nvPr>
            <p:ph idx="1"/>
          </p:nvPr>
        </p:nvSpPr>
        <p:spPr>
          <a:xfrm>
            <a:off x="7218706" y="2211069"/>
            <a:ext cx="4439894" cy="4113531"/>
          </a:xfrm>
        </p:spPr>
        <p:txBody>
          <a:bodyPr>
            <a:normAutofit/>
          </a:bodyPr>
          <a:lstStyle/>
          <a:p>
            <a:r>
              <a:rPr lang="en-US" dirty="0"/>
              <a:t>To plot average land square feet in each borough I am using bubble chart, In this type of chart the size of the bubble indicates the magnitude of the variable.</a:t>
            </a:r>
          </a:p>
        </p:txBody>
      </p:sp>
      <p:sp>
        <p:nvSpPr>
          <p:cNvPr id="8" name="TextBox 7">
            <a:extLst>
              <a:ext uri="{FF2B5EF4-FFF2-40B4-BE49-F238E27FC236}">
                <a16:creationId xmlns:a16="http://schemas.microsoft.com/office/drawing/2014/main" id="{F3797B78-9006-D909-11E9-7EA5BAD9F811}"/>
              </a:ext>
            </a:extLst>
          </p:cNvPr>
          <p:cNvSpPr txBox="1"/>
          <p:nvPr/>
        </p:nvSpPr>
        <p:spPr>
          <a:xfrm>
            <a:off x="7424736" y="4526395"/>
            <a:ext cx="4767264" cy="1169551"/>
          </a:xfrm>
          <a:prstGeom prst="rect">
            <a:avLst/>
          </a:prstGeom>
          <a:noFill/>
        </p:spPr>
        <p:txBody>
          <a:bodyPr wrap="square">
            <a:spAutoFit/>
          </a:bodyPr>
          <a:lstStyle/>
          <a:p>
            <a:r>
              <a:rPr lang="en-US" sz="1400" b="0" i="0" dirty="0" err="1">
                <a:effectLst/>
                <a:latin typeface="Courier New" panose="02070309020205020404" pitchFamily="49" charset="0"/>
              </a:rPr>
              <a:t>Manhatten</a:t>
            </a:r>
            <a:r>
              <a:rPr lang="en-US" sz="1400" b="0" i="0" dirty="0">
                <a:effectLst/>
                <a:latin typeface="Courier New" panose="02070309020205020404" pitchFamily="49" charset="0"/>
              </a:rPr>
              <a:t> price mean	: 2423.697</a:t>
            </a:r>
          </a:p>
          <a:p>
            <a:r>
              <a:rPr lang="en-US" sz="1400" b="0" i="0" dirty="0">
                <a:effectLst/>
                <a:latin typeface="Courier New" panose="02070309020205020404" pitchFamily="49" charset="0"/>
              </a:rPr>
              <a:t>Bronx price mean 		: 4962.092</a:t>
            </a:r>
          </a:p>
          <a:p>
            <a:r>
              <a:rPr lang="en-US" sz="1400" b="0" i="0" dirty="0">
                <a:effectLst/>
                <a:latin typeface="Courier New" panose="02070309020205020404" pitchFamily="49" charset="0"/>
              </a:rPr>
              <a:t>Brooklyn price mean 	: 2634.649</a:t>
            </a:r>
          </a:p>
          <a:p>
            <a:r>
              <a:rPr lang="en-US" sz="1400" b="0" i="0" dirty="0">
                <a:effectLst/>
                <a:latin typeface="Courier New" panose="02070309020205020404" pitchFamily="49" charset="0"/>
              </a:rPr>
              <a:t>Queens price mean 	: 3917.403</a:t>
            </a:r>
          </a:p>
          <a:p>
            <a:r>
              <a:rPr lang="en-US" sz="1400" b="0" i="0" dirty="0" err="1">
                <a:effectLst/>
                <a:latin typeface="Courier New" panose="02070309020205020404" pitchFamily="49" charset="0"/>
              </a:rPr>
              <a:t>Staten_Island</a:t>
            </a:r>
            <a:r>
              <a:rPr lang="en-US" sz="1400" b="0" i="0" dirty="0">
                <a:effectLst/>
                <a:latin typeface="Courier New" panose="02070309020205020404" pitchFamily="49" charset="0"/>
              </a:rPr>
              <a:t> price mean 	: 8304.309</a:t>
            </a:r>
            <a:endParaRPr lang="en-US" sz="1400" dirty="0"/>
          </a:p>
        </p:txBody>
      </p:sp>
    </p:spTree>
    <p:extLst>
      <p:ext uri="{BB962C8B-B14F-4D97-AF65-F5344CB8AC3E}">
        <p14:creationId xmlns:p14="http://schemas.microsoft.com/office/powerpoint/2010/main" val="271941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3FEF-BB6B-73CB-2858-AC0F0E4B2F5A}"/>
              </a:ext>
            </a:extLst>
          </p:cNvPr>
          <p:cNvSpPr>
            <a:spLocks noGrp="1"/>
          </p:cNvSpPr>
          <p:nvPr>
            <p:ph type="title"/>
          </p:nvPr>
        </p:nvSpPr>
        <p:spPr/>
        <p:txBody>
          <a:bodyPr/>
          <a:lstStyle/>
          <a:p>
            <a:r>
              <a:rPr lang="en-US" i="0" dirty="0"/>
              <a:t>The ANOVA for Statistical Hypothesis Testing</a:t>
            </a:r>
          </a:p>
        </p:txBody>
      </p:sp>
      <p:sp>
        <p:nvSpPr>
          <p:cNvPr id="3" name="Content Placeholder 2">
            <a:extLst>
              <a:ext uri="{FF2B5EF4-FFF2-40B4-BE49-F238E27FC236}">
                <a16:creationId xmlns:a16="http://schemas.microsoft.com/office/drawing/2014/main" id="{B2F0FB27-7A15-6E8B-CB6F-13560CBA112B}"/>
              </a:ext>
            </a:extLst>
          </p:cNvPr>
          <p:cNvSpPr>
            <a:spLocks noGrp="1"/>
          </p:cNvSpPr>
          <p:nvPr>
            <p:ph idx="1"/>
          </p:nvPr>
        </p:nvSpPr>
        <p:spPr/>
        <p:txBody>
          <a:bodyPr/>
          <a:lstStyle/>
          <a:p>
            <a:r>
              <a:rPr lang="en-US" dirty="0"/>
              <a:t>With ANOVA, you get to discover obvious differences between the means of your independent features. Upon getting a clearer picture of the differences.</a:t>
            </a:r>
          </a:p>
          <a:p>
            <a:endParaRPr lang="en-US" dirty="0"/>
          </a:p>
          <a:p>
            <a:r>
              <a:rPr lang="en-US" dirty="0"/>
              <a:t>you can understand how each of them connects to your dependent variable. You can see what are the influencing factors for the relationship.</a:t>
            </a:r>
          </a:p>
          <a:p>
            <a:endParaRPr lang="en-US" dirty="0"/>
          </a:p>
          <a:p>
            <a:r>
              <a:rPr lang="en-US" dirty="0"/>
              <a:t>stat=47.237, p=0.000</a:t>
            </a:r>
          </a:p>
          <a:p>
            <a:r>
              <a:rPr lang="en-US" dirty="0"/>
              <a:t>Probably different distributions</a:t>
            </a:r>
          </a:p>
        </p:txBody>
      </p:sp>
    </p:spTree>
    <p:extLst>
      <p:ext uri="{BB962C8B-B14F-4D97-AF65-F5344CB8AC3E}">
        <p14:creationId xmlns:p14="http://schemas.microsoft.com/office/powerpoint/2010/main" val="384324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5">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1A8A6AB-1EFF-D339-A976-4222D9FB7D95}"/>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a:t>Average Gross square feet in each Borough</a:t>
            </a:r>
          </a:p>
        </p:txBody>
      </p:sp>
      <p:cxnSp>
        <p:nvCxnSpPr>
          <p:cNvPr id="22" name="Straight Connector 21">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7BDE12-9ABA-5108-7B52-481D5EF2D6C0}"/>
              </a:ext>
            </a:extLst>
          </p:cNvPr>
          <p:cNvSpPr txBox="1"/>
          <p:nvPr/>
        </p:nvSpPr>
        <p:spPr>
          <a:xfrm>
            <a:off x="1129553" y="2114549"/>
            <a:ext cx="4632341" cy="2849337"/>
          </a:xfrm>
          <a:prstGeom prst="rect">
            <a:avLst/>
          </a:prstGeom>
        </p:spPr>
        <p:txBody>
          <a:bodyPr vert="horz" lIns="91440" tIns="45720" rIns="91440" bIns="45720" rtlCol="0">
            <a:normAutofit lnSpcReduction="10000"/>
          </a:bodyPr>
          <a:lstStyle/>
          <a:p>
            <a:pPr indent="-228600">
              <a:spcAft>
                <a:spcPts val="600"/>
              </a:spcAft>
              <a:buSzPct val="80000"/>
              <a:buFont typeface="Arial" panose="020B0604020202020204" pitchFamily="34" charset="0"/>
              <a:buChar char="•"/>
            </a:pPr>
            <a:r>
              <a:rPr lang="en-US" dirty="0" err="1">
                <a:solidFill>
                  <a:schemeClr val="tx2"/>
                </a:solidFill>
              </a:rPr>
              <a:t>Manhatten</a:t>
            </a:r>
            <a:r>
              <a:rPr lang="en-US" dirty="0">
                <a:solidFill>
                  <a:schemeClr val="tx2"/>
                </a:solidFill>
              </a:rPr>
              <a:t> :  3546.027</a:t>
            </a:r>
          </a:p>
          <a:p>
            <a:pPr indent="-228600">
              <a:spcAft>
                <a:spcPts val="600"/>
              </a:spcAft>
              <a:buSzPct val="80000"/>
              <a:buFont typeface="Arial" panose="020B0604020202020204" pitchFamily="34" charset="0"/>
              <a:buChar char="•"/>
            </a:pPr>
            <a:r>
              <a:rPr lang="en-US" dirty="0">
                <a:solidFill>
                  <a:schemeClr val="tx2"/>
                </a:solidFill>
              </a:rPr>
              <a:t>Bronx :  2814.955</a:t>
            </a:r>
          </a:p>
          <a:p>
            <a:pPr indent="-228600">
              <a:spcAft>
                <a:spcPts val="600"/>
              </a:spcAft>
              <a:buSzPct val="80000"/>
              <a:buFont typeface="Arial" panose="020B0604020202020204" pitchFamily="34" charset="0"/>
              <a:buChar char="•"/>
            </a:pPr>
            <a:r>
              <a:rPr lang="en-US" dirty="0">
                <a:solidFill>
                  <a:schemeClr val="tx2"/>
                </a:solidFill>
              </a:rPr>
              <a:t>Brooklyn :  2356.357</a:t>
            </a:r>
          </a:p>
          <a:p>
            <a:pPr indent="-228600">
              <a:spcAft>
                <a:spcPts val="600"/>
              </a:spcAft>
              <a:buSzPct val="80000"/>
              <a:buFont typeface="Arial" panose="020B0604020202020204" pitchFamily="34" charset="0"/>
              <a:buChar char="•"/>
            </a:pPr>
            <a:r>
              <a:rPr lang="en-US" dirty="0">
                <a:solidFill>
                  <a:schemeClr val="tx2"/>
                </a:solidFill>
              </a:rPr>
              <a:t>Queens :  1741.704</a:t>
            </a:r>
          </a:p>
          <a:p>
            <a:pPr indent="-228600">
              <a:spcAft>
                <a:spcPts val="600"/>
              </a:spcAft>
              <a:buSzPct val="80000"/>
              <a:buFont typeface="Arial" panose="020B0604020202020204" pitchFamily="34" charset="0"/>
              <a:buChar char="•"/>
            </a:pPr>
            <a:r>
              <a:rPr lang="en-US" dirty="0" err="1">
                <a:solidFill>
                  <a:schemeClr val="tx2"/>
                </a:solidFill>
              </a:rPr>
              <a:t>Staten_Island</a:t>
            </a:r>
            <a:r>
              <a:rPr lang="en-US" dirty="0">
                <a:solidFill>
                  <a:schemeClr val="tx2"/>
                </a:solidFill>
              </a:rPr>
              <a:t> :  1675.586</a:t>
            </a:r>
          </a:p>
          <a:p>
            <a:pPr indent="-228600">
              <a:spcAft>
                <a:spcPts val="600"/>
              </a:spcAft>
              <a:buSzPct val="80000"/>
              <a:buFont typeface="Arial" panose="020B0604020202020204" pitchFamily="34" charset="0"/>
              <a:buChar char="•"/>
            </a:pPr>
            <a:endParaRPr lang="en-US" dirty="0">
              <a:solidFill>
                <a:schemeClr val="tx2"/>
              </a:solidFill>
            </a:endParaRPr>
          </a:p>
          <a:p>
            <a:pPr indent="-228600">
              <a:spcAft>
                <a:spcPts val="600"/>
              </a:spcAft>
              <a:buSzPct val="80000"/>
              <a:buFont typeface="Arial" panose="020B0604020202020204" pitchFamily="34" charset="0"/>
              <a:buChar char="•"/>
            </a:pPr>
            <a:r>
              <a:rPr lang="en-US" dirty="0">
                <a:solidFill>
                  <a:schemeClr val="tx2"/>
                </a:solidFill>
              </a:rPr>
              <a:t>stat=57.698, p=0.000</a:t>
            </a:r>
          </a:p>
          <a:p>
            <a:pPr indent="-228600">
              <a:spcAft>
                <a:spcPts val="600"/>
              </a:spcAft>
              <a:buSzPct val="80000"/>
              <a:buFont typeface="Arial" panose="020B0604020202020204" pitchFamily="34" charset="0"/>
              <a:buChar char="•"/>
            </a:pPr>
            <a:r>
              <a:rPr lang="en-US" dirty="0">
                <a:solidFill>
                  <a:schemeClr val="tx2"/>
                </a:solidFill>
              </a:rPr>
              <a:t>Probably different distributions</a:t>
            </a:r>
          </a:p>
          <a:p>
            <a:pPr indent="-228600">
              <a:spcAft>
                <a:spcPts val="600"/>
              </a:spcAft>
              <a:buSzPct val="80000"/>
              <a:buFont typeface="Arial" panose="020B0604020202020204" pitchFamily="34" charset="0"/>
              <a:buChar char="•"/>
            </a:pPr>
            <a:endParaRPr lang="en-US" dirty="0">
              <a:solidFill>
                <a:schemeClr val="tx2"/>
              </a:solidFill>
            </a:endParaRPr>
          </a:p>
        </p:txBody>
      </p:sp>
      <p:cxnSp>
        <p:nvCxnSpPr>
          <p:cNvPr id="24" name="Straight Connector 23">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DE5B4047-3A3C-C2FE-89DC-AAE2C098A2A1}"/>
              </a:ext>
            </a:extLst>
          </p:cNvPr>
          <p:cNvPicPr>
            <a:picLocks noGrp="1" noChangeAspect="1"/>
          </p:cNvPicPr>
          <p:nvPr>
            <p:ph idx="1"/>
          </p:nvPr>
        </p:nvPicPr>
        <p:blipFill>
          <a:blip r:embed="rId2"/>
          <a:stretch>
            <a:fillRect/>
          </a:stretch>
        </p:blipFill>
        <p:spPr>
          <a:xfrm>
            <a:off x="4483223" y="1979719"/>
            <a:ext cx="6865995" cy="2984167"/>
          </a:xfrm>
          <a:prstGeom prst="rect">
            <a:avLst/>
          </a:prstGeom>
        </p:spPr>
      </p:pic>
      <p:sp>
        <p:nvSpPr>
          <p:cNvPr id="19" name="TextBox 18">
            <a:extLst>
              <a:ext uri="{FF2B5EF4-FFF2-40B4-BE49-F238E27FC236}">
                <a16:creationId xmlns:a16="http://schemas.microsoft.com/office/drawing/2014/main" id="{773F1D89-AE68-F8E5-76AF-AAEC8E0E9770}"/>
              </a:ext>
            </a:extLst>
          </p:cNvPr>
          <p:cNvSpPr txBox="1"/>
          <p:nvPr/>
        </p:nvSpPr>
        <p:spPr>
          <a:xfrm>
            <a:off x="1129553" y="5105102"/>
            <a:ext cx="7491717" cy="1200329"/>
          </a:xfrm>
          <a:prstGeom prst="rect">
            <a:avLst/>
          </a:prstGeom>
          <a:noFill/>
        </p:spPr>
        <p:txBody>
          <a:bodyPr wrap="square">
            <a:spAutoFit/>
          </a:bodyPr>
          <a:lstStyle/>
          <a:p>
            <a:r>
              <a:rPr lang="en-US" dirty="0"/>
              <a:t>As we can see both of them are different in distributions the first one give us ~47 and the second one give us ~57 in statistics testing with ANOVA test.</a:t>
            </a:r>
          </a:p>
          <a:p>
            <a:endParaRPr lang="en-US" dirty="0"/>
          </a:p>
          <a:p>
            <a:r>
              <a:rPr lang="en-US" dirty="0"/>
              <a:t>So my Alternative Hypothesis is true.</a:t>
            </a:r>
          </a:p>
        </p:txBody>
      </p:sp>
    </p:spTree>
    <p:extLst>
      <p:ext uri="{BB962C8B-B14F-4D97-AF65-F5344CB8AC3E}">
        <p14:creationId xmlns:p14="http://schemas.microsoft.com/office/powerpoint/2010/main" val="420934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6D2BB7-B1AA-2370-5875-7B878320F45B}"/>
              </a:ext>
            </a:extLst>
          </p:cNvPr>
          <p:cNvSpPr>
            <a:spLocks noGrp="1"/>
          </p:cNvSpPr>
          <p:nvPr>
            <p:ph type="title"/>
          </p:nvPr>
        </p:nvSpPr>
        <p:spPr>
          <a:xfrm>
            <a:off x="1129553" y="638174"/>
            <a:ext cx="10529048" cy="1476375"/>
          </a:xfrm>
        </p:spPr>
        <p:txBody>
          <a:bodyPr>
            <a:normAutofit/>
          </a:bodyPr>
          <a:lstStyle/>
          <a:p>
            <a:r>
              <a:rPr lang="en-US" i="0" dirty="0"/>
              <a:t>Machine Learning Part</a:t>
            </a:r>
          </a:p>
        </p:txBody>
      </p:sp>
      <p:cxnSp>
        <p:nvCxnSpPr>
          <p:cNvPr id="18" name="Straight Connector 17">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E85646-07EE-B180-D932-57677575DED2}"/>
              </a:ext>
            </a:extLst>
          </p:cNvPr>
          <p:cNvSpPr>
            <a:spLocks noGrp="1"/>
          </p:cNvSpPr>
          <p:nvPr>
            <p:ph idx="1"/>
          </p:nvPr>
        </p:nvSpPr>
        <p:spPr>
          <a:xfrm>
            <a:off x="1129553" y="2114549"/>
            <a:ext cx="4632341" cy="4190331"/>
          </a:xfrm>
        </p:spPr>
        <p:txBody>
          <a:bodyPr>
            <a:normAutofit/>
          </a:bodyPr>
          <a:lstStyle/>
          <a:p>
            <a:r>
              <a:rPr lang="en-US" dirty="0"/>
              <a:t>This is what my modelling part looks like so far:</a:t>
            </a:r>
          </a:p>
          <a:p>
            <a:endParaRPr lang="en-US" dirty="0"/>
          </a:p>
          <a:p>
            <a:pPr lvl="1"/>
            <a:r>
              <a:rPr lang="en-US" dirty="0"/>
              <a:t>1. Modelling</a:t>
            </a:r>
          </a:p>
          <a:p>
            <a:pPr lvl="1"/>
            <a:r>
              <a:rPr lang="en-US" dirty="0"/>
              <a:t>2.Predictions and evaluation</a:t>
            </a:r>
          </a:p>
          <a:p>
            <a:pPr lvl="1"/>
            <a:r>
              <a:rPr lang="en-US" dirty="0"/>
              <a:t>3.Feature Engineering</a:t>
            </a:r>
          </a:p>
          <a:p>
            <a:pPr lvl="1"/>
            <a:r>
              <a:rPr lang="en-US" dirty="0"/>
              <a:t>4.Compare results</a:t>
            </a:r>
          </a:p>
        </p:txBody>
      </p:sp>
      <p:cxnSp>
        <p:nvCxnSpPr>
          <p:cNvPr id="20" name="Straight Connector 19">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Robot">
            <a:extLst>
              <a:ext uri="{FF2B5EF4-FFF2-40B4-BE49-F238E27FC236}">
                <a16:creationId xmlns:a16="http://schemas.microsoft.com/office/drawing/2014/main" id="{7C99B46D-6A27-A5AF-8D45-C0A9B00091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8492" y="2114549"/>
            <a:ext cx="4210052" cy="4210052"/>
          </a:xfrm>
          <a:prstGeom prst="rect">
            <a:avLst/>
          </a:prstGeom>
        </p:spPr>
      </p:pic>
    </p:spTree>
    <p:extLst>
      <p:ext uri="{BB962C8B-B14F-4D97-AF65-F5344CB8AC3E}">
        <p14:creationId xmlns:p14="http://schemas.microsoft.com/office/powerpoint/2010/main" val="392651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2C66-8961-F7A0-3602-F78BB04F6B8E}"/>
              </a:ext>
            </a:extLst>
          </p:cNvPr>
          <p:cNvSpPr>
            <a:spLocks noGrp="1"/>
          </p:cNvSpPr>
          <p:nvPr>
            <p:ph type="title"/>
          </p:nvPr>
        </p:nvSpPr>
        <p:spPr/>
        <p:txBody>
          <a:bodyPr/>
          <a:lstStyle/>
          <a:p>
            <a:r>
              <a:rPr lang="en-US" i="0" dirty="0"/>
              <a:t>Modelling:</a:t>
            </a:r>
          </a:p>
        </p:txBody>
      </p:sp>
      <p:sp>
        <p:nvSpPr>
          <p:cNvPr id="3" name="Content Placeholder 2">
            <a:extLst>
              <a:ext uri="{FF2B5EF4-FFF2-40B4-BE49-F238E27FC236}">
                <a16:creationId xmlns:a16="http://schemas.microsoft.com/office/drawing/2014/main" id="{D81D2BB3-AA08-6BAE-35B3-790E97555189}"/>
              </a:ext>
            </a:extLst>
          </p:cNvPr>
          <p:cNvSpPr>
            <a:spLocks noGrp="1"/>
          </p:cNvSpPr>
          <p:nvPr>
            <p:ph idx="1"/>
          </p:nvPr>
        </p:nvSpPr>
        <p:spPr/>
        <p:txBody>
          <a:bodyPr>
            <a:normAutofit/>
          </a:bodyPr>
          <a:lstStyle/>
          <a:p>
            <a:r>
              <a:rPr lang="en-US" dirty="0"/>
              <a:t>For the modelling part, I'm going to use pipelines. Pipelines are a simple way to keep your preprocessing and modelling code organized.</a:t>
            </a:r>
          </a:p>
          <a:p>
            <a:endParaRPr lang="en-US" dirty="0"/>
          </a:p>
          <a:p>
            <a:r>
              <a:rPr lang="en-US" dirty="0"/>
              <a:t>These are the steps that I'm taking for building a machine learning model:</a:t>
            </a:r>
          </a:p>
          <a:p>
            <a:pPr lvl="1"/>
            <a:r>
              <a:rPr lang="en-US" dirty="0"/>
              <a:t>Splitting the data</a:t>
            </a:r>
          </a:p>
          <a:p>
            <a:pPr lvl="1"/>
            <a:r>
              <a:rPr lang="en-US" dirty="0"/>
              <a:t>Using </a:t>
            </a:r>
            <a:r>
              <a:rPr lang="en-US" dirty="0" err="1"/>
              <a:t>OneHotEncoding</a:t>
            </a:r>
            <a:r>
              <a:rPr lang="en-US" dirty="0"/>
              <a:t> to transform the categorical features into numerical values</a:t>
            </a:r>
          </a:p>
          <a:p>
            <a:pPr lvl="1"/>
            <a:r>
              <a:rPr lang="en-US" dirty="0"/>
              <a:t>Using </a:t>
            </a:r>
            <a:r>
              <a:rPr lang="en-US" dirty="0" err="1"/>
              <a:t>ColumnTransformer</a:t>
            </a:r>
            <a:r>
              <a:rPr lang="en-US" dirty="0"/>
              <a:t> to bundle the different preprocessing steps</a:t>
            </a:r>
          </a:p>
          <a:p>
            <a:pPr lvl="1"/>
            <a:r>
              <a:rPr lang="en-US" dirty="0"/>
              <a:t>Instantiate a model</a:t>
            </a:r>
          </a:p>
          <a:p>
            <a:pPr lvl="1"/>
            <a:r>
              <a:rPr lang="en-US" dirty="0"/>
              <a:t>Bundle the preprocessing and model code in a pipeline</a:t>
            </a:r>
          </a:p>
        </p:txBody>
      </p:sp>
    </p:spTree>
    <p:extLst>
      <p:ext uri="{BB962C8B-B14F-4D97-AF65-F5344CB8AC3E}">
        <p14:creationId xmlns:p14="http://schemas.microsoft.com/office/powerpoint/2010/main" val="405468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268E-27AB-455D-40FF-7EFDE931194C}"/>
              </a:ext>
            </a:extLst>
          </p:cNvPr>
          <p:cNvSpPr>
            <a:spLocks noGrp="1"/>
          </p:cNvSpPr>
          <p:nvPr>
            <p:ph type="title"/>
          </p:nvPr>
        </p:nvSpPr>
        <p:spPr/>
        <p:txBody>
          <a:bodyPr/>
          <a:lstStyle/>
          <a:p>
            <a:r>
              <a:rPr lang="en-US" dirty="0"/>
              <a:t>Predictions and evaluation</a:t>
            </a:r>
          </a:p>
        </p:txBody>
      </p:sp>
      <p:sp>
        <p:nvSpPr>
          <p:cNvPr id="3" name="Content Placeholder 2">
            <a:extLst>
              <a:ext uri="{FF2B5EF4-FFF2-40B4-BE49-F238E27FC236}">
                <a16:creationId xmlns:a16="http://schemas.microsoft.com/office/drawing/2014/main" id="{C15ADFAB-F4DD-6A29-9067-39E856D7E074}"/>
              </a:ext>
            </a:extLst>
          </p:cNvPr>
          <p:cNvSpPr>
            <a:spLocks noGrp="1"/>
          </p:cNvSpPr>
          <p:nvPr>
            <p:ph idx="1"/>
          </p:nvPr>
        </p:nvSpPr>
        <p:spPr/>
        <p:txBody>
          <a:bodyPr/>
          <a:lstStyle/>
          <a:p>
            <a:r>
              <a:rPr lang="en-US" u="sng" dirty="0"/>
              <a:t>Mean Absolute Error (MAE)</a:t>
            </a:r>
            <a:r>
              <a:rPr lang="en-US" dirty="0"/>
              <a:t>: Every residual (distance between fitted line and observation) needs to be calculated for every data point, taking only the absolute value of each. Then the average of the residuals is the MAE.</a:t>
            </a:r>
          </a:p>
          <a:p>
            <a:r>
              <a:rPr lang="en-US" u="sng" dirty="0"/>
              <a:t>Mean Squared Error (MSE):</a:t>
            </a:r>
            <a:r>
              <a:rPr lang="en-US" dirty="0"/>
              <a:t> The MSE is just like the MAE, but squares the difference before summing them all instead of using the absolute value. MSE is more popular because it punishes larger which tend to be useful in the real world.</a:t>
            </a:r>
          </a:p>
          <a:p>
            <a:r>
              <a:rPr lang="en-US" u="sng" dirty="0"/>
              <a:t>R2:</a:t>
            </a:r>
            <a:r>
              <a:rPr lang="en-US" dirty="0"/>
              <a:t> In regression, R2 a statistical measure of how well the regression predictions approximate the real data points.</a:t>
            </a:r>
          </a:p>
        </p:txBody>
      </p:sp>
    </p:spTree>
    <p:extLst>
      <p:ext uri="{BB962C8B-B14F-4D97-AF65-F5344CB8AC3E}">
        <p14:creationId xmlns:p14="http://schemas.microsoft.com/office/powerpoint/2010/main" val="272622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5E37-6E19-0FF9-FDC2-DCDEC8BC3377}"/>
              </a:ext>
            </a:extLst>
          </p:cNvPr>
          <p:cNvSpPr>
            <a:spLocks noGrp="1"/>
          </p:cNvSpPr>
          <p:nvPr>
            <p:ph type="title"/>
          </p:nvPr>
        </p:nvSpPr>
        <p:spPr/>
        <p:txBody>
          <a:bodyPr/>
          <a:lstStyle/>
          <a:p>
            <a:r>
              <a:rPr lang="en-US" i="0" dirty="0"/>
              <a:t>Feature Engineering</a:t>
            </a:r>
          </a:p>
        </p:txBody>
      </p:sp>
      <p:sp>
        <p:nvSpPr>
          <p:cNvPr id="3" name="Content Placeholder 2">
            <a:extLst>
              <a:ext uri="{FF2B5EF4-FFF2-40B4-BE49-F238E27FC236}">
                <a16:creationId xmlns:a16="http://schemas.microsoft.com/office/drawing/2014/main" id="{B46969AA-253D-B8B5-9F9D-70808BFE7348}"/>
              </a:ext>
            </a:extLst>
          </p:cNvPr>
          <p:cNvSpPr>
            <a:spLocks noGrp="1"/>
          </p:cNvSpPr>
          <p:nvPr>
            <p:ph idx="1"/>
          </p:nvPr>
        </p:nvSpPr>
        <p:spPr>
          <a:xfrm>
            <a:off x="1143000" y="1752101"/>
            <a:ext cx="9906000" cy="3814198"/>
          </a:xfrm>
        </p:spPr>
        <p:txBody>
          <a:bodyPr>
            <a:normAutofit fontScale="85000" lnSpcReduction="20000"/>
          </a:bodyPr>
          <a:lstStyle/>
          <a:p>
            <a:r>
              <a:rPr lang="en-US" dirty="0"/>
              <a:t>To improve my model's performance, I'm going to use feature engineering. Feature engineering is the process of creating new features that didn't exist before to improve my models predicting performance.</a:t>
            </a:r>
          </a:p>
          <a:p>
            <a:endParaRPr lang="en-US" dirty="0"/>
          </a:p>
          <a:p>
            <a:pPr lvl="1"/>
            <a:r>
              <a:rPr lang="en-US" u="sng" dirty="0"/>
              <a:t>Mathematical transforms: </a:t>
            </a:r>
            <a:r>
              <a:rPr lang="en-US" dirty="0"/>
              <a:t>Using arithmetic operations to create new numerical features.</a:t>
            </a:r>
          </a:p>
          <a:p>
            <a:pPr lvl="1"/>
            <a:r>
              <a:rPr lang="en-US" u="sng" dirty="0"/>
              <a:t>Group Transforms:</a:t>
            </a:r>
            <a:r>
              <a:rPr lang="en-US" dirty="0"/>
              <a:t> Groups transforms aggregate information across multiple rows grouped by some category.</a:t>
            </a:r>
          </a:p>
          <a:p>
            <a:pPr lvl="1"/>
            <a:endParaRPr lang="en-US" dirty="0"/>
          </a:p>
          <a:p>
            <a:r>
              <a:rPr lang="en-US" dirty="0"/>
              <a:t>Features I'm thinking about:</a:t>
            </a:r>
          </a:p>
          <a:p>
            <a:pPr lvl="1"/>
            <a:r>
              <a:rPr lang="en-US" dirty="0"/>
              <a:t>Price per land square feet</a:t>
            </a:r>
          </a:p>
          <a:p>
            <a:pPr lvl="1"/>
            <a:r>
              <a:rPr lang="en-US" dirty="0"/>
              <a:t>Price per gross square feet</a:t>
            </a:r>
          </a:p>
          <a:p>
            <a:pPr lvl="1"/>
            <a:r>
              <a:rPr lang="en-US" dirty="0"/>
              <a:t>Median sale price per </a:t>
            </a:r>
            <a:r>
              <a:rPr lang="en-US" dirty="0" err="1"/>
              <a:t>neighboorhood</a:t>
            </a:r>
            <a:endParaRPr lang="en-US" dirty="0"/>
          </a:p>
          <a:p>
            <a:pPr lvl="1"/>
            <a:r>
              <a:rPr lang="en-US" dirty="0"/>
              <a:t>Median sale price per borough</a:t>
            </a:r>
          </a:p>
          <a:p>
            <a:pPr lvl="1"/>
            <a:r>
              <a:rPr lang="en-US" dirty="0"/>
              <a:t>Median sale price per </a:t>
            </a:r>
            <a:r>
              <a:rPr lang="en-US" dirty="0" err="1"/>
              <a:t>zipcode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2302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A199AA-80EF-F581-3F15-0F6C240EB953}"/>
              </a:ext>
            </a:extLst>
          </p:cNvPr>
          <p:cNvSpPr>
            <a:spLocks noGrp="1"/>
          </p:cNvSpPr>
          <p:nvPr>
            <p:ph idx="1"/>
          </p:nvPr>
        </p:nvSpPr>
        <p:spPr>
          <a:xfrm>
            <a:off x="1129553" y="1699438"/>
            <a:ext cx="9919447" cy="4625162"/>
          </a:xfrm>
        </p:spPr>
        <p:txBody>
          <a:bodyPr anchor="ctr">
            <a:normAutofit/>
          </a:bodyPr>
          <a:lstStyle/>
          <a:p>
            <a:r>
              <a:rPr lang="en-US" sz="3200" u="sng" dirty="0"/>
              <a:t>Note: </a:t>
            </a:r>
            <a:r>
              <a:rPr lang="en-US" sz="3200" dirty="0"/>
              <a:t>My coworker (</a:t>
            </a:r>
            <a:r>
              <a:rPr lang="en-US" sz="3200" dirty="0">
                <a:hlinkClick r:id="rId2"/>
              </a:rPr>
              <a:t>Ahmed Gaber</a:t>
            </a:r>
            <a:r>
              <a:rPr lang="en-US" sz="3200" dirty="0"/>
              <a:t>) and I decided to solve the same problem, but we each have our own way of cleaning, and we also have different research questions.</a:t>
            </a:r>
          </a:p>
        </p:txBody>
      </p:sp>
      <p:cxnSp>
        <p:nvCxnSpPr>
          <p:cNvPr id="25" name="Straight Connector 24">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57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926A-6404-AAD3-BF4E-F5E4A6112639}"/>
              </a:ext>
            </a:extLst>
          </p:cNvPr>
          <p:cNvSpPr>
            <a:spLocks noGrp="1"/>
          </p:cNvSpPr>
          <p:nvPr>
            <p:ph type="title"/>
          </p:nvPr>
        </p:nvSpPr>
        <p:spPr/>
        <p:txBody>
          <a:bodyPr/>
          <a:lstStyle/>
          <a:p>
            <a:r>
              <a:rPr lang="en-US" i="0" dirty="0"/>
              <a:t>Compare results</a:t>
            </a:r>
          </a:p>
        </p:txBody>
      </p:sp>
      <p:sp>
        <p:nvSpPr>
          <p:cNvPr id="3" name="Content Placeholder 2">
            <a:extLst>
              <a:ext uri="{FF2B5EF4-FFF2-40B4-BE49-F238E27FC236}">
                <a16:creationId xmlns:a16="http://schemas.microsoft.com/office/drawing/2014/main" id="{692A779E-93C1-7721-D111-7E0D15B5565A}"/>
              </a:ext>
            </a:extLst>
          </p:cNvPr>
          <p:cNvSpPr>
            <a:spLocks noGrp="1"/>
          </p:cNvSpPr>
          <p:nvPr>
            <p:ph idx="1"/>
          </p:nvPr>
        </p:nvSpPr>
        <p:spPr/>
        <p:txBody>
          <a:bodyPr/>
          <a:lstStyle/>
          <a:p>
            <a:r>
              <a:rPr lang="en-US" dirty="0"/>
              <a:t>To compare the results, I'm taking a look at the performance on the validation data.</a:t>
            </a:r>
          </a:p>
          <a:p>
            <a:r>
              <a:rPr lang="en-US" dirty="0"/>
              <a:t>For the predictions and evaluation part of this project I'm using the Random Forest Regressor.</a:t>
            </a:r>
          </a:p>
          <a:p>
            <a:endParaRPr lang="en-US" dirty="0"/>
          </a:p>
        </p:txBody>
      </p:sp>
      <p:graphicFrame>
        <p:nvGraphicFramePr>
          <p:cNvPr id="5" name="Table 5">
            <a:extLst>
              <a:ext uri="{FF2B5EF4-FFF2-40B4-BE49-F238E27FC236}">
                <a16:creationId xmlns:a16="http://schemas.microsoft.com/office/drawing/2014/main" id="{FF7E50C5-260D-1AA9-5D16-4F338F946411}"/>
              </a:ext>
            </a:extLst>
          </p:cNvPr>
          <p:cNvGraphicFramePr>
            <a:graphicFrameLocks noGrp="1"/>
          </p:cNvGraphicFramePr>
          <p:nvPr>
            <p:extLst>
              <p:ext uri="{D42A27DB-BD31-4B8C-83A1-F6EECF244321}">
                <p14:modId xmlns:p14="http://schemas.microsoft.com/office/powerpoint/2010/main" val="2757591489"/>
              </p:ext>
            </p:extLst>
          </p:nvPr>
        </p:nvGraphicFramePr>
        <p:xfrm>
          <a:off x="1428318" y="3729196"/>
          <a:ext cx="3995938" cy="1483360"/>
        </p:xfrm>
        <a:graphic>
          <a:graphicData uri="http://schemas.openxmlformats.org/drawingml/2006/table">
            <a:tbl>
              <a:tblPr firstRow="1" bandRow="1">
                <a:tableStyleId>{073A0DAA-6AF3-43AB-8588-CEC1D06C72B9}</a:tableStyleId>
              </a:tblPr>
              <a:tblGrid>
                <a:gridCol w="1997969">
                  <a:extLst>
                    <a:ext uri="{9D8B030D-6E8A-4147-A177-3AD203B41FA5}">
                      <a16:colId xmlns:a16="http://schemas.microsoft.com/office/drawing/2014/main" val="2644995300"/>
                    </a:ext>
                  </a:extLst>
                </a:gridCol>
                <a:gridCol w="1997969">
                  <a:extLst>
                    <a:ext uri="{9D8B030D-6E8A-4147-A177-3AD203B41FA5}">
                      <a16:colId xmlns:a16="http://schemas.microsoft.com/office/drawing/2014/main" val="137669668"/>
                    </a:ext>
                  </a:extLst>
                </a:gridCol>
              </a:tblGrid>
              <a:tr h="370840">
                <a:tc gridSpan="2">
                  <a:txBody>
                    <a:bodyPr/>
                    <a:lstStyle/>
                    <a:p>
                      <a:pPr lvl="0" algn="ctr" rtl="0"/>
                      <a:r>
                        <a:rPr lang="en-US" dirty="0"/>
                        <a:t>Before Feature Selection</a:t>
                      </a:r>
                    </a:p>
                  </a:txBody>
                  <a:tcPr anchor="ctr"/>
                </a:tc>
                <a:tc hMerge="1">
                  <a:txBody>
                    <a:bodyPr/>
                    <a:lstStyle/>
                    <a:p>
                      <a:endParaRPr lang="en-US" dirty="0"/>
                    </a:p>
                  </a:txBody>
                  <a:tcPr/>
                </a:tc>
                <a:extLst>
                  <a:ext uri="{0D108BD9-81ED-4DB2-BD59-A6C34878D82A}">
                    <a16:rowId xmlns:a16="http://schemas.microsoft.com/office/drawing/2014/main" val="1086353129"/>
                  </a:ext>
                </a:extLst>
              </a:tr>
              <a:tr h="370840">
                <a:tc>
                  <a:txBody>
                    <a:bodyPr/>
                    <a:lstStyle/>
                    <a:p>
                      <a:pPr algn="ctr"/>
                      <a:r>
                        <a:rPr lang="en-US" dirty="0"/>
                        <a:t>Validation MAE</a:t>
                      </a:r>
                    </a:p>
                  </a:txBody>
                  <a:tcPr/>
                </a:tc>
                <a:tc>
                  <a:txBody>
                    <a:bodyPr/>
                    <a:lstStyle/>
                    <a:p>
                      <a:pPr algn="ctr"/>
                      <a:r>
                        <a:rPr lang="en-US" sz="1800" b="0" i="0" kern="1200" dirty="0">
                          <a:solidFill>
                            <a:schemeClr val="dk1"/>
                          </a:solidFill>
                          <a:effectLst/>
                          <a:latin typeface="+mn-lt"/>
                          <a:ea typeface="+mn-ea"/>
                          <a:cs typeface="+mn-cs"/>
                        </a:rPr>
                        <a:t>72.01%</a:t>
                      </a:r>
                      <a:endParaRPr lang="en-US" dirty="0"/>
                    </a:p>
                  </a:txBody>
                  <a:tcPr/>
                </a:tc>
                <a:extLst>
                  <a:ext uri="{0D108BD9-81ED-4DB2-BD59-A6C34878D82A}">
                    <a16:rowId xmlns:a16="http://schemas.microsoft.com/office/drawing/2014/main" val="4267966981"/>
                  </a:ext>
                </a:extLst>
              </a:tr>
              <a:tr h="370840">
                <a:tc>
                  <a:txBody>
                    <a:bodyPr/>
                    <a:lstStyle/>
                    <a:p>
                      <a:pPr algn="ctr"/>
                      <a:r>
                        <a:rPr lang="en-US" sz="1800" b="0" i="0" kern="1200" dirty="0">
                          <a:solidFill>
                            <a:schemeClr val="dk1"/>
                          </a:solidFill>
                          <a:effectLst/>
                          <a:latin typeface="+mn-lt"/>
                          <a:ea typeface="+mn-ea"/>
                          <a:cs typeface="+mn-cs"/>
                        </a:rPr>
                        <a:t>Validation MSE</a:t>
                      </a:r>
                      <a:endParaRPr lang="en-US" dirty="0"/>
                    </a:p>
                  </a:txBody>
                  <a:tcPr/>
                </a:tc>
                <a:tc>
                  <a:txBody>
                    <a:bodyPr/>
                    <a:lstStyle/>
                    <a:p>
                      <a:pPr algn="ctr"/>
                      <a:r>
                        <a:rPr lang="en-US" sz="1800" b="0" i="0" kern="1200" dirty="0">
                          <a:solidFill>
                            <a:schemeClr val="dk1"/>
                          </a:solidFill>
                          <a:effectLst/>
                          <a:latin typeface="+mn-lt"/>
                          <a:ea typeface="+mn-ea"/>
                          <a:cs typeface="+mn-cs"/>
                        </a:rPr>
                        <a:t>84.71%</a:t>
                      </a:r>
                      <a:endParaRPr lang="en-US" dirty="0"/>
                    </a:p>
                  </a:txBody>
                  <a:tcPr/>
                </a:tc>
                <a:extLst>
                  <a:ext uri="{0D108BD9-81ED-4DB2-BD59-A6C34878D82A}">
                    <a16:rowId xmlns:a16="http://schemas.microsoft.com/office/drawing/2014/main" val="1376806143"/>
                  </a:ext>
                </a:extLst>
              </a:tr>
              <a:tr h="370840">
                <a:tc>
                  <a:txBody>
                    <a:bodyPr/>
                    <a:lstStyle/>
                    <a:p>
                      <a:pPr algn="ctr"/>
                      <a:r>
                        <a:rPr lang="en-US" sz="1800" b="0" i="0" kern="1200" dirty="0">
                          <a:solidFill>
                            <a:schemeClr val="dk1"/>
                          </a:solidFill>
                          <a:effectLst/>
                          <a:latin typeface="+mn-lt"/>
                          <a:ea typeface="+mn-ea"/>
                          <a:cs typeface="+mn-cs"/>
                        </a:rPr>
                        <a:t>Validation R2</a:t>
                      </a:r>
                      <a:endParaRPr lang="en-US" dirty="0"/>
                    </a:p>
                  </a:txBody>
                  <a:tcPr/>
                </a:tc>
                <a:tc>
                  <a:txBody>
                    <a:bodyPr/>
                    <a:lstStyle/>
                    <a:p>
                      <a:pPr algn="ctr"/>
                      <a:r>
                        <a:rPr lang="en-US" sz="1800" b="0" i="0" kern="1200" dirty="0">
                          <a:solidFill>
                            <a:schemeClr val="dk1"/>
                          </a:solidFill>
                          <a:effectLst/>
                          <a:latin typeface="+mn-lt"/>
                          <a:ea typeface="+mn-ea"/>
                          <a:cs typeface="+mn-cs"/>
                        </a:rPr>
                        <a:t>15.18%</a:t>
                      </a:r>
                      <a:endParaRPr lang="en-US" dirty="0"/>
                    </a:p>
                  </a:txBody>
                  <a:tcPr/>
                </a:tc>
                <a:extLst>
                  <a:ext uri="{0D108BD9-81ED-4DB2-BD59-A6C34878D82A}">
                    <a16:rowId xmlns:a16="http://schemas.microsoft.com/office/drawing/2014/main" val="1278037421"/>
                  </a:ext>
                </a:extLst>
              </a:tr>
            </a:tbl>
          </a:graphicData>
        </a:graphic>
      </p:graphicFrame>
      <p:graphicFrame>
        <p:nvGraphicFramePr>
          <p:cNvPr id="7" name="Table 6">
            <a:extLst>
              <a:ext uri="{FF2B5EF4-FFF2-40B4-BE49-F238E27FC236}">
                <a16:creationId xmlns:a16="http://schemas.microsoft.com/office/drawing/2014/main" id="{155DF083-4ADB-4F4B-79E0-D6ABB53E73D2}"/>
              </a:ext>
            </a:extLst>
          </p:cNvPr>
          <p:cNvGraphicFramePr>
            <a:graphicFrameLocks noGrp="1"/>
          </p:cNvGraphicFramePr>
          <p:nvPr>
            <p:extLst>
              <p:ext uri="{D42A27DB-BD31-4B8C-83A1-F6EECF244321}">
                <p14:modId xmlns:p14="http://schemas.microsoft.com/office/powerpoint/2010/main" val="553235577"/>
              </p:ext>
            </p:extLst>
          </p:nvPr>
        </p:nvGraphicFramePr>
        <p:xfrm>
          <a:off x="6096000" y="3729196"/>
          <a:ext cx="3995938" cy="1483360"/>
        </p:xfrm>
        <a:graphic>
          <a:graphicData uri="http://schemas.openxmlformats.org/drawingml/2006/table">
            <a:tbl>
              <a:tblPr firstRow="1" bandRow="1">
                <a:tableStyleId>{073A0DAA-6AF3-43AB-8588-CEC1D06C72B9}</a:tableStyleId>
              </a:tblPr>
              <a:tblGrid>
                <a:gridCol w="1997969">
                  <a:extLst>
                    <a:ext uri="{9D8B030D-6E8A-4147-A177-3AD203B41FA5}">
                      <a16:colId xmlns:a16="http://schemas.microsoft.com/office/drawing/2014/main" val="734757324"/>
                    </a:ext>
                  </a:extLst>
                </a:gridCol>
                <a:gridCol w="1997969">
                  <a:extLst>
                    <a:ext uri="{9D8B030D-6E8A-4147-A177-3AD203B41FA5}">
                      <a16:colId xmlns:a16="http://schemas.microsoft.com/office/drawing/2014/main" val="896865242"/>
                    </a:ext>
                  </a:extLst>
                </a:gridCol>
              </a:tblGrid>
              <a:tr h="370840">
                <a:tc gridSpan="2">
                  <a:txBody>
                    <a:bodyPr/>
                    <a:lstStyle/>
                    <a:p>
                      <a:pPr lvl="0" algn="ctr" rtl="0"/>
                      <a:r>
                        <a:rPr lang="en-US" dirty="0"/>
                        <a:t>After Feature Selection</a:t>
                      </a:r>
                    </a:p>
                  </a:txBody>
                  <a:tcPr anchor="ctr"/>
                </a:tc>
                <a:tc hMerge="1">
                  <a:txBody>
                    <a:bodyPr/>
                    <a:lstStyle/>
                    <a:p>
                      <a:endParaRPr lang="en-US" dirty="0"/>
                    </a:p>
                  </a:txBody>
                  <a:tcPr/>
                </a:tc>
                <a:extLst>
                  <a:ext uri="{0D108BD9-81ED-4DB2-BD59-A6C34878D82A}">
                    <a16:rowId xmlns:a16="http://schemas.microsoft.com/office/drawing/2014/main" val="2698190306"/>
                  </a:ext>
                </a:extLst>
              </a:tr>
              <a:tr h="370840">
                <a:tc>
                  <a:txBody>
                    <a:bodyPr/>
                    <a:lstStyle/>
                    <a:p>
                      <a:pPr algn="ctr"/>
                      <a:r>
                        <a:rPr lang="en-US" dirty="0"/>
                        <a:t>Validation MAE</a:t>
                      </a:r>
                    </a:p>
                  </a:txBody>
                  <a:tcPr/>
                </a:tc>
                <a:tc>
                  <a:txBody>
                    <a:bodyPr/>
                    <a:lstStyle/>
                    <a:p>
                      <a:pPr algn="ctr"/>
                      <a:r>
                        <a:rPr lang="en-US" sz="1800" b="0" i="0" kern="1200" dirty="0">
                          <a:solidFill>
                            <a:schemeClr val="dk1"/>
                          </a:solidFill>
                          <a:effectLst/>
                          <a:latin typeface="+mn-lt"/>
                          <a:ea typeface="+mn-ea"/>
                          <a:cs typeface="+mn-cs"/>
                        </a:rPr>
                        <a:t>0.098%</a:t>
                      </a:r>
                      <a:endParaRPr lang="en-US" dirty="0"/>
                    </a:p>
                  </a:txBody>
                  <a:tcPr/>
                </a:tc>
                <a:extLst>
                  <a:ext uri="{0D108BD9-81ED-4DB2-BD59-A6C34878D82A}">
                    <a16:rowId xmlns:a16="http://schemas.microsoft.com/office/drawing/2014/main" val="568566408"/>
                  </a:ext>
                </a:extLst>
              </a:tr>
              <a:tr h="370840">
                <a:tc>
                  <a:txBody>
                    <a:bodyPr/>
                    <a:lstStyle/>
                    <a:p>
                      <a:pPr algn="ctr"/>
                      <a:r>
                        <a:rPr lang="en-US" sz="1800" b="0" i="0" kern="1200" dirty="0">
                          <a:solidFill>
                            <a:schemeClr val="dk1"/>
                          </a:solidFill>
                          <a:effectLst/>
                          <a:latin typeface="+mn-lt"/>
                          <a:ea typeface="+mn-ea"/>
                          <a:cs typeface="+mn-cs"/>
                        </a:rPr>
                        <a:t>Validation MSE</a:t>
                      </a:r>
                      <a:endParaRPr lang="en-US" dirty="0"/>
                    </a:p>
                  </a:txBody>
                  <a:tcPr/>
                </a:tc>
                <a:tc>
                  <a:txBody>
                    <a:bodyPr/>
                    <a:lstStyle/>
                    <a:p>
                      <a:pPr algn="ctr"/>
                      <a:r>
                        <a:rPr lang="en-US" sz="1800" b="0" i="0" kern="1200" dirty="0">
                          <a:solidFill>
                            <a:schemeClr val="dk1"/>
                          </a:solidFill>
                          <a:effectLst/>
                          <a:latin typeface="+mn-lt"/>
                          <a:ea typeface="+mn-ea"/>
                          <a:cs typeface="+mn-cs"/>
                        </a:rPr>
                        <a:t>0.025%</a:t>
                      </a:r>
                      <a:endParaRPr lang="en-US" dirty="0"/>
                    </a:p>
                  </a:txBody>
                  <a:tcPr/>
                </a:tc>
                <a:extLst>
                  <a:ext uri="{0D108BD9-81ED-4DB2-BD59-A6C34878D82A}">
                    <a16:rowId xmlns:a16="http://schemas.microsoft.com/office/drawing/2014/main" val="2959454438"/>
                  </a:ext>
                </a:extLst>
              </a:tr>
              <a:tr h="370840">
                <a:tc>
                  <a:txBody>
                    <a:bodyPr/>
                    <a:lstStyle/>
                    <a:p>
                      <a:pPr algn="ctr"/>
                      <a:r>
                        <a:rPr lang="en-US" sz="1800" b="0" i="0" kern="1200" dirty="0">
                          <a:solidFill>
                            <a:schemeClr val="dk1"/>
                          </a:solidFill>
                          <a:effectLst/>
                          <a:latin typeface="+mn-lt"/>
                          <a:ea typeface="+mn-ea"/>
                          <a:cs typeface="+mn-cs"/>
                        </a:rPr>
                        <a:t>Validation R2</a:t>
                      </a:r>
                      <a:endParaRPr lang="en-US" dirty="0"/>
                    </a:p>
                  </a:txBody>
                  <a:tcPr/>
                </a:tc>
                <a:tc>
                  <a:txBody>
                    <a:bodyPr/>
                    <a:lstStyle/>
                    <a:p>
                      <a:pPr algn="ctr"/>
                      <a:r>
                        <a:rPr lang="en-US" sz="1800" b="0" i="0" kern="1200" dirty="0">
                          <a:solidFill>
                            <a:schemeClr val="dk1"/>
                          </a:solidFill>
                          <a:effectLst/>
                          <a:latin typeface="+mn-lt"/>
                          <a:ea typeface="+mn-ea"/>
                          <a:cs typeface="+mn-cs"/>
                        </a:rPr>
                        <a:t>99.75%</a:t>
                      </a:r>
                      <a:endParaRPr lang="en-US" dirty="0"/>
                    </a:p>
                  </a:txBody>
                  <a:tcPr/>
                </a:tc>
                <a:extLst>
                  <a:ext uri="{0D108BD9-81ED-4DB2-BD59-A6C34878D82A}">
                    <a16:rowId xmlns:a16="http://schemas.microsoft.com/office/drawing/2014/main" val="2762228114"/>
                  </a:ext>
                </a:extLst>
              </a:tr>
            </a:tbl>
          </a:graphicData>
        </a:graphic>
      </p:graphicFrame>
    </p:spTree>
    <p:extLst>
      <p:ext uri="{BB962C8B-B14F-4D97-AF65-F5344CB8AC3E}">
        <p14:creationId xmlns:p14="http://schemas.microsoft.com/office/powerpoint/2010/main" val="361327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430E9F-3B61-4A75-9A34-1EF839CC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A93CC3-99AA-471D-9142-5BD2235D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D5A1EFF-2E6F-4210-A283-AF9BE5B07C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C9A7BB-4074-4704-B5B6-B526355DFE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5622E3-2C65-496F-9C3F-CBEE21924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4ED111D-3746-4B9C-AEE8-7AB83467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5AE1D3C-1EF9-4A89-B613-EE7B78910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E2B034-0CA9-53B3-14B0-50A462933F99}"/>
              </a:ext>
            </a:extLst>
          </p:cNvPr>
          <p:cNvSpPr>
            <a:spLocks noGrp="1"/>
          </p:cNvSpPr>
          <p:nvPr>
            <p:ph type="title"/>
          </p:nvPr>
        </p:nvSpPr>
        <p:spPr>
          <a:xfrm>
            <a:off x="1129553" y="497395"/>
            <a:ext cx="10064376" cy="1229756"/>
          </a:xfrm>
        </p:spPr>
        <p:txBody>
          <a:bodyPr>
            <a:normAutofit/>
          </a:bodyPr>
          <a:lstStyle/>
          <a:p>
            <a:r>
              <a:rPr lang="en-US" i="0" dirty="0"/>
              <a:t>Compare results cont.</a:t>
            </a:r>
            <a:endParaRPr lang="en-US" dirty="0"/>
          </a:p>
        </p:txBody>
      </p:sp>
      <p:cxnSp>
        <p:nvCxnSpPr>
          <p:cNvPr id="25" name="Straight Connector 24">
            <a:extLst>
              <a:ext uri="{FF2B5EF4-FFF2-40B4-BE49-F238E27FC236}">
                <a16:creationId xmlns:a16="http://schemas.microsoft.com/office/drawing/2014/main" id="{6DE80A3F-530A-4181-887F-9AAF6DCBFC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11D331B9-AFD6-F0E4-13EF-6FFD835FBCFE}"/>
              </a:ext>
            </a:extLst>
          </p:cNvPr>
          <p:cNvGraphicFramePr>
            <a:graphicFrameLocks noGrp="1"/>
          </p:cNvGraphicFramePr>
          <p:nvPr>
            <p:ph idx="1"/>
            <p:extLst>
              <p:ext uri="{D42A27DB-BD31-4B8C-83A1-F6EECF244321}">
                <p14:modId xmlns:p14="http://schemas.microsoft.com/office/powerpoint/2010/main" val="540624518"/>
              </p:ext>
            </p:extLst>
          </p:nvPr>
        </p:nvGraphicFramePr>
        <p:xfrm>
          <a:off x="818708" y="2752866"/>
          <a:ext cx="10712304" cy="3102820"/>
        </p:xfrm>
        <a:graphic>
          <a:graphicData uri="http://schemas.openxmlformats.org/drawingml/2006/table">
            <a:tbl>
              <a:tblPr firstRow="1" bandRow="1">
                <a:tableStyleId>{073A0DAA-6AF3-43AB-8588-CEC1D06C72B9}</a:tableStyleId>
              </a:tblPr>
              <a:tblGrid>
                <a:gridCol w="3352855">
                  <a:extLst>
                    <a:ext uri="{9D8B030D-6E8A-4147-A177-3AD203B41FA5}">
                      <a16:colId xmlns:a16="http://schemas.microsoft.com/office/drawing/2014/main" val="108985567"/>
                    </a:ext>
                  </a:extLst>
                </a:gridCol>
                <a:gridCol w="1423112">
                  <a:extLst>
                    <a:ext uri="{9D8B030D-6E8A-4147-A177-3AD203B41FA5}">
                      <a16:colId xmlns:a16="http://schemas.microsoft.com/office/drawing/2014/main" val="3525279994"/>
                    </a:ext>
                  </a:extLst>
                </a:gridCol>
                <a:gridCol w="1511531">
                  <a:extLst>
                    <a:ext uri="{9D8B030D-6E8A-4147-A177-3AD203B41FA5}">
                      <a16:colId xmlns:a16="http://schemas.microsoft.com/office/drawing/2014/main" val="3583338611"/>
                    </a:ext>
                  </a:extLst>
                </a:gridCol>
                <a:gridCol w="1493847">
                  <a:extLst>
                    <a:ext uri="{9D8B030D-6E8A-4147-A177-3AD203B41FA5}">
                      <a16:colId xmlns:a16="http://schemas.microsoft.com/office/drawing/2014/main" val="376761696"/>
                    </a:ext>
                  </a:extLst>
                </a:gridCol>
                <a:gridCol w="1387745">
                  <a:extLst>
                    <a:ext uri="{9D8B030D-6E8A-4147-A177-3AD203B41FA5}">
                      <a16:colId xmlns:a16="http://schemas.microsoft.com/office/drawing/2014/main" val="4087971552"/>
                    </a:ext>
                  </a:extLst>
                </a:gridCol>
                <a:gridCol w="1543214">
                  <a:extLst>
                    <a:ext uri="{9D8B030D-6E8A-4147-A177-3AD203B41FA5}">
                      <a16:colId xmlns:a16="http://schemas.microsoft.com/office/drawing/2014/main" val="1664670649"/>
                    </a:ext>
                  </a:extLst>
                </a:gridCol>
              </a:tblGrid>
              <a:tr h="310282">
                <a:tc>
                  <a:txBody>
                    <a:bodyPr/>
                    <a:lstStyle/>
                    <a:p>
                      <a:pPr algn="ctr"/>
                      <a:r>
                        <a:rPr lang="en-US" sz="1400" dirty="0"/>
                        <a:t>Algorithm</a:t>
                      </a:r>
                    </a:p>
                  </a:txBody>
                  <a:tcPr marL="70519" marR="70519" marT="35259" marB="3525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lt1"/>
                          </a:solidFill>
                          <a:effectLst/>
                          <a:latin typeface="+mn-lt"/>
                          <a:ea typeface="+mn-ea"/>
                          <a:cs typeface="+mn-cs"/>
                        </a:rPr>
                        <a:t>Train Score</a:t>
                      </a:r>
                    </a:p>
                  </a:txBody>
                  <a:tcPr marL="70519" marR="70519" marT="35259" marB="3525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lt1"/>
                          </a:solidFill>
                          <a:effectLst/>
                          <a:latin typeface="+mn-lt"/>
                          <a:ea typeface="+mn-ea"/>
                          <a:cs typeface="+mn-cs"/>
                        </a:rPr>
                        <a:t>Val MAE</a:t>
                      </a:r>
                    </a:p>
                  </a:txBody>
                  <a:tcPr marL="70519" marR="70519" marT="35259" marB="3525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lt1"/>
                          </a:solidFill>
                          <a:effectLst/>
                          <a:latin typeface="+mn-lt"/>
                          <a:ea typeface="+mn-ea"/>
                          <a:cs typeface="+mn-cs"/>
                        </a:rPr>
                        <a:t>Val MSE</a:t>
                      </a:r>
                    </a:p>
                  </a:txBody>
                  <a:tcPr marL="70519" marR="70519" marT="35259" marB="3525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lt1"/>
                          </a:solidFill>
                          <a:effectLst/>
                          <a:latin typeface="+mn-lt"/>
                          <a:ea typeface="+mn-ea"/>
                          <a:cs typeface="+mn-cs"/>
                        </a:rPr>
                        <a:t>Val RMSE</a:t>
                      </a:r>
                    </a:p>
                  </a:txBody>
                  <a:tcPr marL="70519" marR="70519" marT="35259" marB="3525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lt1"/>
                          </a:solidFill>
                          <a:effectLst/>
                          <a:latin typeface="+mn-lt"/>
                          <a:ea typeface="+mn-ea"/>
                          <a:cs typeface="+mn-cs"/>
                        </a:rPr>
                        <a:t>Val R^2</a:t>
                      </a:r>
                    </a:p>
                  </a:txBody>
                  <a:tcPr marL="70519" marR="70519" marT="35259" marB="35259"/>
                </a:tc>
                <a:extLst>
                  <a:ext uri="{0D108BD9-81ED-4DB2-BD59-A6C34878D82A}">
                    <a16:rowId xmlns:a16="http://schemas.microsoft.com/office/drawing/2014/main" val="3377651490"/>
                  </a:ext>
                </a:extLst>
              </a:tr>
              <a:tr h="310282">
                <a:tc>
                  <a:txBody>
                    <a:bodyPr/>
                    <a:lstStyle/>
                    <a:p>
                      <a:pPr algn="ctr"/>
                      <a:r>
                        <a:rPr lang="en-US" sz="1400" dirty="0" err="1"/>
                        <a:t>AutoML</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0.9993</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0.014</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0.003</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0.051</a:t>
                      </a:r>
                      <a:endParaRPr lang="en-US" sz="1400"/>
                    </a:p>
                  </a:txBody>
                  <a:tcPr marL="70519" marR="70519" marT="35259" marB="35259"/>
                </a:tc>
                <a:tc>
                  <a:txBody>
                    <a:bodyPr/>
                    <a:lstStyle/>
                    <a:p>
                      <a:pPr algn="ctr"/>
                      <a:r>
                        <a:rPr lang="en-US" sz="1400" b="0" i="0" kern="1200" dirty="0">
                          <a:solidFill>
                            <a:srgbClr val="00B050"/>
                          </a:solidFill>
                          <a:effectLst/>
                          <a:latin typeface="+mn-lt"/>
                          <a:ea typeface="+mn-ea"/>
                          <a:cs typeface="+mn-cs"/>
                        </a:rPr>
                        <a:t>0.997</a:t>
                      </a:r>
                      <a:endParaRPr lang="en-US" sz="1400" dirty="0">
                        <a:solidFill>
                          <a:srgbClr val="00B050"/>
                        </a:solidFill>
                      </a:endParaRPr>
                    </a:p>
                  </a:txBody>
                  <a:tcPr marL="70519" marR="70519" marT="35259" marB="35259"/>
                </a:tc>
                <a:extLst>
                  <a:ext uri="{0D108BD9-81ED-4DB2-BD59-A6C34878D82A}">
                    <a16:rowId xmlns:a16="http://schemas.microsoft.com/office/drawing/2014/main" val="2803930633"/>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Random Forest Model</a:t>
                      </a:r>
                    </a:p>
                  </a:txBody>
                  <a:tcPr marL="70519" marR="70519" marT="35259" marB="35259"/>
                </a:tc>
                <a:tc>
                  <a:txBody>
                    <a:bodyPr/>
                    <a:lstStyle/>
                    <a:p>
                      <a:pPr algn="ctr"/>
                      <a:r>
                        <a:rPr lang="en-US" sz="1400" b="0" i="0" kern="1200" dirty="0">
                          <a:solidFill>
                            <a:schemeClr val="dk1"/>
                          </a:solidFill>
                          <a:effectLst/>
                          <a:latin typeface="+mn-lt"/>
                          <a:ea typeface="+mn-ea"/>
                          <a:cs typeface="+mn-cs"/>
                        </a:rPr>
                        <a:t>0.9997</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0.014</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0.003</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0.051</a:t>
                      </a:r>
                      <a:endParaRPr lang="en-US" sz="1400"/>
                    </a:p>
                  </a:txBody>
                  <a:tcPr marL="70519" marR="70519" marT="35259" marB="35259"/>
                </a:tc>
                <a:tc>
                  <a:txBody>
                    <a:bodyPr/>
                    <a:lstStyle/>
                    <a:p>
                      <a:pPr algn="ctr"/>
                      <a:r>
                        <a:rPr lang="en-US" sz="1400" b="0" i="0" kern="1200" dirty="0">
                          <a:solidFill>
                            <a:srgbClr val="00B050"/>
                          </a:solidFill>
                          <a:effectLst/>
                          <a:latin typeface="+mn-lt"/>
                          <a:ea typeface="+mn-ea"/>
                          <a:cs typeface="+mn-cs"/>
                        </a:rPr>
                        <a:t>0.997</a:t>
                      </a:r>
                      <a:endParaRPr lang="en-US" sz="1400" dirty="0">
                        <a:solidFill>
                          <a:srgbClr val="00B050"/>
                        </a:solidFill>
                      </a:endParaRPr>
                    </a:p>
                  </a:txBody>
                  <a:tcPr marL="70519" marR="70519" marT="35259" marB="35259"/>
                </a:tc>
                <a:extLst>
                  <a:ext uri="{0D108BD9-81ED-4DB2-BD59-A6C34878D82A}">
                    <a16:rowId xmlns:a16="http://schemas.microsoft.com/office/drawing/2014/main" val="4207455393"/>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Linear Regression Model</a:t>
                      </a:r>
                    </a:p>
                  </a:txBody>
                  <a:tcPr marL="70519" marR="70519" marT="35259" marB="35259"/>
                </a:tc>
                <a:tc>
                  <a:txBody>
                    <a:bodyPr/>
                    <a:lstStyle/>
                    <a:p>
                      <a:pPr algn="ctr"/>
                      <a:r>
                        <a:rPr lang="en-US" sz="1400" b="0" i="0" kern="1200" dirty="0">
                          <a:solidFill>
                            <a:schemeClr val="dk1"/>
                          </a:solidFill>
                          <a:effectLst/>
                          <a:latin typeface="+mn-lt"/>
                          <a:ea typeface="+mn-ea"/>
                          <a:cs typeface="+mn-cs"/>
                        </a:rPr>
                        <a:t>0.091</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0.771</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0.918</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0.958</a:t>
                      </a:r>
                      <a:endParaRPr lang="en-US" sz="1400"/>
                    </a:p>
                  </a:txBody>
                  <a:tcPr marL="70519" marR="70519" marT="35259" marB="35259"/>
                </a:tc>
                <a:tc>
                  <a:txBody>
                    <a:bodyPr/>
                    <a:lstStyle/>
                    <a:p>
                      <a:pPr algn="ctr"/>
                      <a:r>
                        <a:rPr lang="en-US" sz="1400" b="0" i="0" kern="1200" dirty="0">
                          <a:solidFill>
                            <a:srgbClr val="FF0000"/>
                          </a:solidFill>
                          <a:effectLst/>
                          <a:latin typeface="+mn-lt"/>
                          <a:ea typeface="+mn-ea"/>
                          <a:cs typeface="+mn-cs"/>
                        </a:rPr>
                        <a:t>0.085</a:t>
                      </a:r>
                      <a:endParaRPr lang="en-US" sz="1400" dirty="0">
                        <a:solidFill>
                          <a:srgbClr val="FF0000"/>
                        </a:solidFill>
                      </a:endParaRPr>
                    </a:p>
                  </a:txBody>
                  <a:tcPr marL="70519" marR="70519" marT="35259" marB="35259"/>
                </a:tc>
                <a:extLst>
                  <a:ext uri="{0D108BD9-81ED-4DB2-BD59-A6C34878D82A}">
                    <a16:rowId xmlns:a16="http://schemas.microsoft.com/office/drawing/2014/main" val="3809766697"/>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KNN MODEL</a:t>
                      </a:r>
                    </a:p>
                  </a:txBody>
                  <a:tcPr marL="70519" marR="70519" marT="35259" marB="35259"/>
                </a:tc>
                <a:tc>
                  <a:txBody>
                    <a:bodyPr/>
                    <a:lstStyle/>
                    <a:p>
                      <a:pPr algn="ctr"/>
                      <a:r>
                        <a:rPr lang="en-US" sz="1400" b="0" i="0" kern="1200" dirty="0">
                          <a:solidFill>
                            <a:schemeClr val="dk1"/>
                          </a:solidFill>
                          <a:effectLst/>
                          <a:latin typeface="+mn-lt"/>
                          <a:ea typeface="+mn-ea"/>
                          <a:cs typeface="+mn-cs"/>
                        </a:rPr>
                        <a:t>0.804</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0.243</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0.310</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0.557</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0.691</a:t>
                      </a:r>
                      <a:endParaRPr lang="en-US" sz="1400"/>
                    </a:p>
                  </a:txBody>
                  <a:tcPr marL="70519" marR="70519" marT="35259" marB="35259"/>
                </a:tc>
                <a:extLst>
                  <a:ext uri="{0D108BD9-81ED-4DB2-BD59-A6C34878D82A}">
                    <a16:rowId xmlns:a16="http://schemas.microsoft.com/office/drawing/2014/main" val="3772591017"/>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SVR MODEL</a:t>
                      </a:r>
                    </a:p>
                  </a:txBody>
                  <a:tcPr marL="70519" marR="70519" marT="35259" marB="35259"/>
                </a:tc>
                <a:tc>
                  <a:txBody>
                    <a:bodyPr/>
                    <a:lstStyle/>
                    <a:p>
                      <a:pPr algn="ctr"/>
                      <a:r>
                        <a:rPr lang="en-US" sz="1400" b="0" i="0" kern="1200" dirty="0">
                          <a:solidFill>
                            <a:schemeClr val="dk1"/>
                          </a:solidFill>
                          <a:effectLst/>
                          <a:latin typeface="+mn-lt"/>
                          <a:ea typeface="+mn-ea"/>
                          <a:cs typeface="+mn-cs"/>
                        </a:rPr>
                        <a:t>0.114</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0.649</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0.901</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0.949</a:t>
                      </a:r>
                      <a:endParaRPr lang="en-US" sz="1400"/>
                    </a:p>
                  </a:txBody>
                  <a:tcPr marL="70519" marR="70519" marT="35259" marB="35259"/>
                </a:tc>
                <a:tc>
                  <a:txBody>
                    <a:bodyPr/>
                    <a:lstStyle/>
                    <a:p>
                      <a:pPr algn="ctr"/>
                      <a:r>
                        <a:rPr lang="en-US" sz="1400" b="0" i="0" kern="1200" dirty="0">
                          <a:solidFill>
                            <a:srgbClr val="FF0000"/>
                          </a:solidFill>
                          <a:effectLst/>
                          <a:latin typeface="+mn-lt"/>
                          <a:ea typeface="+mn-ea"/>
                          <a:cs typeface="+mn-cs"/>
                        </a:rPr>
                        <a:t>0.109</a:t>
                      </a:r>
                      <a:endParaRPr lang="en-US" sz="1400" dirty="0">
                        <a:solidFill>
                          <a:srgbClr val="FF0000"/>
                        </a:solidFill>
                      </a:endParaRPr>
                    </a:p>
                  </a:txBody>
                  <a:tcPr marL="70519" marR="70519" marT="35259" marB="35259"/>
                </a:tc>
                <a:extLst>
                  <a:ext uri="{0D108BD9-81ED-4DB2-BD59-A6C34878D82A}">
                    <a16:rowId xmlns:a16="http://schemas.microsoft.com/office/drawing/2014/main" val="3460305237"/>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Decision Tree Regressor MODEL</a:t>
                      </a:r>
                    </a:p>
                  </a:txBody>
                  <a:tcPr marL="70519" marR="70519" marT="35259" marB="35259"/>
                </a:tc>
                <a:tc>
                  <a:txBody>
                    <a:bodyPr/>
                    <a:lstStyle/>
                    <a:p>
                      <a:pPr algn="ctr"/>
                      <a:r>
                        <a:rPr lang="en-US" sz="1400" b="0" i="0" kern="1200" dirty="0">
                          <a:solidFill>
                            <a:schemeClr val="dk1"/>
                          </a:solidFill>
                          <a:effectLst/>
                          <a:latin typeface="+mn-lt"/>
                          <a:ea typeface="+mn-ea"/>
                          <a:cs typeface="+mn-cs"/>
                        </a:rPr>
                        <a:t>1.0</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0.017</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0.007</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0.081</a:t>
                      </a:r>
                      <a:endParaRPr lang="en-US" sz="1400"/>
                    </a:p>
                  </a:txBody>
                  <a:tcPr marL="70519" marR="70519" marT="35259" marB="35259"/>
                </a:tc>
                <a:tc>
                  <a:txBody>
                    <a:bodyPr/>
                    <a:lstStyle/>
                    <a:p>
                      <a:pPr algn="ctr"/>
                      <a:r>
                        <a:rPr lang="en-US" sz="1400" b="0" i="0" kern="1200">
                          <a:solidFill>
                            <a:srgbClr val="00B050"/>
                          </a:solidFill>
                          <a:effectLst/>
                          <a:latin typeface="+mn-lt"/>
                          <a:ea typeface="+mn-ea"/>
                          <a:cs typeface="+mn-cs"/>
                        </a:rPr>
                        <a:t>0.993</a:t>
                      </a:r>
                      <a:endParaRPr lang="en-US" sz="1400">
                        <a:solidFill>
                          <a:srgbClr val="00B050"/>
                        </a:solidFill>
                      </a:endParaRPr>
                    </a:p>
                  </a:txBody>
                  <a:tcPr marL="70519" marR="70519" marT="35259" marB="35259"/>
                </a:tc>
                <a:extLst>
                  <a:ext uri="{0D108BD9-81ED-4DB2-BD59-A6C34878D82A}">
                    <a16:rowId xmlns:a16="http://schemas.microsoft.com/office/drawing/2014/main" val="2923236483"/>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GBM MODEL</a:t>
                      </a:r>
                    </a:p>
                  </a:txBody>
                  <a:tcPr marL="70519" marR="70519" marT="35259" marB="35259"/>
                </a:tc>
                <a:tc>
                  <a:txBody>
                    <a:bodyPr/>
                    <a:lstStyle/>
                    <a:p>
                      <a:pPr algn="ctr"/>
                      <a:r>
                        <a:rPr lang="en-US" sz="1400" b="0" i="0" kern="1200" dirty="0">
                          <a:solidFill>
                            <a:schemeClr val="dk1"/>
                          </a:solidFill>
                          <a:effectLst/>
                          <a:latin typeface="+mn-lt"/>
                          <a:ea typeface="+mn-ea"/>
                          <a:cs typeface="+mn-cs"/>
                        </a:rPr>
                        <a:t>0.969</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0.101</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0.033</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0.182</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0.967</a:t>
                      </a:r>
                      <a:endParaRPr lang="en-US" sz="1400"/>
                    </a:p>
                  </a:txBody>
                  <a:tcPr marL="70519" marR="70519" marT="35259" marB="35259"/>
                </a:tc>
                <a:extLst>
                  <a:ext uri="{0D108BD9-81ED-4DB2-BD59-A6C34878D82A}">
                    <a16:rowId xmlns:a16="http://schemas.microsoft.com/office/drawing/2014/main" val="3439377590"/>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AdaBoost Regressor MODEL</a:t>
                      </a:r>
                    </a:p>
                  </a:txBody>
                  <a:tcPr marL="70519" marR="70519" marT="35259" marB="35259"/>
                </a:tc>
                <a:tc>
                  <a:txBody>
                    <a:bodyPr/>
                    <a:lstStyle/>
                    <a:p>
                      <a:pPr algn="ctr"/>
                      <a:r>
                        <a:rPr lang="en-US" sz="1400" b="0" i="0" kern="1200" dirty="0">
                          <a:solidFill>
                            <a:schemeClr val="dk1"/>
                          </a:solidFill>
                          <a:effectLst/>
                          <a:latin typeface="+mn-lt"/>
                          <a:ea typeface="+mn-ea"/>
                          <a:cs typeface="+mn-cs"/>
                        </a:rPr>
                        <a:t>0.715</a:t>
                      </a:r>
                      <a:endParaRPr lang="en-US" sz="1400" dirty="0"/>
                    </a:p>
                  </a:txBody>
                  <a:tcPr marL="70519" marR="70519" marT="35259" marB="35259"/>
                </a:tc>
                <a:tc>
                  <a:txBody>
                    <a:bodyPr/>
                    <a:lstStyle/>
                    <a:p>
                      <a:pPr algn="ctr"/>
                      <a:r>
                        <a:rPr lang="en-US" sz="1400" b="0" i="0" kern="1200">
                          <a:solidFill>
                            <a:schemeClr val="dk1"/>
                          </a:solidFill>
                          <a:effectLst/>
                          <a:latin typeface="+mn-lt"/>
                          <a:ea typeface="+mn-ea"/>
                          <a:cs typeface="+mn-cs"/>
                        </a:rPr>
                        <a:t>0.451</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0.283</a:t>
                      </a:r>
                      <a:endParaRPr lang="en-US" sz="1400"/>
                    </a:p>
                  </a:txBody>
                  <a:tcPr marL="70519" marR="70519" marT="35259" marB="35259"/>
                </a:tc>
                <a:tc>
                  <a:txBody>
                    <a:bodyPr/>
                    <a:lstStyle/>
                    <a:p>
                      <a:pPr algn="ctr"/>
                      <a:r>
                        <a:rPr lang="en-US" sz="1400" b="0" i="0" kern="1200">
                          <a:solidFill>
                            <a:schemeClr val="dk1"/>
                          </a:solidFill>
                          <a:effectLst/>
                          <a:latin typeface="+mn-lt"/>
                          <a:ea typeface="+mn-ea"/>
                          <a:cs typeface="+mn-cs"/>
                        </a:rPr>
                        <a:t>0.532</a:t>
                      </a:r>
                      <a:endParaRPr lang="en-US" sz="1400"/>
                    </a:p>
                  </a:txBody>
                  <a:tcPr marL="70519" marR="70519" marT="35259" marB="35259"/>
                </a:tc>
                <a:tc>
                  <a:txBody>
                    <a:bodyPr/>
                    <a:lstStyle/>
                    <a:p>
                      <a:pPr algn="ctr"/>
                      <a:r>
                        <a:rPr lang="en-US" sz="1400" b="0" i="0" kern="1200" dirty="0">
                          <a:solidFill>
                            <a:schemeClr val="dk1"/>
                          </a:solidFill>
                          <a:effectLst/>
                          <a:latin typeface="+mn-lt"/>
                          <a:ea typeface="+mn-ea"/>
                          <a:cs typeface="+mn-cs"/>
                        </a:rPr>
                        <a:t>0.823</a:t>
                      </a:r>
                      <a:endParaRPr lang="en-US" sz="1400" dirty="0"/>
                    </a:p>
                  </a:txBody>
                  <a:tcPr marL="70519" marR="70519" marT="35259" marB="35259"/>
                </a:tc>
                <a:extLst>
                  <a:ext uri="{0D108BD9-81ED-4DB2-BD59-A6C34878D82A}">
                    <a16:rowId xmlns:a16="http://schemas.microsoft.com/office/drawing/2014/main" val="1458059193"/>
                  </a:ext>
                </a:extLst>
              </a:tr>
              <a:tr h="310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XGB MODEL</a:t>
                      </a:r>
                    </a:p>
                  </a:txBody>
                  <a:tcPr marL="70519" marR="70519" marT="35259" marB="35259"/>
                </a:tc>
                <a:tc>
                  <a:txBody>
                    <a:bodyPr/>
                    <a:lstStyle/>
                    <a:p>
                      <a:pPr algn="ctr"/>
                      <a:r>
                        <a:rPr lang="en-US" sz="1400" b="0" i="0" kern="1200" dirty="0">
                          <a:solidFill>
                            <a:schemeClr val="dk1"/>
                          </a:solidFill>
                          <a:effectLst/>
                          <a:latin typeface="+mn-lt"/>
                          <a:ea typeface="+mn-ea"/>
                          <a:cs typeface="+mn-cs"/>
                        </a:rPr>
                        <a:t>0.969</a:t>
                      </a:r>
                      <a:endParaRPr lang="en-US" sz="1400" dirty="0"/>
                    </a:p>
                  </a:txBody>
                  <a:tcPr marL="70519" marR="70519" marT="35259" marB="35259"/>
                </a:tc>
                <a:tc>
                  <a:txBody>
                    <a:bodyPr/>
                    <a:lstStyle/>
                    <a:p>
                      <a:pPr algn="ctr"/>
                      <a:r>
                        <a:rPr lang="en-US" sz="1400" b="0" i="0" kern="1200" dirty="0">
                          <a:solidFill>
                            <a:schemeClr val="dk1"/>
                          </a:solidFill>
                          <a:effectLst/>
                          <a:latin typeface="+mn-lt"/>
                          <a:ea typeface="+mn-ea"/>
                          <a:cs typeface="+mn-cs"/>
                        </a:rPr>
                        <a:t>0.099</a:t>
                      </a:r>
                      <a:endParaRPr lang="en-US" sz="1400" dirty="0"/>
                    </a:p>
                  </a:txBody>
                  <a:tcPr marL="70519" marR="70519" marT="35259" marB="35259"/>
                </a:tc>
                <a:tc>
                  <a:txBody>
                    <a:bodyPr/>
                    <a:lstStyle/>
                    <a:p>
                      <a:pPr algn="ctr"/>
                      <a:r>
                        <a:rPr lang="en-US" sz="1400" b="0" i="0" kern="1200" dirty="0">
                          <a:solidFill>
                            <a:schemeClr val="dk1"/>
                          </a:solidFill>
                          <a:effectLst/>
                          <a:latin typeface="+mn-lt"/>
                          <a:ea typeface="+mn-ea"/>
                          <a:cs typeface="+mn-cs"/>
                        </a:rPr>
                        <a:t>0.033</a:t>
                      </a:r>
                      <a:endParaRPr lang="en-US" sz="1400" dirty="0"/>
                    </a:p>
                  </a:txBody>
                  <a:tcPr marL="70519" marR="70519" marT="35259" marB="35259"/>
                </a:tc>
                <a:tc>
                  <a:txBody>
                    <a:bodyPr/>
                    <a:lstStyle/>
                    <a:p>
                      <a:pPr algn="ctr"/>
                      <a:r>
                        <a:rPr lang="en-US" sz="1400" b="0" i="0" kern="1200" dirty="0">
                          <a:solidFill>
                            <a:schemeClr val="dk1"/>
                          </a:solidFill>
                          <a:effectLst/>
                          <a:latin typeface="+mn-lt"/>
                          <a:ea typeface="+mn-ea"/>
                          <a:cs typeface="+mn-cs"/>
                        </a:rPr>
                        <a:t>0.181</a:t>
                      </a:r>
                      <a:endParaRPr lang="en-US" sz="1400" dirty="0"/>
                    </a:p>
                  </a:txBody>
                  <a:tcPr marL="70519" marR="70519" marT="35259" marB="35259"/>
                </a:tc>
                <a:tc>
                  <a:txBody>
                    <a:bodyPr/>
                    <a:lstStyle/>
                    <a:p>
                      <a:pPr algn="ctr"/>
                      <a:r>
                        <a:rPr lang="en-US" sz="1400" b="0" i="0" kern="1200" dirty="0">
                          <a:solidFill>
                            <a:schemeClr val="dk1"/>
                          </a:solidFill>
                          <a:effectLst/>
                          <a:latin typeface="+mn-lt"/>
                          <a:ea typeface="+mn-ea"/>
                          <a:cs typeface="+mn-cs"/>
                        </a:rPr>
                        <a:t>0.967</a:t>
                      </a:r>
                      <a:endParaRPr lang="en-US" sz="1400" dirty="0"/>
                    </a:p>
                  </a:txBody>
                  <a:tcPr marL="70519" marR="70519" marT="35259" marB="35259"/>
                </a:tc>
                <a:extLst>
                  <a:ext uri="{0D108BD9-81ED-4DB2-BD59-A6C34878D82A}">
                    <a16:rowId xmlns:a16="http://schemas.microsoft.com/office/drawing/2014/main" val="4245114666"/>
                  </a:ext>
                </a:extLst>
              </a:tr>
            </a:tbl>
          </a:graphicData>
        </a:graphic>
      </p:graphicFrame>
    </p:spTree>
    <p:extLst>
      <p:ext uri="{BB962C8B-B14F-4D97-AF65-F5344CB8AC3E}">
        <p14:creationId xmlns:p14="http://schemas.microsoft.com/office/powerpoint/2010/main" val="1072514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10057-1A0A-012D-00CF-8D9138B49160}"/>
              </a:ext>
            </a:extLst>
          </p:cNvPr>
          <p:cNvSpPr>
            <a:spLocks noGrp="1"/>
          </p:cNvSpPr>
          <p:nvPr>
            <p:ph type="title"/>
          </p:nvPr>
        </p:nvSpPr>
        <p:spPr>
          <a:xfrm>
            <a:off x="1129553" y="511309"/>
            <a:ext cx="9577116" cy="1221957"/>
          </a:xfrm>
        </p:spPr>
        <p:txBody>
          <a:bodyPr anchor="ctr">
            <a:normAutofit/>
          </a:bodyPr>
          <a:lstStyle/>
          <a:p>
            <a:r>
              <a:rPr lang="en-US" sz="4100"/>
              <a:t>Some comments on the results</a:t>
            </a:r>
          </a:p>
        </p:txBody>
      </p:sp>
      <p:cxnSp>
        <p:nvCxnSpPr>
          <p:cNvPr id="13" name="Straight Connector 12">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92E5E8-F38F-0EDF-6050-B3A233CE916E}"/>
              </a:ext>
            </a:extLst>
          </p:cNvPr>
          <p:cNvSpPr>
            <a:spLocks noGrp="1"/>
          </p:cNvSpPr>
          <p:nvPr>
            <p:ph idx="1"/>
          </p:nvPr>
        </p:nvSpPr>
        <p:spPr>
          <a:xfrm>
            <a:off x="1129553" y="2420471"/>
            <a:ext cx="5479065" cy="3884410"/>
          </a:xfrm>
        </p:spPr>
        <p:txBody>
          <a:bodyPr anchor="ctr">
            <a:normAutofit/>
          </a:bodyPr>
          <a:lstStyle/>
          <a:p>
            <a:r>
              <a:rPr lang="en-US" sz="2200" dirty="0"/>
              <a:t>The models with the highest performance ware the Decision Tree Regressor and Random Forest Models with (</a:t>
            </a:r>
            <a:r>
              <a:rPr lang="en-US" sz="2200" b="0" i="0" kern="1200" dirty="0">
                <a:solidFill>
                  <a:srgbClr val="00B050"/>
                </a:solidFill>
                <a:effectLst/>
                <a:latin typeface="+mn-lt"/>
                <a:ea typeface="+mn-ea"/>
                <a:cs typeface="+mn-cs"/>
              </a:rPr>
              <a:t>0.997 for R^2</a:t>
            </a:r>
            <a:r>
              <a:rPr lang="en-US" sz="2200" dirty="0">
                <a:solidFill>
                  <a:srgbClr val="00B050"/>
                </a:solidFill>
              </a:rPr>
              <a:t>). </a:t>
            </a:r>
            <a:r>
              <a:rPr lang="en-US" sz="2200" dirty="0"/>
              <a:t>Knowing that they were the fastest to train.</a:t>
            </a:r>
          </a:p>
          <a:p>
            <a:r>
              <a:rPr lang="en-US" sz="2200" dirty="0"/>
              <a:t>On the other hand, the SVR model (</a:t>
            </a:r>
            <a:r>
              <a:rPr lang="en-US" sz="2200" dirty="0">
                <a:solidFill>
                  <a:srgbClr val="FF0000"/>
                </a:solidFill>
              </a:rPr>
              <a:t>with </a:t>
            </a:r>
            <a:r>
              <a:rPr lang="en-US" sz="2200" b="0" i="0" kern="1200" dirty="0">
                <a:solidFill>
                  <a:srgbClr val="FF0000"/>
                </a:solidFill>
                <a:effectLst/>
                <a:latin typeface="Univers Condensed Light" panose="020B0306020202040204" pitchFamily="34" charset="0"/>
                <a:ea typeface="+mn-ea"/>
                <a:cs typeface="+mn-cs"/>
              </a:rPr>
              <a:t>0.109 fo</a:t>
            </a:r>
            <a:r>
              <a:rPr lang="en-US" sz="2200" dirty="0">
                <a:solidFill>
                  <a:srgbClr val="FF0000"/>
                </a:solidFill>
                <a:latin typeface="Univers Condensed Light" panose="020B0306020202040204" pitchFamily="34" charset="0"/>
              </a:rPr>
              <a:t>r R^2</a:t>
            </a:r>
            <a:r>
              <a:rPr lang="en-US" sz="2200" dirty="0"/>
              <a:t>) and the linear regression model (</a:t>
            </a:r>
            <a:r>
              <a:rPr lang="en-US" sz="2200" dirty="0">
                <a:solidFill>
                  <a:srgbClr val="FF0000"/>
                </a:solidFill>
              </a:rPr>
              <a:t>with </a:t>
            </a:r>
            <a:r>
              <a:rPr lang="en-US" sz="2200" b="0" i="0" kern="1200" dirty="0">
                <a:solidFill>
                  <a:srgbClr val="FF0000"/>
                </a:solidFill>
                <a:effectLst/>
                <a:latin typeface="Univers Condensed Light" panose="020B0306020202040204" pitchFamily="34" charset="0"/>
                <a:ea typeface="+mn-ea"/>
                <a:cs typeface="+mn-cs"/>
              </a:rPr>
              <a:t>0.085 for R^2</a:t>
            </a:r>
            <a:r>
              <a:rPr lang="en-US" sz="2200" dirty="0"/>
              <a:t>) were not good and they took a lot of time training as well, unlike the other models.</a:t>
            </a:r>
            <a:endParaRPr lang="ar-EG" sz="2200" dirty="0"/>
          </a:p>
          <a:p>
            <a:r>
              <a:rPr lang="en-US" sz="2200" dirty="0"/>
              <a:t>In the end, choosing the right model depends on the problem that I want to solve.</a:t>
            </a:r>
          </a:p>
          <a:p>
            <a:endParaRPr lang="en-US" sz="2200" dirty="0"/>
          </a:p>
          <a:p>
            <a:endParaRPr lang="en-US" sz="2200" dirty="0"/>
          </a:p>
        </p:txBody>
      </p:sp>
      <p:pic>
        <p:nvPicPr>
          <p:cNvPr id="5" name="Picture 4" descr="Snowed pine trees">
            <a:extLst>
              <a:ext uri="{FF2B5EF4-FFF2-40B4-BE49-F238E27FC236}">
                <a16:creationId xmlns:a16="http://schemas.microsoft.com/office/drawing/2014/main" id="{801E2868-33E2-4DE0-47FE-A01C3B835D7A}"/>
              </a:ext>
            </a:extLst>
          </p:cNvPr>
          <p:cNvPicPr>
            <a:picLocks noChangeAspect="1"/>
          </p:cNvPicPr>
          <p:nvPr/>
        </p:nvPicPr>
        <p:blipFill rotWithShape="1">
          <a:blip r:embed="rId2"/>
          <a:srcRect l="24932" r="6897"/>
          <a:stretch/>
        </p:blipFill>
        <p:spPr>
          <a:xfrm>
            <a:off x="7225552" y="1995117"/>
            <a:ext cx="4966447" cy="4862884"/>
          </a:xfrm>
          <a:prstGeom prst="rect">
            <a:avLst/>
          </a:prstGeom>
        </p:spPr>
      </p:pic>
      <p:cxnSp>
        <p:nvCxnSpPr>
          <p:cNvPr id="19" name="Straight Connector 18">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40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24">
            <a:extLst>
              <a:ext uri="{FF2B5EF4-FFF2-40B4-BE49-F238E27FC236}">
                <a16:creationId xmlns:a16="http://schemas.microsoft.com/office/drawing/2014/main" id="{2096EABF-579F-4307-8952-04905085F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 descr="Aerial view of a highway near the ocean">
            <a:extLst>
              <a:ext uri="{FF2B5EF4-FFF2-40B4-BE49-F238E27FC236}">
                <a16:creationId xmlns:a16="http://schemas.microsoft.com/office/drawing/2014/main" id="{ED8FE146-76F1-0AF1-9B5D-B16CA10A3229}"/>
              </a:ext>
            </a:extLst>
          </p:cNvPr>
          <p:cNvPicPr>
            <a:picLocks noChangeAspect="1"/>
          </p:cNvPicPr>
          <p:nvPr/>
        </p:nvPicPr>
        <p:blipFill rotWithShape="1">
          <a:blip r:embed="rId2"/>
          <a:srcRect t="11916" b="13250"/>
          <a:stretch/>
        </p:blipFill>
        <p:spPr>
          <a:xfrm>
            <a:off x="-33559" y="-152933"/>
            <a:ext cx="12225558" cy="6861643"/>
          </a:xfrm>
          <a:prstGeom prst="rect">
            <a:avLst/>
          </a:prstGeom>
        </p:spPr>
      </p:pic>
      <p:sp>
        <p:nvSpPr>
          <p:cNvPr id="44" name="Rectangle 23">
            <a:extLst>
              <a:ext uri="{FF2B5EF4-FFF2-40B4-BE49-F238E27FC236}">
                <a16:creationId xmlns:a16="http://schemas.microsoft.com/office/drawing/2014/main" id="{233D9D3E-2FB8-42AA-B5E5-1EAB4DA92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556" y="-14280"/>
            <a:ext cx="4615080" cy="687227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2170935 w 5594726"/>
              <a:gd name="connsiteY0" fmla="*/ 0 h 6868625"/>
              <a:gd name="connsiteX1" fmla="*/ 5594726 w 5594726"/>
              <a:gd name="connsiteY1" fmla="*/ 0 h 6868625"/>
              <a:gd name="connsiteX2" fmla="*/ 5594726 w 5594726"/>
              <a:gd name="connsiteY2" fmla="*/ 6868625 h 6868625"/>
              <a:gd name="connsiteX3" fmla="*/ 0 w 5594726"/>
              <a:gd name="connsiteY3" fmla="*/ 6865085 h 6868625"/>
              <a:gd name="connsiteX4" fmla="*/ 2170935 w 5594726"/>
              <a:gd name="connsiteY4" fmla="*/ 0 h 686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726" h="6868625">
                <a:moveTo>
                  <a:pt x="2170935" y="0"/>
                </a:moveTo>
                <a:lnTo>
                  <a:pt x="5594726" y="0"/>
                </a:lnTo>
                <a:lnTo>
                  <a:pt x="5594726" y="6868625"/>
                </a:lnTo>
                <a:lnTo>
                  <a:pt x="0" y="6865085"/>
                </a:lnTo>
                <a:lnTo>
                  <a:pt x="217093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458CAE-9901-E059-F625-7A5CBB549BF0}"/>
              </a:ext>
            </a:extLst>
          </p:cNvPr>
          <p:cNvSpPr>
            <a:spLocks noGrp="1"/>
          </p:cNvSpPr>
          <p:nvPr>
            <p:ph type="title"/>
          </p:nvPr>
        </p:nvSpPr>
        <p:spPr>
          <a:xfrm>
            <a:off x="533399" y="1040003"/>
            <a:ext cx="3450563" cy="3150159"/>
          </a:xfrm>
        </p:spPr>
        <p:txBody>
          <a:bodyPr vert="horz" lIns="91440" tIns="45720" rIns="91440" bIns="45720" rtlCol="0" anchor="t">
            <a:normAutofit/>
          </a:bodyPr>
          <a:lstStyle/>
          <a:p>
            <a:r>
              <a:rPr lang="en-US" sz="4000" i="1" kern="1200" cap="all" baseline="0" dirty="0">
                <a:solidFill>
                  <a:schemeClr val="tx2"/>
                </a:solidFill>
                <a:latin typeface="+mj-lt"/>
                <a:ea typeface="+mj-ea"/>
                <a:cs typeface="+mj-cs"/>
              </a:rPr>
              <a:t>Thank you.</a:t>
            </a:r>
          </a:p>
        </p:txBody>
      </p:sp>
      <p:cxnSp>
        <p:nvCxnSpPr>
          <p:cNvPr id="45" name="Straight Connector 28">
            <a:extLst>
              <a:ext uri="{FF2B5EF4-FFF2-40B4-BE49-F238E27FC236}">
                <a16:creationId xmlns:a16="http://schemas.microsoft.com/office/drawing/2014/main" id="{69FBE6D3-8499-4BE7-8C12-1BA9F0150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35C1B90-3208-4854-BFDE-310A02639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B20B9B-B58D-4A05-87A2-6F8C78BD7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CC7CE6-73AD-436F-BC95-066CC95065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92C383-6990-4C74-A5FF-EAB4A1EA29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37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5D19A3-40B5-4D86-DF75-C6C058EE9F41}"/>
              </a:ext>
            </a:extLst>
          </p:cNvPr>
          <p:cNvSpPr>
            <a:spLocks noGrp="1"/>
          </p:cNvSpPr>
          <p:nvPr>
            <p:ph type="title"/>
          </p:nvPr>
        </p:nvSpPr>
        <p:spPr>
          <a:xfrm>
            <a:off x="883920" y="800849"/>
            <a:ext cx="4065767" cy="3510553"/>
          </a:xfrm>
        </p:spPr>
        <p:txBody>
          <a:bodyPr anchor="t">
            <a:normAutofit/>
          </a:bodyPr>
          <a:lstStyle/>
          <a:p>
            <a:r>
              <a:rPr lang="en-US" sz="6000" b="1" i="0" dirty="0"/>
              <a:t>Goal</a:t>
            </a:r>
          </a:p>
        </p:txBody>
      </p:sp>
      <p:sp>
        <p:nvSpPr>
          <p:cNvPr id="3" name="Content Placeholder 2">
            <a:extLst>
              <a:ext uri="{FF2B5EF4-FFF2-40B4-BE49-F238E27FC236}">
                <a16:creationId xmlns:a16="http://schemas.microsoft.com/office/drawing/2014/main" id="{E33BEB81-D5D4-BE6F-7692-F2FFE4C8E0E8}"/>
              </a:ext>
            </a:extLst>
          </p:cNvPr>
          <p:cNvSpPr>
            <a:spLocks noGrp="1"/>
          </p:cNvSpPr>
          <p:nvPr>
            <p:ph idx="1"/>
          </p:nvPr>
        </p:nvSpPr>
        <p:spPr>
          <a:xfrm>
            <a:off x="5895753" y="533400"/>
            <a:ext cx="5458046" cy="5791200"/>
          </a:xfrm>
        </p:spPr>
        <p:txBody>
          <a:bodyPr anchor="ctr">
            <a:normAutofit/>
          </a:bodyPr>
          <a:lstStyle/>
          <a:p>
            <a:r>
              <a:rPr lang="en-US" sz="2800" dirty="0"/>
              <a:t>For this project, I'm going to build a machine learning model that could predict the property sales price for properties in NYC. I'm dividing my project into the following sections:</a:t>
            </a:r>
          </a:p>
          <a:p>
            <a:endParaRPr lang="en-US" sz="2800" dirty="0"/>
          </a:p>
          <a:p>
            <a:pPr lvl="1"/>
            <a:r>
              <a:rPr lang="en-US" sz="2400" dirty="0"/>
              <a:t>EDA</a:t>
            </a:r>
          </a:p>
          <a:p>
            <a:pPr lvl="1"/>
            <a:r>
              <a:rPr lang="en-US" sz="2400" dirty="0"/>
              <a:t>Data Preparation	</a:t>
            </a:r>
          </a:p>
          <a:p>
            <a:pPr lvl="1"/>
            <a:r>
              <a:rPr lang="en-US" sz="2400" dirty="0"/>
              <a:t>Modelling</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05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DCBC8E-F294-2923-819F-24F27DA6D6A2}"/>
              </a:ext>
            </a:extLst>
          </p:cNvPr>
          <p:cNvSpPr>
            <a:spLocks noGrp="1"/>
          </p:cNvSpPr>
          <p:nvPr>
            <p:ph type="title"/>
          </p:nvPr>
        </p:nvSpPr>
        <p:spPr>
          <a:xfrm>
            <a:off x="289482" y="691842"/>
            <a:ext cx="3971261" cy="3012141"/>
          </a:xfrm>
        </p:spPr>
        <p:txBody>
          <a:bodyPr anchor="t">
            <a:normAutofit/>
          </a:bodyPr>
          <a:lstStyle/>
          <a:p>
            <a:r>
              <a:rPr lang="en-US" sz="4000" b="1" i="0" dirty="0"/>
              <a:t>EDA, Feature Engineering, and </a:t>
            </a:r>
            <a:r>
              <a:rPr lang="en-US" sz="4000" b="1" i="0" dirty="0" err="1"/>
              <a:t>AutoML</a:t>
            </a:r>
            <a:br>
              <a:rPr lang="en-US" sz="4000" b="1" i="0" dirty="0"/>
            </a:br>
            <a:endParaRPr lang="en-US" sz="4000" b="1" i="0" dirty="0"/>
          </a:p>
        </p:txBody>
      </p:sp>
      <p:sp>
        <p:nvSpPr>
          <p:cNvPr id="3" name="Content Placeholder 2">
            <a:extLst>
              <a:ext uri="{FF2B5EF4-FFF2-40B4-BE49-F238E27FC236}">
                <a16:creationId xmlns:a16="http://schemas.microsoft.com/office/drawing/2014/main" id="{30A39EC3-79C6-B972-C328-23C1859C80B4}"/>
              </a:ext>
            </a:extLst>
          </p:cNvPr>
          <p:cNvSpPr>
            <a:spLocks noGrp="1"/>
          </p:cNvSpPr>
          <p:nvPr>
            <p:ph idx="1"/>
          </p:nvPr>
        </p:nvSpPr>
        <p:spPr>
          <a:xfrm>
            <a:off x="5040031" y="1103086"/>
            <a:ext cx="7021339" cy="5201795"/>
          </a:xfrm>
        </p:spPr>
        <p:txBody>
          <a:bodyPr anchor="ctr">
            <a:normAutofit/>
          </a:bodyPr>
          <a:lstStyle/>
          <a:p>
            <a:r>
              <a:rPr lang="en-US" sz="2800" dirty="0"/>
              <a:t>We will apply learned concepts from Day 3-4 lectures to perform ‘data exploration’, ‘feature engineering’, and ‘</a:t>
            </a:r>
            <a:r>
              <a:rPr lang="en-US" sz="2800" dirty="0" err="1"/>
              <a:t>autoML</a:t>
            </a:r>
            <a:r>
              <a:rPr lang="en-US" sz="2800" dirty="0"/>
              <a:t>’ on a ‘House Sale’ dataset.</a:t>
            </a:r>
          </a:p>
          <a:p>
            <a:pPr lvl="1"/>
            <a:r>
              <a:rPr lang="en-US" sz="2400" dirty="0"/>
              <a:t>The goal of this assignment is to analyze 3 years’ ”(2018-2020) House Sales” data provided by “New York City” (NYC) government and build regression model to predict house price.</a:t>
            </a:r>
          </a:p>
          <a:p>
            <a:pPr lvl="1"/>
            <a:r>
              <a:rPr lang="en-US" sz="2400" dirty="0"/>
              <a:t>NYC has five boroughs, i.e., “Bronx”, “Brooklyn”, “Manhattan”, “Queens” and “Staten Island”.</a:t>
            </a:r>
          </a:p>
          <a:p>
            <a:pPr lvl="1"/>
            <a:r>
              <a:rPr lang="en-US" sz="2400" dirty="0"/>
              <a:t>Sales of houses in each borough has been provided.</a:t>
            </a:r>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02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8D9FC2-FFD7-6887-232A-373013015FDD}"/>
              </a:ext>
            </a:extLst>
          </p:cNvPr>
          <p:cNvSpPr>
            <a:spLocks noGrp="1"/>
          </p:cNvSpPr>
          <p:nvPr>
            <p:ph type="title"/>
          </p:nvPr>
        </p:nvSpPr>
        <p:spPr>
          <a:xfrm>
            <a:off x="108418" y="373743"/>
            <a:ext cx="3462096" cy="2050143"/>
          </a:xfrm>
        </p:spPr>
        <p:txBody>
          <a:bodyPr anchor="t">
            <a:normAutofit/>
          </a:bodyPr>
          <a:lstStyle/>
          <a:p>
            <a:r>
              <a:rPr lang="en-US" sz="2400" b="1" i="0" dirty="0"/>
              <a:t>Exploratory Data Analysis (EDA)</a:t>
            </a:r>
            <a:br>
              <a:rPr lang="en-US" sz="2400" b="1" i="0" dirty="0"/>
            </a:br>
            <a:endParaRPr lang="en-US" sz="2400" b="1" i="0" dirty="0"/>
          </a:p>
        </p:txBody>
      </p:sp>
      <p:cxnSp>
        <p:nvCxnSpPr>
          <p:cNvPr id="47" name="Straight Connector 46">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F45324-E41F-4948-F299-4DCFE8AC89E4}"/>
              </a:ext>
            </a:extLst>
          </p:cNvPr>
          <p:cNvSpPr>
            <a:spLocks noGrp="1"/>
          </p:cNvSpPr>
          <p:nvPr>
            <p:ph idx="1"/>
          </p:nvPr>
        </p:nvSpPr>
        <p:spPr>
          <a:xfrm>
            <a:off x="3900791" y="533400"/>
            <a:ext cx="7841265" cy="5791199"/>
          </a:xfrm>
        </p:spPr>
        <p:txBody>
          <a:bodyPr anchor="ctr">
            <a:normAutofit/>
          </a:bodyPr>
          <a:lstStyle/>
          <a:p>
            <a:pPr>
              <a:lnSpc>
                <a:spcPct val="90000"/>
              </a:lnSpc>
            </a:pPr>
            <a:r>
              <a:rPr lang="en-US" sz="2500" dirty="0"/>
              <a:t>The EDA is divided in the following steps:</a:t>
            </a:r>
          </a:p>
          <a:p>
            <a:pPr>
              <a:lnSpc>
                <a:spcPct val="90000"/>
              </a:lnSpc>
            </a:pPr>
            <a:endParaRPr lang="en-US" sz="2500" dirty="0"/>
          </a:p>
          <a:p>
            <a:pPr lvl="1">
              <a:lnSpc>
                <a:spcPct val="90000"/>
              </a:lnSpc>
            </a:pPr>
            <a:r>
              <a:rPr lang="en-US" sz="2500" dirty="0"/>
              <a:t>Basic data exploration</a:t>
            </a:r>
          </a:p>
          <a:p>
            <a:pPr lvl="1">
              <a:lnSpc>
                <a:spcPct val="90000"/>
              </a:lnSpc>
            </a:pPr>
            <a:r>
              <a:rPr lang="en-US" sz="2500" dirty="0"/>
              <a:t>Identification of variables and data types</a:t>
            </a:r>
          </a:p>
          <a:p>
            <a:pPr lvl="1">
              <a:lnSpc>
                <a:spcPct val="90000"/>
              </a:lnSpc>
            </a:pPr>
            <a:r>
              <a:rPr lang="en-US" sz="2500" dirty="0"/>
              <a:t>Missing values</a:t>
            </a:r>
          </a:p>
          <a:p>
            <a:pPr lvl="1">
              <a:lnSpc>
                <a:spcPct val="90000"/>
              </a:lnSpc>
            </a:pPr>
            <a:r>
              <a:rPr lang="en-US" sz="2500" dirty="0"/>
              <a:t>Univariate Analysis</a:t>
            </a:r>
          </a:p>
          <a:p>
            <a:pPr lvl="1">
              <a:lnSpc>
                <a:spcPct val="90000"/>
              </a:lnSpc>
            </a:pPr>
            <a:r>
              <a:rPr lang="en-US" sz="2500" dirty="0"/>
              <a:t>Bivariate Analysis</a:t>
            </a:r>
          </a:p>
          <a:p>
            <a:pPr lvl="1">
              <a:lnSpc>
                <a:spcPct val="90000"/>
              </a:lnSpc>
            </a:pPr>
            <a:r>
              <a:rPr lang="en-US" sz="2500" dirty="0"/>
              <a:t>Correlation matrix</a:t>
            </a:r>
          </a:p>
          <a:p>
            <a:pPr lvl="1">
              <a:lnSpc>
                <a:spcPct val="90000"/>
              </a:lnSpc>
            </a:pPr>
            <a:r>
              <a:rPr lang="en-US" sz="2500" dirty="0"/>
              <a:t>Conclusion</a:t>
            </a:r>
          </a:p>
          <a:p>
            <a:pPr lvl="1">
              <a:lnSpc>
                <a:spcPct val="90000"/>
              </a:lnSpc>
            </a:pPr>
            <a:endParaRPr lang="en-US" sz="2500" dirty="0"/>
          </a:p>
          <a:p>
            <a:pPr marL="457200" lvl="1" indent="0">
              <a:lnSpc>
                <a:spcPct val="90000"/>
              </a:lnSpc>
              <a:buNone/>
            </a:pPr>
            <a:r>
              <a:rPr lang="en-US" sz="2500" dirty="0"/>
              <a:t>Note : </a:t>
            </a:r>
          </a:p>
          <a:p>
            <a:pPr lvl="1">
              <a:lnSpc>
                <a:spcPct val="90000"/>
              </a:lnSpc>
              <a:buFontTx/>
              <a:buChar char="-"/>
            </a:pPr>
            <a:r>
              <a:rPr lang="en-US" sz="2500" dirty="0"/>
              <a:t>The data size before EDA was 277,803 rows x 21 columns. </a:t>
            </a:r>
          </a:p>
          <a:p>
            <a:pPr lvl="1">
              <a:lnSpc>
                <a:spcPct val="90000"/>
              </a:lnSpc>
              <a:buFontTx/>
              <a:buChar char="-"/>
            </a:pPr>
            <a:r>
              <a:rPr lang="en-US" sz="2500" dirty="0"/>
              <a:t>And after EDA it was 223,426 rows x 19 columns.</a:t>
            </a:r>
          </a:p>
        </p:txBody>
      </p:sp>
    </p:spTree>
    <p:extLst>
      <p:ext uri="{BB962C8B-B14F-4D97-AF65-F5344CB8AC3E}">
        <p14:creationId xmlns:p14="http://schemas.microsoft.com/office/powerpoint/2010/main" val="429014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7413D-2755-BA27-4B47-38BD2C036FCB}"/>
              </a:ext>
            </a:extLst>
          </p:cNvPr>
          <p:cNvSpPr>
            <a:spLocks noGrp="1"/>
          </p:cNvSpPr>
          <p:nvPr>
            <p:ph type="title"/>
          </p:nvPr>
        </p:nvSpPr>
        <p:spPr>
          <a:xfrm>
            <a:off x="5230906" y="533401"/>
            <a:ext cx="6427694" cy="1111254"/>
          </a:xfrm>
        </p:spPr>
        <p:txBody>
          <a:bodyPr>
            <a:normAutofit/>
          </a:bodyPr>
          <a:lstStyle/>
          <a:p>
            <a:pPr algn="ctr"/>
            <a:r>
              <a:rPr lang="en-GB" sz="3200" b="1" i="0" dirty="0"/>
              <a:t>Research questions:</a:t>
            </a:r>
            <a:endParaRPr lang="en-US" sz="3200" i="0" dirty="0"/>
          </a:p>
        </p:txBody>
      </p:sp>
      <p:sp>
        <p:nvSpPr>
          <p:cNvPr id="3" name="Content Placeholder 2">
            <a:extLst>
              <a:ext uri="{FF2B5EF4-FFF2-40B4-BE49-F238E27FC236}">
                <a16:creationId xmlns:a16="http://schemas.microsoft.com/office/drawing/2014/main" id="{A7764924-6629-B9DD-13AE-7EE6D10C34CD}"/>
              </a:ext>
            </a:extLst>
          </p:cNvPr>
          <p:cNvSpPr>
            <a:spLocks noGrp="1"/>
          </p:cNvSpPr>
          <p:nvPr>
            <p:ph idx="1"/>
          </p:nvPr>
        </p:nvSpPr>
        <p:spPr>
          <a:xfrm>
            <a:off x="5049839" y="1754841"/>
            <a:ext cx="6481170" cy="4569758"/>
          </a:xfrm>
        </p:spPr>
        <p:txBody>
          <a:bodyPr anchor="ctr">
            <a:normAutofit/>
          </a:bodyPr>
          <a:lstStyle/>
          <a:p>
            <a:r>
              <a:rPr lang="en-US" sz="3200" u="sng" dirty="0"/>
              <a:t>Hypothesis: </a:t>
            </a:r>
            <a:r>
              <a:rPr lang="en-US" sz="3200" dirty="0"/>
              <a:t>Manhattan is the most densely populated of New York City’s 5 boroughs source</a:t>
            </a:r>
          </a:p>
          <a:p>
            <a:endParaRPr lang="en-US" sz="3200" dirty="0"/>
          </a:p>
          <a:p>
            <a:r>
              <a:rPr lang="en-US" sz="3200" dirty="0"/>
              <a:t>What is the most real estate properties in New York City for each Boroughs ?</a:t>
            </a:r>
          </a:p>
        </p:txBody>
      </p:sp>
      <p:pic>
        <p:nvPicPr>
          <p:cNvPr id="5" name="Picture 4" descr="Aerial view of skyscrapers and city">
            <a:extLst>
              <a:ext uri="{FF2B5EF4-FFF2-40B4-BE49-F238E27FC236}">
                <a16:creationId xmlns:a16="http://schemas.microsoft.com/office/drawing/2014/main" id="{14C43B56-2B83-FDD9-AC51-E7FD1D0B92F2}"/>
              </a:ext>
            </a:extLst>
          </p:cNvPr>
          <p:cNvPicPr>
            <a:picLocks noChangeAspect="1"/>
          </p:cNvPicPr>
          <p:nvPr/>
        </p:nvPicPr>
        <p:blipFill rotWithShape="1">
          <a:blip r:embed="rId2"/>
          <a:srcRect l="26745" r="29627" b="1"/>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20" name="Straight Connector 19">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67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3" name="Rectangle 7192">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Freeform: Shape 7194">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79EF72-7B2E-3E55-84B6-B0301FDC1B67}"/>
              </a:ext>
            </a:extLst>
          </p:cNvPr>
          <p:cNvSpPr>
            <a:spLocks noGrp="1"/>
          </p:cNvSpPr>
          <p:nvPr>
            <p:ph type="title"/>
          </p:nvPr>
        </p:nvSpPr>
        <p:spPr>
          <a:xfrm>
            <a:off x="7218705" y="542926"/>
            <a:ext cx="4439894" cy="1668143"/>
          </a:xfrm>
        </p:spPr>
        <p:txBody>
          <a:bodyPr>
            <a:normAutofit/>
          </a:bodyPr>
          <a:lstStyle/>
          <a:p>
            <a:r>
              <a:rPr lang="en-GB" sz="3700" b="1" i="0" dirty="0"/>
              <a:t>Research questions CONT. :</a:t>
            </a:r>
            <a:endParaRPr lang="en-US" sz="3700" dirty="0"/>
          </a:p>
        </p:txBody>
      </p:sp>
      <p:pic>
        <p:nvPicPr>
          <p:cNvPr id="7172" name="Picture 4">
            <a:extLst>
              <a:ext uri="{FF2B5EF4-FFF2-40B4-BE49-F238E27FC236}">
                <a16:creationId xmlns:a16="http://schemas.microsoft.com/office/drawing/2014/main" id="{8A3F2CCD-CE07-18B7-0BEF-507A5B0839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3481" y="1509486"/>
            <a:ext cx="6087335" cy="4078514"/>
          </a:xfrm>
          <a:prstGeom prst="rect">
            <a:avLst/>
          </a:prstGeom>
          <a:noFill/>
          <a:extLst>
            <a:ext uri="{909E8E84-426E-40DD-AFC4-6F175D3DCCD1}">
              <a14:hiddenFill xmlns:a14="http://schemas.microsoft.com/office/drawing/2010/main">
                <a:solidFill>
                  <a:srgbClr val="FFFFFF"/>
                </a:solidFill>
              </a14:hiddenFill>
            </a:ext>
          </a:extLst>
        </p:spPr>
      </p:pic>
      <p:cxnSp>
        <p:nvCxnSpPr>
          <p:cNvPr id="7197" name="Straight Connector 7196">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69E085-2D21-697F-61F0-889BC547F91D}"/>
              </a:ext>
            </a:extLst>
          </p:cNvPr>
          <p:cNvSpPr>
            <a:spLocks noGrp="1"/>
          </p:cNvSpPr>
          <p:nvPr>
            <p:ph idx="1"/>
          </p:nvPr>
        </p:nvSpPr>
        <p:spPr>
          <a:xfrm>
            <a:off x="7218706" y="1901371"/>
            <a:ext cx="4439894" cy="4818743"/>
          </a:xfrm>
        </p:spPr>
        <p:txBody>
          <a:bodyPr>
            <a:normAutofit lnSpcReduction="10000"/>
          </a:bodyPr>
          <a:lstStyle/>
          <a:p>
            <a:pPr>
              <a:lnSpc>
                <a:spcPct val="90000"/>
              </a:lnSpc>
            </a:pPr>
            <a:endParaRPr lang="en-US" sz="1600" dirty="0"/>
          </a:p>
          <a:p>
            <a:pPr>
              <a:lnSpc>
                <a:spcPct val="90000"/>
              </a:lnSpc>
            </a:pPr>
            <a:r>
              <a:rPr lang="en-US" sz="1600" dirty="0"/>
              <a:t>Ans: Although Manhattan is the most densely populated neighborhood in New York City, Queens in New York City with the most properties in this dataset.</a:t>
            </a:r>
          </a:p>
          <a:p>
            <a:pPr>
              <a:lnSpc>
                <a:spcPct val="90000"/>
              </a:lnSpc>
            </a:pPr>
            <a:endParaRPr lang="en-US" sz="1600" dirty="0"/>
          </a:p>
          <a:p>
            <a:pPr>
              <a:lnSpc>
                <a:spcPct val="90000"/>
              </a:lnSpc>
            </a:pPr>
            <a:r>
              <a:rPr lang="en-US" sz="1600" dirty="0"/>
              <a:t>More than 32% just for Queens Borough , Which is more than Manhattan's percentage ~19%</a:t>
            </a:r>
          </a:p>
          <a:p>
            <a:pPr>
              <a:lnSpc>
                <a:spcPct val="90000"/>
              </a:lnSpc>
            </a:pPr>
            <a:endParaRPr lang="en-US" sz="1600" dirty="0"/>
          </a:p>
          <a:p>
            <a:pPr>
              <a:lnSpc>
                <a:spcPct val="90000"/>
              </a:lnSpc>
            </a:pPr>
            <a:r>
              <a:rPr lang="en-US" sz="1600" dirty="0"/>
              <a:t>This will be useful for governments because they will think that the neighborhoods with more real estate have more population density, which is not true, and therefore they will focus their efforts to provide public services to the most crowded neighborhoods</a:t>
            </a:r>
          </a:p>
          <a:p>
            <a:pPr>
              <a:lnSpc>
                <a:spcPct val="90000"/>
              </a:lnSpc>
            </a:pPr>
            <a:endParaRPr lang="en-US" sz="1600" dirty="0"/>
          </a:p>
          <a:p>
            <a:pPr>
              <a:lnSpc>
                <a:spcPct val="90000"/>
              </a:lnSpc>
            </a:pPr>
            <a:r>
              <a:rPr lang="en-US" sz="1600" dirty="0"/>
              <a:t>Note : BOROUGH -&gt; A digit code for the borough the property is located in; in order these are Manhattan (1), Bronx (2), Brooklyn (3), Queens (4), and Staten Island (5).</a:t>
            </a:r>
          </a:p>
          <a:p>
            <a:pPr>
              <a:lnSpc>
                <a:spcPct val="90000"/>
              </a:lnSpc>
            </a:pPr>
            <a:endParaRPr lang="en-US" sz="1600" dirty="0"/>
          </a:p>
        </p:txBody>
      </p:sp>
    </p:spTree>
    <p:extLst>
      <p:ext uri="{BB962C8B-B14F-4D97-AF65-F5344CB8AC3E}">
        <p14:creationId xmlns:p14="http://schemas.microsoft.com/office/powerpoint/2010/main" val="153787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Connector 55">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F9CE40A-A1F5-E6D4-C059-73FFEE8B1E9D}"/>
              </a:ext>
            </a:extLst>
          </p:cNvPr>
          <p:cNvPicPr>
            <a:picLocks noChangeAspect="1"/>
          </p:cNvPicPr>
          <p:nvPr/>
        </p:nvPicPr>
        <p:blipFill>
          <a:blip r:embed="rId2"/>
          <a:stretch>
            <a:fillRect/>
          </a:stretch>
        </p:blipFill>
        <p:spPr>
          <a:xfrm>
            <a:off x="5166580" y="1807210"/>
            <a:ext cx="6531111" cy="3755389"/>
          </a:xfrm>
          <a:prstGeom prst="rect">
            <a:avLst/>
          </a:prstGeom>
        </p:spPr>
      </p:pic>
      <p:sp>
        <p:nvSpPr>
          <p:cNvPr id="9" name="Content Placeholder 2">
            <a:extLst>
              <a:ext uri="{FF2B5EF4-FFF2-40B4-BE49-F238E27FC236}">
                <a16:creationId xmlns:a16="http://schemas.microsoft.com/office/drawing/2014/main" id="{1462BF8F-F933-CBF6-C1A2-190C99FECA1C}"/>
              </a:ext>
            </a:extLst>
          </p:cNvPr>
          <p:cNvSpPr>
            <a:spLocks noGrp="1"/>
          </p:cNvSpPr>
          <p:nvPr>
            <p:ph idx="1"/>
          </p:nvPr>
        </p:nvSpPr>
        <p:spPr>
          <a:xfrm>
            <a:off x="-2" y="2580329"/>
            <a:ext cx="4122267" cy="4099872"/>
          </a:xfrm>
        </p:spPr>
        <p:txBody>
          <a:bodyPr>
            <a:normAutofit/>
          </a:bodyPr>
          <a:lstStyle/>
          <a:p>
            <a:r>
              <a:rPr lang="en-US" dirty="0"/>
              <a:t>Now let’s start making our Pie chart for the first 6 highest values int the BOROUGH column.</a:t>
            </a:r>
          </a:p>
        </p:txBody>
      </p:sp>
      <p:sp>
        <p:nvSpPr>
          <p:cNvPr id="10" name="Title 1">
            <a:extLst>
              <a:ext uri="{FF2B5EF4-FFF2-40B4-BE49-F238E27FC236}">
                <a16:creationId xmlns:a16="http://schemas.microsoft.com/office/drawing/2014/main" id="{42FA4F45-14E3-DD99-F0D8-000085A059DC}"/>
              </a:ext>
            </a:extLst>
          </p:cNvPr>
          <p:cNvSpPr>
            <a:spLocks noGrp="1"/>
          </p:cNvSpPr>
          <p:nvPr>
            <p:ph type="title"/>
          </p:nvPr>
        </p:nvSpPr>
        <p:spPr>
          <a:xfrm>
            <a:off x="233237" y="75125"/>
            <a:ext cx="4439894" cy="1668143"/>
          </a:xfrm>
        </p:spPr>
        <p:txBody>
          <a:bodyPr>
            <a:normAutofit/>
          </a:bodyPr>
          <a:lstStyle/>
          <a:p>
            <a:r>
              <a:rPr lang="en-GB" sz="3700" b="1" i="0" dirty="0"/>
              <a:t>Research questions CONT. :</a:t>
            </a:r>
            <a:endParaRPr lang="en-US" sz="3700" dirty="0"/>
          </a:p>
        </p:txBody>
      </p:sp>
      <p:sp>
        <p:nvSpPr>
          <p:cNvPr id="12" name="TextBox 11">
            <a:extLst>
              <a:ext uri="{FF2B5EF4-FFF2-40B4-BE49-F238E27FC236}">
                <a16:creationId xmlns:a16="http://schemas.microsoft.com/office/drawing/2014/main" id="{43A61978-3E88-0080-9B95-936E8065876E}"/>
              </a:ext>
            </a:extLst>
          </p:cNvPr>
          <p:cNvSpPr txBox="1"/>
          <p:nvPr/>
        </p:nvSpPr>
        <p:spPr>
          <a:xfrm>
            <a:off x="5462180" y="5771355"/>
            <a:ext cx="613003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rPr>
              <a:t>It seems that </a:t>
            </a:r>
            <a:r>
              <a:rPr kumimoji="0" lang="en-US" altLang="en-US" sz="1200" b="0" i="0" u="none" strike="noStrike" cap="none" normalizeH="0" baseline="0" dirty="0">
                <a:ln>
                  <a:noFill/>
                </a:ln>
                <a:effectLst/>
                <a:latin typeface="Arial Unicode MS"/>
              </a:rPr>
              <a:t>Queens</a:t>
            </a:r>
            <a:r>
              <a:rPr kumimoji="0" lang="en-US" altLang="en-US" b="0" i="0" u="none" strike="noStrike" cap="none" normalizeH="0" baseline="0" dirty="0">
                <a:ln>
                  <a:noFill/>
                </a:ln>
                <a:effectLst/>
                <a:latin typeface="Roboto" panose="02000000000000000000" pitchFamily="2" charset="0"/>
              </a:rPr>
              <a:t> has the most properties of all the boroughs in New York City in this dataset.</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6852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50" name="Rectangle 9249">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2" name="Rectangle 9251">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54" name="Straight Connector 9253">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56" name="Straight Connector 9255">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58" name="Straight Connector 9257">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60" name="Straight Connector 9259">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24A783-1CC9-1757-9605-F2F76D8F34B1}"/>
              </a:ext>
            </a:extLst>
          </p:cNvPr>
          <p:cNvSpPr>
            <a:spLocks noGrp="1"/>
          </p:cNvSpPr>
          <p:nvPr>
            <p:ph type="title"/>
          </p:nvPr>
        </p:nvSpPr>
        <p:spPr>
          <a:xfrm>
            <a:off x="1129553" y="584791"/>
            <a:ext cx="10064376" cy="1086847"/>
          </a:xfrm>
        </p:spPr>
        <p:txBody>
          <a:bodyPr>
            <a:normAutofit/>
          </a:bodyPr>
          <a:lstStyle/>
          <a:p>
            <a:r>
              <a:rPr lang="en-GB" b="1" i="0" dirty="0"/>
              <a:t>Research questions CONT. :</a:t>
            </a:r>
            <a:endParaRPr lang="en-US" dirty="0"/>
          </a:p>
        </p:txBody>
      </p:sp>
      <p:cxnSp>
        <p:nvCxnSpPr>
          <p:cNvPr id="9262" name="Straight Connector 9261">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9F78D4-CCA1-A20B-C01C-B07D29B21C83}"/>
              </a:ext>
            </a:extLst>
          </p:cNvPr>
          <p:cNvSpPr>
            <a:spLocks noGrp="1"/>
          </p:cNvSpPr>
          <p:nvPr>
            <p:ph idx="1"/>
          </p:nvPr>
        </p:nvSpPr>
        <p:spPr>
          <a:xfrm>
            <a:off x="668677" y="2499694"/>
            <a:ext cx="7256123" cy="3824906"/>
          </a:xfrm>
        </p:spPr>
        <p:txBody>
          <a:bodyPr anchor="ctr">
            <a:normAutofit fontScale="92500" lnSpcReduction="10000"/>
          </a:bodyPr>
          <a:lstStyle/>
          <a:p>
            <a:pPr>
              <a:lnSpc>
                <a:spcPct val="90000"/>
              </a:lnSpc>
            </a:pPr>
            <a:r>
              <a:rPr lang="en-US" sz="3500" dirty="0"/>
              <a:t>What is the distribution of real estate prices for each BOROUGH during the months of the year, and what is the number of units sold for each month as well?</a:t>
            </a:r>
          </a:p>
          <a:p>
            <a:pPr>
              <a:lnSpc>
                <a:spcPct val="90000"/>
              </a:lnSpc>
            </a:pPr>
            <a:endParaRPr lang="en-US" sz="2200" dirty="0"/>
          </a:p>
          <a:p>
            <a:pPr>
              <a:lnSpc>
                <a:spcPct val="90000"/>
              </a:lnSpc>
            </a:pPr>
            <a:r>
              <a:rPr lang="en-US" sz="2200" dirty="0"/>
              <a:t>The importance of this question for the buyer so that he can know the right time to buy the best property at an appropriate price.</a:t>
            </a:r>
          </a:p>
          <a:p>
            <a:pPr>
              <a:lnSpc>
                <a:spcPct val="90000"/>
              </a:lnSpc>
            </a:pPr>
            <a:r>
              <a:rPr lang="en-US" sz="2200" dirty="0"/>
              <a:t>It is obvious to see that the more units sold during a particular month of the year, the lower the real estate prices in that month also, according to the theory of supply and demand.</a:t>
            </a:r>
          </a:p>
        </p:txBody>
      </p:sp>
      <p:pic>
        <p:nvPicPr>
          <p:cNvPr id="9247" name="Graphic 9246" descr="Commitments">
            <a:extLst>
              <a:ext uri="{FF2B5EF4-FFF2-40B4-BE49-F238E27FC236}">
                <a16:creationId xmlns:a16="http://schemas.microsoft.com/office/drawing/2014/main" id="{18E7E2C7-80DA-CC1C-E965-AF57CB4BA4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93477" y="3039153"/>
            <a:ext cx="2929846" cy="2929846"/>
          </a:xfrm>
          <a:prstGeom prst="rect">
            <a:avLst/>
          </a:prstGeom>
        </p:spPr>
      </p:pic>
    </p:spTree>
    <p:extLst>
      <p:ext uri="{BB962C8B-B14F-4D97-AF65-F5344CB8AC3E}">
        <p14:creationId xmlns:p14="http://schemas.microsoft.com/office/powerpoint/2010/main" val="197805012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889</TotalTime>
  <Words>1519</Words>
  <Application>Microsoft Office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Unicode MS</vt:lpstr>
      <vt:lpstr>Courier New</vt:lpstr>
      <vt:lpstr>Montserrat</vt:lpstr>
      <vt:lpstr>Roboto</vt:lpstr>
      <vt:lpstr>Univers Condensed Light</vt:lpstr>
      <vt:lpstr>Walbaum Display Light</vt:lpstr>
      <vt:lpstr>AngleLinesVTI</vt:lpstr>
      <vt:lpstr>PowerPoint Presentation</vt:lpstr>
      <vt:lpstr>PowerPoint Presentation</vt:lpstr>
      <vt:lpstr>Goal</vt:lpstr>
      <vt:lpstr>EDA, Feature Engineering, and AutoML </vt:lpstr>
      <vt:lpstr>Exploratory Data Analysis (EDA) </vt:lpstr>
      <vt:lpstr>Research questions:</vt:lpstr>
      <vt:lpstr>Research questions CONT. :</vt:lpstr>
      <vt:lpstr>Research questions CONT. :</vt:lpstr>
      <vt:lpstr>Research questions CONT. :</vt:lpstr>
      <vt:lpstr>Research questions CONT. :</vt:lpstr>
      <vt:lpstr>Research questions CONT. :</vt:lpstr>
      <vt:lpstr>Data Exploration via Statistical Test</vt:lpstr>
      <vt:lpstr>Average Land square feet in each Borough </vt:lpstr>
      <vt:lpstr>The ANOVA for Statistical Hypothesis Testing</vt:lpstr>
      <vt:lpstr>Average Gross square feet in each Borough</vt:lpstr>
      <vt:lpstr>Machine Learning Part</vt:lpstr>
      <vt:lpstr>Modelling:</vt:lpstr>
      <vt:lpstr>Predictions and evaluation</vt:lpstr>
      <vt:lpstr>Feature Engineering</vt:lpstr>
      <vt:lpstr>Compare results</vt:lpstr>
      <vt:lpstr>Compare results cont.</vt:lpstr>
      <vt:lpstr>Some comments on the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kareem shehata</dc:creator>
  <cp:lastModifiedBy>kareem shehata</cp:lastModifiedBy>
  <cp:revision>3</cp:revision>
  <dcterms:created xsi:type="dcterms:W3CDTF">2022-11-10T01:09:44Z</dcterms:created>
  <dcterms:modified xsi:type="dcterms:W3CDTF">2022-11-10T15:59:19Z</dcterms:modified>
</cp:coreProperties>
</file>