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6" r:id="rId6"/>
    <p:sldId id="287" r:id="rId7"/>
    <p:sldId id="306" r:id="rId8"/>
    <p:sldId id="308" r:id="rId9"/>
    <p:sldId id="309" r:id="rId10"/>
    <p:sldId id="310" r:id="rId11"/>
    <p:sldId id="314" r:id="rId12"/>
    <p:sldId id="288" r:id="rId13"/>
    <p:sldId id="296" r:id="rId14"/>
    <p:sldId id="301" r:id="rId15"/>
    <p:sldId id="315" r:id="rId16"/>
    <p:sldId id="291" r:id="rId17"/>
    <p:sldId id="297" r:id="rId18"/>
    <p:sldId id="302" r:id="rId19"/>
    <p:sldId id="316" r:id="rId20"/>
    <p:sldId id="292" r:id="rId21"/>
    <p:sldId id="298" r:id="rId22"/>
    <p:sldId id="303" r:id="rId23"/>
    <p:sldId id="317" r:id="rId24"/>
    <p:sldId id="293" r:id="rId25"/>
    <p:sldId id="299" r:id="rId26"/>
    <p:sldId id="304" r:id="rId27"/>
    <p:sldId id="295" r:id="rId28"/>
    <p:sldId id="311" r:id="rId29"/>
    <p:sldId id="318" r:id="rId30"/>
    <p:sldId id="294" r:id="rId31"/>
    <p:sldId id="300" r:id="rId32"/>
    <p:sldId id="305" r:id="rId33"/>
    <p:sldId id="320" r:id="rId34"/>
    <p:sldId id="289" r:id="rId35"/>
    <p:sldId id="321" r:id="rId36"/>
    <p:sldId id="322" r:id="rId37"/>
    <p:sldId id="323" r:id="rId38"/>
    <p:sldId id="324" r:id="rId39"/>
    <p:sldId id="31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19" autoAdjust="0"/>
  </p:normalViewPr>
  <p:slideViewPr>
    <p:cSldViewPr snapToGrid="0">
      <p:cViewPr>
        <p:scale>
          <a:sx n="75" d="100"/>
          <a:sy n="75" d="100"/>
        </p:scale>
        <p:origin x="318" y="12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2022-02-01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2022-02-01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2022-02-01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2022-02-01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2022-02-01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2022-02-01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2022-02-01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2022-02-01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2022-02-01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alphaModFix amt="17000"/>
          </a:blip>
          <a:srcRect/>
          <a:tile tx="0" ty="0" sx="100000" sy="100000" flip="none" algn="tl"/>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2022-02-01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http://quoimedia.com/canadian-lockdown-powers-in-the-face-of-covid-19/"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python-engineer/MLfromscratch/tree/master/mlfromscratch" TargetMode="External"/><Relationship Id="rId2" Type="http://schemas.openxmlformats.org/officeDocument/2006/relationships/hyperlink" Target="https://scikit-learn.org/stable/modules/generated/sklearn.metrics.roc_curve.html" TargetMode="External"/><Relationship Id="rId1" Type="http://schemas.openxmlformats.org/officeDocument/2006/relationships/slideLayout" Target="../slideLayouts/slideLayout2.xml"/><Relationship Id="rId4" Type="http://schemas.openxmlformats.org/officeDocument/2006/relationships/hyperlink" Target="https://stackoverflow.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a:blip r:embed="rId3">
            <a:extLst>
              <a:ext uri="{837473B0-CC2E-450A-ABE3-18F120FF3D39}">
                <a1611:picAttrSrcUrl xmlns:a1611="http://schemas.microsoft.com/office/drawing/2016/11/main" r:id="rId4"/>
              </a:ext>
            </a:extLst>
          </a:blip>
          <a:srcRect/>
          <a:stretch/>
        </p:blipFill>
        <p:spPr>
          <a:xfrm>
            <a:off x="-3273" y="0"/>
            <a:ext cx="7912606"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313789"/>
            <a:ext cx="3214307" cy="2901694"/>
          </a:xfrm>
        </p:spPr>
        <p:txBody>
          <a:bodyPr anchor="b">
            <a:normAutofit/>
          </a:bodyPr>
          <a:lstStyle/>
          <a:p>
            <a:r>
              <a:rPr lang="en-US" sz="4400" dirty="0">
                <a:solidFill>
                  <a:schemeClr val="tx1"/>
                </a:solidFill>
              </a:rPr>
              <a:t>COVID-19 Outcome Prediction</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01FEC67E-E9E3-4692-916C-8510DDDC25A1}"/>
              </a:ext>
            </a:extLst>
          </p:cNvPr>
          <p:cNvSpPr txBox="1"/>
          <p:nvPr/>
        </p:nvSpPr>
        <p:spPr>
          <a:xfrm>
            <a:off x="8336119" y="4652794"/>
            <a:ext cx="2845696" cy="369332"/>
          </a:xfrm>
          <a:prstGeom prst="rect">
            <a:avLst/>
          </a:prstGeom>
          <a:noFill/>
        </p:spPr>
        <p:txBody>
          <a:bodyPr wrap="square" rtlCol="0">
            <a:spAutoFit/>
          </a:bodyPr>
          <a:lstStyle/>
          <a:p>
            <a:r>
              <a:rPr lang="en-US" dirty="0"/>
              <a:t>Dr. Hazem Abbas</a:t>
            </a:r>
          </a:p>
        </p:txBody>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36C9-F287-419E-9A0D-F4F1C74E620C}"/>
              </a:ext>
            </a:extLst>
          </p:cNvPr>
          <p:cNvSpPr>
            <a:spLocks noGrp="1"/>
          </p:cNvSpPr>
          <p:nvPr>
            <p:ph type="title"/>
          </p:nvPr>
        </p:nvSpPr>
        <p:spPr/>
        <p:txBody>
          <a:bodyPr/>
          <a:lstStyle/>
          <a:p>
            <a:r>
              <a:rPr lang="en-US" dirty="0"/>
              <a:t>Confusion Matrix</a:t>
            </a:r>
          </a:p>
        </p:txBody>
      </p:sp>
      <p:pic>
        <p:nvPicPr>
          <p:cNvPr id="5122" name="Picture 2">
            <a:extLst>
              <a:ext uri="{FF2B5EF4-FFF2-40B4-BE49-F238E27FC236}">
                <a16:creationId xmlns:a16="http://schemas.microsoft.com/office/drawing/2014/main" id="{94745C85-BF6B-4929-9ADD-E756D5C36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115" y="2748155"/>
            <a:ext cx="3627040" cy="28096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BBF3E49-A725-4F7A-B529-577C407F081B}"/>
              </a:ext>
            </a:extLst>
          </p:cNvPr>
          <p:cNvSpPr txBox="1"/>
          <p:nvPr/>
        </p:nvSpPr>
        <p:spPr>
          <a:xfrm flipH="1">
            <a:off x="1587812" y="2234562"/>
            <a:ext cx="3336087" cy="369332"/>
          </a:xfrm>
          <a:prstGeom prst="rect">
            <a:avLst/>
          </a:prstGeom>
          <a:noFill/>
        </p:spPr>
        <p:txBody>
          <a:bodyPr wrap="square" rtlCol="0">
            <a:spAutoFit/>
          </a:bodyPr>
          <a:lstStyle/>
          <a:p>
            <a:r>
              <a:rPr lang="en-US" dirty="0">
                <a:solidFill>
                  <a:schemeClr val="tx1">
                    <a:lumMod val="85000"/>
                    <a:lumOff val="15000"/>
                  </a:schemeClr>
                </a:solidFill>
              </a:rPr>
              <a:t>KNN without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p:txBody>
      </p:sp>
      <p:sp>
        <p:nvSpPr>
          <p:cNvPr id="7" name="TextBox 6">
            <a:extLst>
              <a:ext uri="{FF2B5EF4-FFF2-40B4-BE49-F238E27FC236}">
                <a16:creationId xmlns:a16="http://schemas.microsoft.com/office/drawing/2014/main" id="{2549DC2D-8A06-435A-BA62-C95E93B6364A}"/>
              </a:ext>
            </a:extLst>
          </p:cNvPr>
          <p:cNvSpPr txBox="1"/>
          <p:nvPr/>
        </p:nvSpPr>
        <p:spPr>
          <a:xfrm flipH="1">
            <a:off x="7047363" y="2277419"/>
            <a:ext cx="3336087" cy="369332"/>
          </a:xfrm>
          <a:prstGeom prst="rect">
            <a:avLst/>
          </a:prstGeom>
          <a:noFill/>
        </p:spPr>
        <p:txBody>
          <a:bodyPr wrap="square" rtlCol="0">
            <a:spAutoFit/>
          </a:bodyPr>
          <a:lstStyle/>
          <a:p>
            <a:r>
              <a:rPr lang="en-US" dirty="0">
                <a:solidFill>
                  <a:schemeClr val="tx1">
                    <a:lumMod val="85000"/>
                    <a:lumOff val="15000"/>
                  </a:schemeClr>
                </a:solidFill>
              </a:rPr>
              <a:t>KNN with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p:txBody>
      </p:sp>
      <p:pic>
        <p:nvPicPr>
          <p:cNvPr id="1026" name="Picture 2">
            <a:extLst>
              <a:ext uri="{FF2B5EF4-FFF2-40B4-BE49-F238E27FC236}">
                <a16:creationId xmlns:a16="http://schemas.microsoft.com/office/drawing/2014/main" id="{44A2D434-2692-401A-B7E2-2327D2C50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3846" y="2748154"/>
            <a:ext cx="3638433" cy="2809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754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36C9-F287-419E-9A0D-F4F1C74E620C}"/>
              </a:ext>
            </a:extLst>
          </p:cNvPr>
          <p:cNvSpPr>
            <a:spLocks noGrp="1"/>
          </p:cNvSpPr>
          <p:nvPr>
            <p:ph type="title"/>
          </p:nvPr>
        </p:nvSpPr>
        <p:spPr/>
        <p:txBody>
          <a:bodyPr/>
          <a:lstStyle/>
          <a:p>
            <a:r>
              <a:rPr lang="en-US" dirty="0"/>
              <a:t>The ROC Curve</a:t>
            </a:r>
          </a:p>
        </p:txBody>
      </p:sp>
      <p:pic>
        <p:nvPicPr>
          <p:cNvPr id="6146" name="Picture 2">
            <a:extLst>
              <a:ext uri="{FF2B5EF4-FFF2-40B4-BE49-F238E27FC236}">
                <a16:creationId xmlns:a16="http://schemas.microsoft.com/office/drawing/2014/main" id="{326B51E3-CB30-4B50-87F7-F7D8D8C97F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3887" y="2723392"/>
            <a:ext cx="3590925" cy="2638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E8CDDE9-CE07-452B-A3F6-E4B51625D81E}"/>
              </a:ext>
            </a:extLst>
          </p:cNvPr>
          <p:cNvSpPr txBox="1"/>
          <p:nvPr/>
        </p:nvSpPr>
        <p:spPr>
          <a:xfrm flipH="1">
            <a:off x="1761307" y="2131438"/>
            <a:ext cx="3336087" cy="369332"/>
          </a:xfrm>
          <a:prstGeom prst="rect">
            <a:avLst/>
          </a:prstGeom>
          <a:noFill/>
        </p:spPr>
        <p:txBody>
          <a:bodyPr wrap="square" rtlCol="0">
            <a:spAutoFit/>
          </a:bodyPr>
          <a:lstStyle/>
          <a:p>
            <a:r>
              <a:rPr lang="en-US" dirty="0">
                <a:solidFill>
                  <a:schemeClr val="tx1">
                    <a:lumMod val="85000"/>
                    <a:lumOff val="15000"/>
                  </a:schemeClr>
                </a:solidFill>
              </a:rPr>
              <a:t>KNN without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p:txBody>
      </p:sp>
      <p:sp>
        <p:nvSpPr>
          <p:cNvPr id="7" name="TextBox 6">
            <a:extLst>
              <a:ext uri="{FF2B5EF4-FFF2-40B4-BE49-F238E27FC236}">
                <a16:creationId xmlns:a16="http://schemas.microsoft.com/office/drawing/2014/main" id="{342B8E94-967C-4287-95AC-BEB307182D4F}"/>
              </a:ext>
            </a:extLst>
          </p:cNvPr>
          <p:cNvSpPr txBox="1"/>
          <p:nvPr/>
        </p:nvSpPr>
        <p:spPr>
          <a:xfrm flipH="1">
            <a:off x="6645063" y="2131438"/>
            <a:ext cx="3336087" cy="369332"/>
          </a:xfrm>
          <a:prstGeom prst="rect">
            <a:avLst/>
          </a:prstGeom>
          <a:noFill/>
        </p:spPr>
        <p:txBody>
          <a:bodyPr wrap="square" rtlCol="0">
            <a:spAutoFit/>
          </a:bodyPr>
          <a:lstStyle/>
          <a:p>
            <a:r>
              <a:rPr lang="en-US" dirty="0">
                <a:solidFill>
                  <a:schemeClr val="tx1">
                    <a:lumMod val="85000"/>
                    <a:lumOff val="15000"/>
                  </a:schemeClr>
                </a:solidFill>
              </a:rPr>
              <a:t>KNN with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p:txBody>
      </p:sp>
      <p:pic>
        <p:nvPicPr>
          <p:cNvPr id="2050" name="Picture 2">
            <a:extLst>
              <a:ext uri="{FF2B5EF4-FFF2-40B4-BE49-F238E27FC236}">
                <a16:creationId xmlns:a16="http://schemas.microsoft.com/office/drawing/2014/main" id="{F51B2C19-543F-49B6-955B-C75B21405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4781" y="2844378"/>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950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C9A2-DA2F-41A2-92B5-75866BF28E0C}"/>
              </a:ext>
            </a:extLst>
          </p:cNvPr>
          <p:cNvSpPr>
            <a:spLocks noGrp="1"/>
          </p:cNvSpPr>
          <p:nvPr>
            <p:ph type="title"/>
          </p:nvPr>
        </p:nvSpPr>
        <p:spPr/>
        <p:txBody>
          <a:bodyPr/>
          <a:lstStyle/>
          <a:p>
            <a:r>
              <a:rPr lang="en-US" dirty="0"/>
              <a:t>2. Logistic Regression</a:t>
            </a:r>
          </a:p>
        </p:txBody>
      </p:sp>
      <p:graphicFrame>
        <p:nvGraphicFramePr>
          <p:cNvPr id="4" name="Table 4">
            <a:extLst>
              <a:ext uri="{FF2B5EF4-FFF2-40B4-BE49-F238E27FC236}">
                <a16:creationId xmlns:a16="http://schemas.microsoft.com/office/drawing/2014/main" id="{534C5A23-86B7-4430-8AB0-4E0DD2E6DF8C}"/>
              </a:ext>
            </a:extLst>
          </p:cNvPr>
          <p:cNvGraphicFramePr>
            <a:graphicFrameLocks noGrp="1"/>
          </p:cNvGraphicFramePr>
          <p:nvPr>
            <p:ph idx="1"/>
            <p:extLst>
              <p:ext uri="{D42A27DB-BD31-4B8C-83A1-F6EECF244321}">
                <p14:modId xmlns:p14="http://schemas.microsoft.com/office/powerpoint/2010/main" val="929402083"/>
              </p:ext>
            </p:extLst>
          </p:nvPr>
        </p:nvGraphicFramePr>
        <p:xfrm>
          <a:off x="1097280" y="2342366"/>
          <a:ext cx="10058397" cy="3486931"/>
        </p:xfrm>
        <a:graphic>
          <a:graphicData uri="http://schemas.openxmlformats.org/drawingml/2006/table">
            <a:tbl>
              <a:tblPr firstRow="1" bandRow="1">
                <a:tableStyleId>{5C22544A-7EE6-4342-B048-85BDC9FD1C3A}</a:tableStyleId>
              </a:tblPr>
              <a:tblGrid>
                <a:gridCol w="2201091">
                  <a:extLst>
                    <a:ext uri="{9D8B030D-6E8A-4147-A177-3AD203B41FA5}">
                      <a16:colId xmlns:a16="http://schemas.microsoft.com/office/drawing/2014/main" val="3925472822"/>
                    </a:ext>
                  </a:extLst>
                </a:gridCol>
                <a:gridCol w="3804558">
                  <a:extLst>
                    <a:ext uri="{9D8B030D-6E8A-4147-A177-3AD203B41FA5}">
                      <a16:colId xmlns:a16="http://schemas.microsoft.com/office/drawing/2014/main" val="3991274438"/>
                    </a:ext>
                  </a:extLst>
                </a:gridCol>
                <a:gridCol w="4052748">
                  <a:extLst>
                    <a:ext uri="{9D8B030D-6E8A-4147-A177-3AD203B41FA5}">
                      <a16:colId xmlns:a16="http://schemas.microsoft.com/office/drawing/2014/main" val="110864301"/>
                    </a:ext>
                  </a:extLst>
                </a:gridCol>
              </a:tblGrid>
              <a:tr h="498133">
                <a:tc>
                  <a:txBody>
                    <a:bodyPr/>
                    <a:lstStyle/>
                    <a:p>
                      <a:endParaRPr lang="en-US" dirty="0"/>
                    </a:p>
                  </a:txBody>
                  <a:tcPr/>
                </a:tc>
                <a:tc>
                  <a:txBody>
                    <a:bodyPr/>
                    <a:lstStyle/>
                    <a:p>
                      <a:r>
                        <a:rPr lang="en-US" dirty="0">
                          <a:solidFill>
                            <a:schemeClr val="tx1">
                              <a:lumMod val="85000"/>
                              <a:lumOff val="15000"/>
                            </a:schemeClr>
                          </a:solidFill>
                        </a:rPr>
                        <a:t>LR without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txBody>
                  <a:tcPr/>
                </a:tc>
                <a:tc>
                  <a:txBody>
                    <a:bodyPr/>
                    <a:lstStyle/>
                    <a:p>
                      <a:r>
                        <a:rPr lang="en-US" dirty="0">
                          <a:solidFill>
                            <a:schemeClr val="tx1">
                              <a:lumMod val="85000"/>
                              <a:lumOff val="15000"/>
                            </a:schemeClr>
                          </a:solidFill>
                        </a:rPr>
                        <a:t>LR with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txBody>
                  <a:tcPr/>
                </a:tc>
                <a:extLst>
                  <a:ext uri="{0D108BD9-81ED-4DB2-BD59-A6C34878D82A}">
                    <a16:rowId xmlns:a16="http://schemas.microsoft.com/office/drawing/2014/main" val="3665172351"/>
                  </a:ext>
                </a:extLst>
              </a:tr>
              <a:tr h="498133">
                <a:tc>
                  <a:txBody>
                    <a:bodyPr/>
                    <a:lstStyle/>
                    <a:p>
                      <a:r>
                        <a:rPr lang="en-US" dirty="0"/>
                        <a:t>Data Splitting</a:t>
                      </a:r>
                    </a:p>
                  </a:txBody>
                  <a:tcPr/>
                </a:tc>
                <a:tc>
                  <a:txBody>
                    <a:bodyPr/>
                    <a:lstStyle/>
                    <a:p>
                      <a:pPr algn="ctr"/>
                      <a:r>
                        <a:rPr lang="en-US" dirty="0"/>
                        <a:t>Training = 90 % / Testing = 10 %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Training = 84 % / Testing = 16 %</a:t>
                      </a:r>
                    </a:p>
                  </a:txBody>
                  <a:tcPr/>
                </a:tc>
                <a:extLst>
                  <a:ext uri="{0D108BD9-81ED-4DB2-BD59-A6C34878D82A}">
                    <a16:rowId xmlns:a16="http://schemas.microsoft.com/office/drawing/2014/main" val="747167320"/>
                  </a:ext>
                </a:extLst>
              </a:tr>
              <a:tr h="4981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Hyperparameters </a:t>
                      </a:r>
                    </a:p>
                  </a:txBody>
                  <a:tcPr/>
                </a:tc>
                <a:tc>
                  <a:txBody>
                    <a:bodyPr/>
                    <a:lstStyle/>
                    <a:p>
                      <a:pPr algn="ctr"/>
                      <a:r>
                        <a:rPr lang="en-US" sz="1800" b="0" i="0" kern="1200" dirty="0">
                          <a:solidFill>
                            <a:schemeClr val="dk1"/>
                          </a:solidFill>
                          <a:effectLst/>
                          <a:latin typeface="+mn-lt"/>
                          <a:ea typeface="+mn-ea"/>
                          <a:cs typeface="+mn-cs"/>
                        </a:rPr>
                        <a:t>penalty = 'l1'</a:t>
                      </a:r>
                    </a:p>
                  </a:txBody>
                  <a:tcPr/>
                </a:tc>
                <a:tc>
                  <a:txBody>
                    <a:bodyPr/>
                    <a:lstStyle/>
                    <a:p>
                      <a:pPr algn="ctr"/>
                      <a:r>
                        <a:rPr lang="en-US" sz="1800" b="0" i="0" kern="1200" dirty="0">
                          <a:solidFill>
                            <a:schemeClr val="dk1"/>
                          </a:solidFill>
                          <a:effectLst/>
                          <a:latin typeface="+mn-lt"/>
                          <a:ea typeface="+mn-ea"/>
                          <a:cs typeface="+mn-cs"/>
                        </a:rPr>
                        <a:t>penalty = ‘l2'</a:t>
                      </a:r>
                    </a:p>
                  </a:txBody>
                  <a:tcPr/>
                </a:tc>
                <a:extLst>
                  <a:ext uri="{0D108BD9-81ED-4DB2-BD59-A6C34878D82A}">
                    <a16:rowId xmlns:a16="http://schemas.microsoft.com/office/drawing/2014/main" val="4147773146"/>
                  </a:ext>
                </a:extLst>
              </a:tr>
              <a:tr h="498133">
                <a:tc rowSpan="4">
                  <a:txBody>
                    <a:bodyPr/>
                    <a:lstStyle/>
                    <a:p>
                      <a:endParaRPr lang="en-US" dirty="0"/>
                    </a:p>
                  </a:txBody>
                  <a:tcPr/>
                </a:tc>
                <a:tc>
                  <a:txBody>
                    <a:bodyPr/>
                    <a:lstStyle/>
                    <a:p>
                      <a:pPr algn="ctr"/>
                      <a:r>
                        <a:rPr lang="en-US" sz="1800" b="0" i="0" kern="1200" dirty="0">
                          <a:solidFill>
                            <a:schemeClr val="dk1"/>
                          </a:solidFill>
                          <a:effectLst/>
                          <a:latin typeface="+mn-lt"/>
                          <a:ea typeface="+mn-ea"/>
                          <a:cs typeface="+mn-cs"/>
                        </a:rPr>
                        <a:t>solver = '</a:t>
                      </a:r>
                      <a:r>
                        <a:rPr lang="en-US" sz="1800" b="0" i="0" kern="1200" dirty="0" err="1">
                          <a:solidFill>
                            <a:schemeClr val="dk1"/>
                          </a:solidFill>
                          <a:effectLst/>
                          <a:latin typeface="+mn-lt"/>
                          <a:ea typeface="+mn-ea"/>
                          <a:cs typeface="+mn-cs"/>
                        </a:rPr>
                        <a:t>liblinear</a:t>
                      </a:r>
                      <a:r>
                        <a:rPr lang="en-US" sz="1800" b="0" i="0" kern="1200" dirty="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solver = 'newton-cg'</a:t>
                      </a:r>
                    </a:p>
                  </a:txBody>
                  <a:tcPr/>
                </a:tc>
                <a:extLst>
                  <a:ext uri="{0D108BD9-81ED-4DB2-BD59-A6C34878D82A}">
                    <a16:rowId xmlns:a16="http://schemas.microsoft.com/office/drawing/2014/main" val="3434671584"/>
                  </a:ext>
                </a:extLst>
              </a:tr>
              <a:tr h="498133">
                <a:tc vMerge="1">
                  <a:txBody>
                    <a:bodyPr/>
                    <a:lstStyle/>
                    <a:p>
                      <a:endParaRPr lang="en-US" dirty="0"/>
                    </a:p>
                  </a:txBody>
                  <a:tcPr/>
                </a:tc>
                <a:tc>
                  <a:txBody>
                    <a:bodyPr/>
                    <a:lstStyle/>
                    <a:p>
                      <a:pPr algn="ctr"/>
                      <a:r>
                        <a:rPr lang="en-US" sz="1800" b="0" i="0" kern="1200" dirty="0">
                          <a:solidFill>
                            <a:schemeClr val="dk1"/>
                          </a:solidFill>
                          <a:effectLst/>
                          <a:latin typeface="+mn-lt"/>
                          <a:ea typeface="+mn-ea"/>
                          <a:cs typeface="+mn-cs"/>
                        </a:rPr>
                        <a:t>C = 5</a:t>
                      </a:r>
                    </a:p>
                  </a:txBody>
                  <a:tcPr/>
                </a:tc>
                <a:tc>
                  <a:txBody>
                    <a:bodyPr/>
                    <a:lstStyle/>
                    <a:p>
                      <a:pPr algn="ctr"/>
                      <a:r>
                        <a:rPr lang="en-US" sz="1800" b="0" i="0" kern="1200" dirty="0">
                          <a:solidFill>
                            <a:schemeClr val="dk1"/>
                          </a:solidFill>
                          <a:effectLst/>
                          <a:latin typeface="+mn-lt"/>
                          <a:ea typeface="+mn-ea"/>
                          <a:cs typeface="+mn-cs"/>
                        </a:rPr>
                        <a:t>C = 1</a:t>
                      </a:r>
                    </a:p>
                  </a:txBody>
                  <a:tcPr/>
                </a:tc>
                <a:extLst>
                  <a:ext uri="{0D108BD9-81ED-4DB2-BD59-A6C34878D82A}">
                    <a16:rowId xmlns:a16="http://schemas.microsoft.com/office/drawing/2014/main" val="968331703"/>
                  </a:ext>
                </a:extLst>
              </a:tr>
              <a:tr h="498133">
                <a:tc vMerge="1">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random_state</a:t>
                      </a:r>
                      <a:r>
                        <a:rPr lang="en-US" sz="1800" b="0" i="0" kern="1200" dirty="0">
                          <a:solidFill>
                            <a:schemeClr val="dk1"/>
                          </a:solidFill>
                          <a:effectLst/>
                          <a:latin typeface="+mn-lt"/>
                          <a:ea typeface="+mn-ea"/>
                          <a:cs typeface="+mn-cs"/>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random_state</a:t>
                      </a:r>
                      <a:r>
                        <a:rPr lang="en-US" sz="1800" b="0" i="0" kern="1200" dirty="0">
                          <a:solidFill>
                            <a:schemeClr val="dk1"/>
                          </a:solidFill>
                          <a:effectLst/>
                          <a:latin typeface="+mn-lt"/>
                          <a:ea typeface="+mn-ea"/>
                          <a:cs typeface="+mn-cs"/>
                        </a:rPr>
                        <a:t>=3</a:t>
                      </a:r>
                    </a:p>
                  </a:txBody>
                  <a:tcPr/>
                </a:tc>
                <a:extLst>
                  <a:ext uri="{0D108BD9-81ED-4DB2-BD59-A6C34878D82A}">
                    <a16:rowId xmlns:a16="http://schemas.microsoft.com/office/drawing/2014/main" val="2592176614"/>
                  </a:ext>
                </a:extLst>
              </a:tr>
              <a:tr h="498133">
                <a:tc vMerge="1">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max_iter</a:t>
                      </a:r>
                      <a:r>
                        <a:rPr lang="en-US" sz="1800" b="0" i="0" kern="1200" dirty="0">
                          <a:solidFill>
                            <a:schemeClr val="dk1"/>
                          </a:solidFill>
                          <a:effectLst/>
                          <a:latin typeface="+mn-lt"/>
                          <a:ea typeface="+mn-ea"/>
                          <a:cs typeface="+mn-cs"/>
                        </a:rPr>
                        <a:t> = 500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max_iter</a:t>
                      </a:r>
                      <a:r>
                        <a:rPr lang="en-US" sz="1800" b="0" i="0" kern="1200" dirty="0">
                          <a:solidFill>
                            <a:schemeClr val="dk1"/>
                          </a:solidFill>
                          <a:effectLst/>
                          <a:latin typeface="+mn-lt"/>
                          <a:ea typeface="+mn-ea"/>
                          <a:cs typeface="+mn-cs"/>
                        </a:rPr>
                        <a:t> = 500</a:t>
                      </a:r>
                    </a:p>
                  </a:txBody>
                  <a:tcPr/>
                </a:tc>
                <a:extLst>
                  <a:ext uri="{0D108BD9-81ED-4DB2-BD59-A6C34878D82A}">
                    <a16:rowId xmlns:a16="http://schemas.microsoft.com/office/drawing/2014/main" val="3998915566"/>
                  </a:ext>
                </a:extLst>
              </a:tr>
            </a:tbl>
          </a:graphicData>
        </a:graphic>
      </p:graphicFrame>
    </p:spTree>
    <p:extLst>
      <p:ext uri="{BB962C8B-B14F-4D97-AF65-F5344CB8AC3E}">
        <p14:creationId xmlns:p14="http://schemas.microsoft.com/office/powerpoint/2010/main" val="788744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C9A2-DA2F-41A2-92B5-75866BF28E0C}"/>
              </a:ext>
            </a:extLst>
          </p:cNvPr>
          <p:cNvSpPr>
            <a:spLocks noGrp="1"/>
          </p:cNvSpPr>
          <p:nvPr>
            <p:ph type="title"/>
          </p:nvPr>
        </p:nvSpPr>
        <p:spPr/>
        <p:txBody>
          <a:bodyPr/>
          <a:lstStyle/>
          <a:p>
            <a:r>
              <a:rPr lang="en-US" dirty="0"/>
              <a:t>2. Logistic Regression</a:t>
            </a:r>
          </a:p>
        </p:txBody>
      </p:sp>
      <p:graphicFrame>
        <p:nvGraphicFramePr>
          <p:cNvPr id="4" name="Table 4">
            <a:extLst>
              <a:ext uri="{FF2B5EF4-FFF2-40B4-BE49-F238E27FC236}">
                <a16:creationId xmlns:a16="http://schemas.microsoft.com/office/drawing/2014/main" id="{534C5A23-86B7-4430-8AB0-4E0DD2E6DF8C}"/>
              </a:ext>
            </a:extLst>
          </p:cNvPr>
          <p:cNvGraphicFramePr>
            <a:graphicFrameLocks noGrp="1"/>
          </p:cNvGraphicFramePr>
          <p:nvPr>
            <p:ph idx="1"/>
            <p:extLst>
              <p:ext uri="{D42A27DB-BD31-4B8C-83A1-F6EECF244321}">
                <p14:modId xmlns:p14="http://schemas.microsoft.com/office/powerpoint/2010/main" val="1983388786"/>
              </p:ext>
            </p:extLst>
          </p:nvPr>
        </p:nvGraphicFramePr>
        <p:xfrm>
          <a:off x="1097283" y="2331721"/>
          <a:ext cx="10058397" cy="3138352"/>
        </p:xfrm>
        <a:graphic>
          <a:graphicData uri="http://schemas.openxmlformats.org/drawingml/2006/table">
            <a:tbl>
              <a:tblPr firstRow="1" bandRow="1">
                <a:tableStyleId>{5C22544A-7EE6-4342-B048-85BDC9FD1C3A}</a:tableStyleId>
              </a:tblPr>
              <a:tblGrid>
                <a:gridCol w="2201091">
                  <a:extLst>
                    <a:ext uri="{9D8B030D-6E8A-4147-A177-3AD203B41FA5}">
                      <a16:colId xmlns:a16="http://schemas.microsoft.com/office/drawing/2014/main" val="3925472822"/>
                    </a:ext>
                  </a:extLst>
                </a:gridCol>
                <a:gridCol w="3804558">
                  <a:extLst>
                    <a:ext uri="{9D8B030D-6E8A-4147-A177-3AD203B41FA5}">
                      <a16:colId xmlns:a16="http://schemas.microsoft.com/office/drawing/2014/main" val="3991274438"/>
                    </a:ext>
                  </a:extLst>
                </a:gridCol>
                <a:gridCol w="4052748">
                  <a:extLst>
                    <a:ext uri="{9D8B030D-6E8A-4147-A177-3AD203B41FA5}">
                      <a16:colId xmlns:a16="http://schemas.microsoft.com/office/drawing/2014/main" val="110864301"/>
                    </a:ext>
                  </a:extLst>
                </a:gridCol>
              </a:tblGrid>
              <a:tr h="448336">
                <a:tc>
                  <a:txBody>
                    <a:bodyPr/>
                    <a:lstStyle/>
                    <a:p>
                      <a:r>
                        <a:rPr lang="en-US" dirty="0"/>
                        <a:t>Performance</a:t>
                      </a:r>
                    </a:p>
                  </a:txBody>
                  <a:tcPr/>
                </a:tc>
                <a:tc>
                  <a:txBody>
                    <a:bodyPr/>
                    <a:lstStyle/>
                    <a:p>
                      <a:r>
                        <a:rPr lang="en-US" dirty="0">
                          <a:solidFill>
                            <a:schemeClr val="tx1">
                              <a:lumMod val="85000"/>
                              <a:lumOff val="15000"/>
                            </a:schemeClr>
                          </a:solidFill>
                        </a:rPr>
                        <a:t>LR without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txBody>
                  <a:tcPr/>
                </a:tc>
                <a:tc>
                  <a:txBody>
                    <a:bodyPr/>
                    <a:lstStyle/>
                    <a:p>
                      <a:r>
                        <a:rPr lang="en-US" dirty="0">
                          <a:solidFill>
                            <a:schemeClr val="tx1">
                              <a:lumMod val="85000"/>
                              <a:lumOff val="15000"/>
                            </a:schemeClr>
                          </a:solidFill>
                        </a:rPr>
                        <a:t>LR with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txBody>
                  <a:tcPr/>
                </a:tc>
                <a:extLst>
                  <a:ext uri="{0D108BD9-81ED-4DB2-BD59-A6C34878D82A}">
                    <a16:rowId xmlns:a16="http://schemas.microsoft.com/office/drawing/2014/main" val="3665172351"/>
                  </a:ext>
                </a:extLst>
              </a:tr>
              <a:tr h="448336">
                <a:tc>
                  <a:txBody>
                    <a:bodyPr/>
                    <a:lstStyle/>
                    <a:p>
                      <a:r>
                        <a:rPr lang="en-US" dirty="0"/>
                        <a:t>Accuracy for training</a:t>
                      </a:r>
                    </a:p>
                  </a:txBody>
                  <a:tcPr/>
                </a:tc>
                <a:tc>
                  <a:txBody>
                    <a:bodyPr/>
                    <a:lstStyle/>
                    <a:p>
                      <a:pPr algn="ctr"/>
                      <a:r>
                        <a:rPr lang="en-US" dirty="0"/>
                        <a:t>95 %</a:t>
                      </a:r>
                    </a:p>
                  </a:txBody>
                  <a:tcPr/>
                </a:tc>
                <a:tc>
                  <a:txBody>
                    <a:bodyPr/>
                    <a:lstStyle/>
                    <a:p>
                      <a:pPr algn="ctr"/>
                      <a:r>
                        <a:rPr lang="en-US" dirty="0"/>
                        <a:t>100 %</a:t>
                      </a:r>
                    </a:p>
                  </a:txBody>
                  <a:tcPr/>
                </a:tc>
                <a:extLst>
                  <a:ext uri="{0D108BD9-81ED-4DB2-BD59-A6C34878D82A}">
                    <a16:rowId xmlns:a16="http://schemas.microsoft.com/office/drawing/2014/main" val="747167320"/>
                  </a:ext>
                </a:extLst>
              </a:tr>
              <a:tr h="4483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 for testing</a:t>
                      </a:r>
                    </a:p>
                  </a:txBody>
                  <a:tcPr/>
                </a:tc>
                <a:tc>
                  <a:txBody>
                    <a:bodyPr/>
                    <a:lstStyle/>
                    <a:p>
                      <a:pPr algn="ctr"/>
                      <a:r>
                        <a:rPr lang="en-US" dirty="0"/>
                        <a:t>94 %</a:t>
                      </a:r>
                    </a:p>
                  </a:txBody>
                  <a:tcPr/>
                </a:tc>
                <a:tc>
                  <a:txBody>
                    <a:bodyPr/>
                    <a:lstStyle/>
                    <a:p>
                      <a:pPr algn="ctr"/>
                      <a:r>
                        <a:rPr lang="en-US" dirty="0"/>
                        <a:t>96 %</a:t>
                      </a:r>
                    </a:p>
                  </a:txBody>
                  <a:tcPr/>
                </a:tc>
                <a:extLst>
                  <a:ext uri="{0D108BD9-81ED-4DB2-BD59-A6C34878D82A}">
                    <a16:rowId xmlns:a16="http://schemas.microsoft.com/office/drawing/2014/main" val="4147773146"/>
                  </a:ext>
                </a:extLst>
              </a:tr>
              <a:tr h="448336">
                <a:tc>
                  <a:txBody>
                    <a:bodyPr/>
                    <a:lstStyle/>
                    <a:p>
                      <a:r>
                        <a:rPr lang="en-US" dirty="0"/>
                        <a:t>Precision</a:t>
                      </a:r>
                    </a:p>
                  </a:txBody>
                  <a:tcPr/>
                </a:tc>
                <a:tc>
                  <a:txBody>
                    <a:bodyPr/>
                    <a:lstStyle/>
                    <a:p>
                      <a:pPr algn="ctr"/>
                      <a:r>
                        <a:rPr lang="en-US" dirty="0"/>
                        <a:t>0 =&gt; 96 % / 1 =&gt; 71 % </a:t>
                      </a:r>
                    </a:p>
                  </a:txBody>
                  <a:tcPr/>
                </a:tc>
                <a:tc>
                  <a:txBody>
                    <a:bodyPr/>
                    <a:lstStyle/>
                    <a:p>
                      <a:pPr algn="ctr"/>
                      <a:r>
                        <a:rPr lang="en-US" dirty="0"/>
                        <a:t>0 =&gt; 98 % / 1 =&gt; 81 % </a:t>
                      </a:r>
                    </a:p>
                  </a:txBody>
                  <a:tcPr/>
                </a:tc>
                <a:extLst>
                  <a:ext uri="{0D108BD9-81ED-4DB2-BD59-A6C34878D82A}">
                    <a16:rowId xmlns:a16="http://schemas.microsoft.com/office/drawing/2014/main" val="3434671584"/>
                  </a:ext>
                </a:extLst>
              </a:tr>
              <a:tr h="448336">
                <a:tc>
                  <a:txBody>
                    <a:bodyPr/>
                    <a:lstStyle/>
                    <a:p>
                      <a:r>
                        <a:rPr lang="en-US" dirty="0"/>
                        <a:t>Recall</a:t>
                      </a:r>
                    </a:p>
                  </a:txBody>
                  <a:tcPr/>
                </a:tc>
                <a:tc>
                  <a:txBody>
                    <a:bodyPr/>
                    <a:lstStyle/>
                    <a:p>
                      <a:pPr algn="ctr"/>
                      <a:r>
                        <a:rPr lang="en-US" dirty="0"/>
                        <a:t>0 = &gt; 97 % / 1 =&gt; 62 %</a:t>
                      </a:r>
                    </a:p>
                  </a:txBody>
                  <a:tcPr/>
                </a:tc>
                <a:tc>
                  <a:txBody>
                    <a:bodyPr/>
                    <a:lstStyle/>
                    <a:p>
                      <a:pPr algn="ctr"/>
                      <a:r>
                        <a:rPr lang="en-US" dirty="0"/>
                        <a:t>0 = &gt; 98 % / 1 =&gt; 87 %</a:t>
                      </a:r>
                    </a:p>
                  </a:txBody>
                  <a:tcPr/>
                </a:tc>
                <a:extLst>
                  <a:ext uri="{0D108BD9-81ED-4DB2-BD59-A6C34878D82A}">
                    <a16:rowId xmlns:a16="http://schemas.microsoft.com/office/drawing/2014/main" val="968331703"/>
                  </a:ext>
                </a:extLst>
              </a:tr>
              <a:tr h="448336">
                <a:tc>
                  <a:txBody>
                    <a:bodyPr/>
                    <a:lstStyle/>
                    <a:p>
                      <a:r>
                        <a:rPr lang="en-US" dirty="0"/>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 =&gt; 97 % / 1 =&gt; 67 %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 =&gt; 98 % / 1 =&gt; 84 %</a:t>
                      </a:r>
                    </a:p>
                  </a:txBody>
                  <a:tcPr/>
                </a:tc>
                <a:extLst>
                  <a:ext uri="{0D108BD9-81ED-4DB2-BD59-A6C34878D82A}">
                    <a16:rowId xmlns:a16="http://schemas.microsoft.com/office/drawing/2014/main" val="2592176614"/>
                  </a:ext>
                </a:extLst>
              </a:tr>
              <a:tr h="448336">
                <a:tc>
                  <a:txBody>
                    <a:bodyPr/>
                    <a:lstStyle/>
                    <a:p>
                      <a:r>
                        <a:rPr lang="en-US" dirty="0"/>
                        <a:t>ROC/AUC</a:t>
                      </a:r>
                    </a:p>
                  </a:txBody>
                  <a:tcPr/>
                </a:tc>
                <a:tc>
                  <a:txBody>
                    <a:bodyPr/>
                    <a:lstStyle/>
                    <a:p>
                      <a:pPr algn="ctr"/>
                      <a:r>
                        <a:rPr lang="en-US" dirty="0"/>
                        <a:t>97 %</a:t>
                      </a:r>
                    </a:p>
                  </a:txBody>
                  <a:tcPr/>
                </a:tc>
                <a:tc>
                  <a:txBody>
                    <a:bodyPr/>
                    <a:lstStyle/>
                    <a:p>
                      <a:pPr algn="ctr"/>
                      <a:r>
                        <a:rPr lang="en-US" dirty="0"/>
                        <a:t>96 %</a:t>
                      </a:r>
                    </a:p>
                  </a:txBody>
                  <a:tcPr/>
                </a:tc>
                <a:extLst>
                  <a:ext uri="{0D108BD9-81ED-4DB2-BD59-A6C34878D82A}">
                    <a16:rowId xmlns:a16="http://schemas.microsoft.com/office/drawing/2014/main" val="1737323579"/>
                  </a:ext>
                </a:extLst>
              </a:tr>
            </a:tbl>
          </a:graphicData>
        </a:graphic>
      </p:graphicFrame>
      <p:sp>
        <p:nvSpPr>
          <p:cNvPr id="5" name="TextBox 4">
            <a:extLst>
              <a:ext uri="{FF2B5EF4-FFF2-40B4-BE49-F238E27FC236}">
                <a16:creationId xmlns:a16="http://schemas.microsoft.com/office/drawing/2014/main" id="{F6DC75C4-7529-457C-B6C1-783D34EE7085}"/>
              </a:ext>
            </a:extLst>
          </p:cNvPr>
          <p:cNvSpPr txBox="1"/>
          <p:nvPr/>
        </p:nvSpPr>
        <p:spPr>
          <a:xfrm>
            <a:off x="1097280" y="5599169"/>
            <a:ext cx="4387548" cy="646331"/>
          </a:xfrm>
          <a:prstGeom prst="rect">
            <a:avLst/>
          </a:prstGeom>
          <a:noFill/>
        </p:spPr>
        <p:txBody>
          <a:bodyPr wrap="none" rtlCol="0">
            <a:spAutoFit/>
          </a:bodyPr>
          <a:lstStyle/>
          <a:p>
            <a:r>
              <a:rPr lang="en-US" dirty="0"/>
              <a:t>The Best Model : </a:t>
            </a:r>
            <a:r>
              <a:rPr lang="en-US" dirty="0">
                <a:solidFill>
                  <a:schemeClr val="tx1">
                    <a:lumMod val="85000"/>
                    <a:lumOff val="15000"/>
                  </a:schemeClr>
                </a:solidFill>
              </a:rPr>
              <a:t>LR </a:t>
            </a:r>
            <a:r>
              <a:rPr lang="en-US" dirty="0">
                <a:solidFill>
                  <a:srgbClr val="FF0000"/>
                </a:solidFill>
              </a:rPr>
              <a:t>with </a:t>
            </a:r>
            <a:r>
              <a:rPr lang="en-US" sz="1800" b="0" i="0" kern="1200" dirty="0">
                <a:solidFill>
                  <a:srgbClr val="FF0000"/>
                </a:solidFill>
                <a:effectLst/>
                <a:latin typeface="+mn-lt"/>
                <a:ea typeface="+mn-ea"/>
                <a:cs typeface="+mn-cs"/>
              </a:rPr>
              <a:t>One Hot Encoding</a:t>
            </a:r>
            <a:endParaRPr lang="en-US" dirty="0">
              <a:solidFill>
                <a:srgbClr val="FF0000"/>
              </a:solidFill>
            </a:endParaRPr>
          </a:p>
          <a:p>
            <a:r>
              <a:rPr lang="en-US" dirty="0"/>
              <a:t> </a:t>
            </a:r>
          </a:p>
        </p:txBody>
      </p:sp>
    </p:spTree>
    <p:extLst>
      <p:ext uri="{BB962C8B-B14F-4D97-AF65-F5344CB8AC3E}">
        <p14:creationId xmlns:p14="http://schemas.microsoft.com/office/powerpoint/2010/main" val="4087553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36C9-F287-419E-9A0D-F4F1C74E620C}"/>
              </a:ext>
            </a:extLst>
          </p:cNvPr>
          <p:cNvSpPr>
            <a:spLocks noGrp="1"/>
          </p:cNvSpPr>
          <p:nvPr>
            <p:ph type="title"/>
          </p:nvPr>
        </p:nvSpPr>
        <p:spPr/>
        <p:txBody>
          <a:bodyPr/>
          <a:lstStyle/>
          <a:p>
            <a:r>
              <a:rPr lang="en-US" dirty="0"/>
              <a:t>Confusion Matrix</a:t>
            </a:r>
          </a:p>
        </p:txBody>
      </p:sp>
      <p:pic>
        <p:nvPicPr>
          <p:cNvPr id="3074" name="Picture 2">
            <a:extLst>
              <a:ext uri="{FF2B5EF4-FFF2-40B4-BE49-F238E27FC236}">
                <a16:creationId xmlns:a16="http://schemas.microsoft.com/office/drawing/2014/main" id="{E95F70A1-BBC6-4DDA-9E99-3284D63AAC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2080" y="2606040"/>
            <a:ext cx="3419475" cy="2628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916B744-5FC2-40C3-8B31-CF4A636B4155}"/>
              </a:ext>
            </a:extLst>
          </p:cNvPr>
          <p:cNvSpPr txBox="1"/>
          <p:nvPr/>
        </p:nvSpPr>
        <p:spPr>
          <a:xfrm flipH="1">
            <a:off x="1402080" y="2093595"/>
            <a:ext cx="3076576" cy="369332"/>
          </a:xfrm>
          <a:prstGeom prst="rect">
            <a:avLst/>
          </a:prstGeom>
          <a:noFill/>
        </p:spPr>
        <p:txBody>
          <a:bodyPr wrap="square" rtlCol="0">
            <a:spAutoFit/>
          </a:bodyPr>
          <a:lstStyle/>
          <a:p>
            <a:r>
              <a:rPr lang="en-US" dirty="0">
                <a:solidFill>
                  <a:schemeClr val="tx1">
                    <a:lumMod val="85000"/>
                    <a:lumOff val="15000"/>
                  </a:schemeClr>
                </a:solidFill>
              </a:rPr>
              <a:t>LR without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p:txBody>
      </p:sp>
      <p:sp>
        <p:nvSpPr>
          <p:cNvPr id="8" name="TextBox 7">
            <a:extLst>
              <a:ext uri="{FF2B5EF4-FFF2-40B4-BE49-F238E27FC236}">
                <a16:creationId xmlns:a16="http://schemas.microsoft.com/office/drawing/2014/main" id="{7364A10A-8AC9-4C03-8E69-67AC7CABABB9}"/>
              </a:ext>
            </a:extLst>
          </p:cNvPr>
          <p:cNvSpPr txBox="1"/>
          <p:nvPr/>
        </p:nvSpPr>
        <p:spPr>
          <a:xfrm flipH="1">
            <a:off x="6640086" y="2093595"/>
            <a:ext cx="3076576" cy="369332"/>
          </a:xfrm>
          <a:prstGeom prst="rect">
            <a:avLst/>
          </a:prstGeom>
          <a:noFill/>
        </p:spPr>
        <p:txBody>
          <a:bodyPr wrap="square" rtlCol="0">
            <a:spAutoFit/>
          </a:bodyPr>
          <a:lstStyle/>
          <a:p>
            <a:r>
              <a:rPr lang="en-US" dirty="0">
                <a:solidFill>
                  <a:schemeClr val="tx1">
                    <a:lumMod val="85000"/>
                    <a:lumOff val="15000"/>
                  </a:schemeClr>
                </a:solidFill>
              </a:rPr>
              <a:t>LR with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p:txBody>
      </p:sp>
      <p:pic>
        <p:nvPicPr>
          <p:cNvPr id="5122" name="Picture 2">
            <a:extLst>
              <a:ext uri="{FF2B5EF4-FFF2-40B4-BE49-F238E27FC236}">
                <a16:creationId xmlns:a16="http://schemas.microsoft.com/office/drawing/2014/main" id="{2DAA0677-A77D-49D4-99B1-1138370A4A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0086" y="2819162"/>
            <a:ext cx="34861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294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36C9-F287-419E-9A0D-F4F1C74E620C}"/>
              </a:ext>
            </a:extLst>
          </p:cNvPr>
          <p:cNvSpPr>
            <a:spLocks noGrp="1"/>
          </p:cNvSpPr>
          <p:nvPr>
            <p:ph type="title"/>
          </p:nvPr>
        </p:nvSpPr>
        <p:spPr/>
        <p:txBody>
          <a:bodyPr/>
          <a:lstStyle/>
          <a:p>
            <a:r>
              <a:rPr lang="en-US"/>
              <a:t>The ROC Curve</a:t>
            </a:r>
            <a:endParaRPr lang="en-US" dirty="0"/>
          </a:p>
        </p:txBody>
      </p:sp>
      <p:pic>
        <p:nvPicPr>
          <p:cNvPr id="4098" name="Picture 2">
            <a:extLst>
              <a:ext uri="{FF2B5EF4-FFF2-40B4-BE49-F238E27FC236}">
                <a16:creationId xmlns:a16="http://schemas.microsoft.com/office/drawing/2014/main" id="{D3082070-197B-4724-893E-4A327B0F4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883" y="2654856"/>
            <a:ext cx="3648075" cy="2638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F2E6C7A-256F-4005-8830-BC58D826E607}"/>
              </a:ext>
            </a:extLst>
          </p:cNvPr>
          <p:cNvSpPr txBox="1"/>
          <p:nvPr/>
        </p:nvSpPr>
        <p:spPr>
          <a:xfrm flipH="1">
            <a:off x="1345883" y="2140982"/>
            <a:ext cx="3076576" cy="369332"/>
          </a:xfrm>
          <a:prstGeom prst="rect">
            <a:avLst/>
          </a:prstGeom>
          <a:noFill/>
        </p:spPr>
        <p:txBody>
          <a:bodyPr wrap="square" rtlCol="0">
            <a:spAutoFit/>
          </a:bodyPr>
          <a:lstStyle/>
          <a:p>
            <a:r>
              <a:rPr lang="en-US">
                <a:solidFill>
                  <a:schemeClr val="tx1">
                    <a:lumMod val="85000"/>
                    <a:lumOff val="15000"/>
                  </a:schemeClr>
                </a:solidFill>
              </a:rPr>
              <a:t>LR without </a:t>
            </a:r>
            <a:r>
              <a:rPr lang="en-US" sz="1800" b="0" i="0" kern="120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p:txBody>
      </p:sp>
      <p:sp>
        <p:nvSpPr>
          <p:cNvPr id="12" name="TextBox 11">
            <a:extLst>
              <a:ext uri="{FF2B5EF4-FFF2-40B4-BE49-F238E27FC236}">
                <a16:creationId xmlns:a16="http://schemas.microsoft.com/office/drawing/2014/main" id="{4293386D-AA76-41D9-BD28-E20EFB45F082}"/>
              </a:ext>
            </a:extLst>
          </p:cNvPr>
          <p:cNvSpPr txBox="1"/>
          <p:nvPr/>
        </p:nvSpPr>
        <p:spPr>
          <a:xfrm flipH="1">
            <a:off x="6655116" y="2140982"/>
            <a:ext cx="3076576" cy="369332"/>
          </a:xfrm>
          <a:prstGeom prst="rect">
            <a:avLst/>
          </a:prstGeom>
          <a:noFill/>
        </p:spPr>
        <p:txBody>
          <a:bodyPr wrap="square" rtlCol="0">
            <a:spAutoFit/>
          </a:bodyPr>
          <a:lstStyle/>
          <a:p>
            <a:r>
              <a:rPr lang="en-US" dirty="0">
                <a:solidFill>
                  <a:schemeClr val="tx1">
                    <a:lumMod val="85000"/>
                    <a:lumOff val="15000"/>
                  </a:schemeClr>
                </a:solidFill>
              </a:rPr>
              <a:t>LR with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p:txBody>
      </p:sp>
      <p:pic>
        <p:nvPicPr>
          <p:cNvPr id="6146" name="Picture 2">
            <a:extLst>
              <a:ext uri="{FF2B5EF4-FFF2-40B4-BE49-F238E27FC236}">
                <a16:creationId xmlns:a16="http://schemas.microsoft.com/office/drawing/2014/main" id="{A8C462B5-7257-4B32-A858-67D537891B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5116" y="2817544"/>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072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C9A2-DA2F-41A2-92B5-75866BF28E0C}"/>
              </a:ext>
            </a:extLst>
          </p:cNvPr>
          <p:cNvSpPr>
            <a:spLocks noGrp="1"/>
          </p:cNvSpPr>
          <p:nvPr>
            <p:ph type="title"/>
          </p:nvPr>
        </p:nvSpPr>
        <p:spPr/>
        <p:txBody>
          <a:bodyPr/>
          <a:lstStyle/>
          <a:p>
            <a:r>
              <a:rPr lang="en-US" dirty="0"/>
              <a:t>3. Naïve Bayes</a:t>
            </a:r>
          </a:p>
        </p:txBody>
      </p:sp>
      <p:graphicFrame>
        <p:nvGraphicFramePr>
          <p:cNvPr id="4" name="Table 4">
            <a:extLst>
              <a:ext uri="{FF2B5EF4-FFF2-40B4-BE49-F238E27FC236}">
                <a16:creationId xmlns:a16="http://schemas.microsoft.com/office/drawing/2014/main" id="{534C5A23-86B7-4430-8AB0-4E0DD2E6DF8C}"/>
              </a:ext>
            </a:extLst>
          </p:cNvPr>
          <p:cNvGraphicFramePr>
            <a:graphicFrameLocks noGrp="1"/>
          </p:cNvGraphicFramePr>
          <p:nvPr>
            <p:ph idx="1"/>
            <p:extLst>
              <p:ext uri="{D42A27DB-BD31-4B8C-83A1-F6EECF244321}">
                <p14:modId xmlns:p14="http://schemas.microsoft.com/office/powerpoint/2010/main" val="3310548178"/>
              </p:ext>
            </p:extLst>
          </p:nvPr>
        </p:nvGraphicFramePr>
        <p:xfrm>
          <a:off x="1097280" y="2342366"/>
          <a:ext cx="10058397" cy="2787040"/>
        </p:xfrm>
        <a:graphic>
          <a:graphicData uri="http://schemas.openxmlformats.org/drawingml/2006/table">
            <a:tbl>
              <a:tblPr firstRow="1" bandRow="1">
                <a:tableStyleId>{5C22544A-7EE6-4342-B048-85BDC9FD1C3A}</a:tableStyleId>
              </a:tblPr>
              <a:tblGrid>
                <a:gridCol w="2201091">
                  <a:extLst>
                    <a:ext uri="{9D8B030D-6E8A-4147-A177-3AD203B41FA5}">
                      <a16:colId xmlns:a16="http://schemas.microsoft.com/office/drawing/2014/main" val="3925472822"/>
                    </a:ext>
                  </a:extLst>
                </a:gridCol>
                <a:gridCol w="3804558">
                  <a:extLst>
                    <a:ext uri="{9D8B030D-6E8A-4147-A177-3AD203B41FA5}">
                      <a16:colId xmlns:a16="http://schemas.microsoft.com/office/drawing/2014/main" val="3991274438"/>
                    </a:ext>
                  </a:extLst>
                </a:gridCol>
                <a:gridCol w="4052748">
                  <a:extLst>
                    <a:ext uri="{9D8B030D-6E8A-4147-A177-3AD203B41FA5}">
                      <a16:colId xmlns:a16="http://schemas.microsoft.com/office/drawing/2014/main" val="110864301"/>
                    </a:ext>
                  </a:extLst>
                </a:gridCol>
              </a:tblGrid>
              <a:tr h="557408">
                <a:tc>
                  <a:txBody>
                    <a:bodyPr/>
                    <a:lstStyle/>
                    <a:p>
                      <a:endParaRPr lang="en-US" dirty="0"/>
                    </a:p>
                  </a:txBody>
                  <a:tcPr/>
                </a:tc>
                <a:tc>
                  <a:txBody>
                    <a:bodyPr/>
                    <a:lstStyle/>
                    <a:p>
                      <a:r>
                        <a:rPr lang="en-US" dirty="0">
                          <a:solidFill>
                            <a:schemeClr val="tx1">
                              <a:lumMod val="85000"/>
                              <a:lumOff val="15000"/>
                            </a:schemeClr>
                          </a:solidFill>
                        </a:rPr>
                        <a:t>NB without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txBody>
                  <a:tcPr/>
                </a:tc>
                <a:tc>
                  <a:txBody>
                    <a:bodyPr/>
                    <a:lstStyle/>
                    <a:p>
                      <a:r>
                        <a:rPr lang="en-US" dirty="0">
                          <a:solidFill>
                            <a:schemeClr val="tx1">
                              <a:lumMod val="85000"/>
                              <a:lumOff val="15000"/>
                            </a:schemeClr>
                          </a:solidFill>
                        </a:rPr>
                        <a:t>NB with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txBody>
                  <a:tcPr/>
                </a:tc>
                <a:extLst>
                  <a:ext uri="{0D108BD9-81ED-4DB2-BD59-A6C34878D82A}">
                    <a16:rowId xmlns:a16="http://schemas.microsoft.com/office/drawing/2014/main" val="3665172351"/>
                  </a:ext>
                </a:extLst>
              </a:tr>
              <a:tr h="557408">
                <a:tc>
                  <a:txBody>
                    <a:bodyPr/>
                    <a:lstStyle/>
                    <a:p>
                      <a:r>
                        <a:rPr lang="en-US" dirty="0"/>
                        <a:t>Data Splitting</a:t>
                      </a:r>
                    </a:p>
                  </a:txBody>
                  <a:tcPr/>
                </a:tc>
                <a:tc>
                  <a:txBody>
                    <a:bodyPr/>
                    <a:lstStyle/>
                    <a:p>
                      <a:pPr algn="ctr"/>
                      <a:r>
                        <a:rPr lang="en-US" dirty="0"/>
                        <a:t>Training = 90 % / Testing = 10 %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Training = 90 % / Testing = 10 %</a:t>
                      </a:r>
                    </a:p>
                  </a:txBody>
                  <a:tcPr/>
                </a:tc>
                <a:extLst>
                  <a:ext uri="{0D108BD9-81ED-4DB2-BD59-A6C34878D82A}">
                    <a16:rowId xmlns:a16="http://schemas.microsoft.com/office/drawing/2014/main" val="747167320"/>
                  </a:ext>
                </a:extLst>
              </a:tr>
              <a:tr h="5574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Hyperparameters </a:t>
                      </a:r>
                    </a:p>
                  </a:txBody>
                  <a:tcPr/>
                </a:tc>
                <a:tc>
                  <a:txBody>
                    <a:bodyPr/>
                    <a:lstStyle/>
                    <a:p>
                      <a:pPr algn="ctr"/>
                      <a:r>
                        <a:rPr lang="en-US" sz="1800" b="0" i="0" kern="1200" dirty="0">
                          <a:solidFill>
                            <a:schemeClr val="dk1"/>
                          </a:solidFill>
                          <a:effectLst/>
                          <a:latin typeface="+mn-lt"/>
                          <a:ea typeface="+mn-ea"/>
                          <a:cs typeface="+mn-cs"/>
                        </a:rPr>
                        <a:t>alpha = 5</a:t>
                      </a:r>
                    </a:p>
                  </a:txBody>
                  <a:tcPr/>
                </a:tc>
                <a:tc>
                  <a:txBody>
                    <a:bodyPr/>
                    <a:lstStyle/>
                    <a:p>
                      <a:pPr algn="ctr"/>
                      <a:r>
                        <a:rPr lang="en-US" sz="1800" b="0" i="0" kern="1200" dirty="0">
                          <a:solidFill>
                            <a:schemeClr val="dk1"/>
                          </a:solidFill>
                          <a:effectLst/>
                          <a:latin typeface="+mn-lt"/>
                          <a:ea typeface="+mn-ea"/>
                          <a:cs typeface="+mn-cs"/>
                        </a:rPr>
                        <a:t>alpha = 1</a:t>
                      </a:r>
                    </a:p>
                  </a:txBody>
                  <a:tcPr/>
                </a:tc>
                <a:extLst>
                  <a:ext uri="{0D108BD9-81ED-4DB2-BD59-A6C34878D82A}">
                    <a16:rowId xmlns:a16="http://schemas.microsoft.com/office/drawing/2014/main" val="4147773146"/>
                  </a:ext>
                </a:extLst>
              </a:tr>
              <a:tr h="557408">
                <a:tc rowSpan="2">
                  <a:txBody>
                    <a:bodyPr/>
                    <a:lstStyle/>
                    <a:p>
                      <a:endParaRPr lang="en-US" dirty="0"/>
                    </a:p>
                  </a:txBody>
                  <a:tcPr/>
                </a:tc>
                <a:tc>
                  <a:txBody>
                    <a:bodyPr/>
                    <a:lstStyle/>
                    <a:p>
                      <a:pPr algn="ctr"/>
                      <a:r>
                        <a:rPr lang="en-US" sz="1800" b="0" i="0" kern="1200" dirty="0">
                          <a:solidFill>
                            <a:schemeClr val="dk1"/>
                          </a:solidFill>
                          <a:effectLst/>
                          <a:latin typeface="+mn-lt"/>
                          <a:ea typeface="+mn-ea"/>
                          <a:cs typeface="+mn-cs"/>
                        </a:rPr>
                        <a:t>binarize=1, </a:t>
                      </a:r>
                    </a:p>
                  </a:txBody>
                  <a:tcPr/>
                </a:tc>
                <a:tc>
                  <a:txBody>
                    <a:bodyPr/>
                    <a:lstStyle/>
                    <a:p>
                      <a:pPr algn="ctr"/>
                      <a:r>
                        <a:rPr lang="en-US" sz="1800" b="0" i="0" kern="1200" dirty="0">
                          <a:solidFill>
                            <a:schemeClr val="dk1"/>
                          </a:solidFill>
                          <a:effectLst/>
                          <a:latin typeface="+mn-lt"/>
                          <a:ea typeface="+mn-ea"/>
                          <a:cs typeface="+mn-cs"/>
                        </a:rPr>
                        <a:t>binarize=1 </a:t>
                      </a:r>
                    </a:p>
                  </a:txBody>
                  <a:tcPr/>
                </a:tc>
                <a:extLst>
                  <a:ext uri="{0D108BD9-81ED-4DB2-BD59-A6C34878D82A}">
                    <a16:rowId xmlns:a16="http://schemas.microsoft.com/office/drawing/2014/main" val="3434671584"/>
                  </a:ext>
                </a:extLst>
              </a:tr>
              <a:tr h="557408">
                <a:tc vMerge="1">
                  <a:txBody>
                    <a:bodyPr/>
                    <a:lstStyle/>
                    <a:p>
                      <a:endParaRPr lang="en-US" dirty="0"/>
                    </a:p>
                  </a:txBody>
                  <a:tcPr/>
                </a:tc>
                <a:tc>
                  <a:txBody>
                    <a:bodyPr/>
                    <a:lstStyle/>
                    <a:p>
                      <a:pPr algn="ctr"/>
                      <a:r>
                        <a:rPr lang="en-US" sz="1800" b="0" i="0" kern="1200" dirty="0" err="1">
                          <a:solidFill>
                            <a:schemeClr val="dk1"/>
                          </a:solidFill>
                          <a:effectLst/>
                          <a:latin typeface="+mn-lt"/>
                          <a:ea typeface="+mn-ea"/>
                          <a:cs typeface="+mn-cs"/>
                        </a:rPr>
                        <a:t>fit_prior</a:t>
                      </a:r>
                      <a:r>
                        <a:rPr lang="en-US" sz="1800" b="0" i="0" kern="1200" dirty="0">
                          <a:solidFill>
                            <a:schemeClr val="dk1"/>
                          </a:solidFill>
                          <a:effectLst/>
                          <a:latin typeface="+mn-lt"/>
                          <a:ea typeface="+mn-ea"/>
                          <a:cs typeface="+mn-cs"/>
                        </a:rPr>
                        <a:t> = True</a:t>
                      </a:r>
                    </a:p>
                  </a:txBody>
                  <a:tcPr/>
                </a:tc>
                <a:tc>
                  <a:txBody>
                    <a:bodyPr/>
                    <a:lstStyle/>
                    <a:p>
                      <a:pPr algn="ctr"/>
                      <a:r>
                        <a:rPr lang="en-US" sz="1800" b="0" i="0" kern="1200" dirty="0" err="1">
                          <a:solidFill>
                            <a:schemeClr val="dk1"/>
                          </a:solidFill>
                          <a:effectLst/>
                          <a:latin typeface="+mn-lt"/>
                          <a:ea typeface="+mn-ea"/>
                          <a:cs typeface="+mn-cs"/>
                        </a:rPr>
                        <a:t>fit_prior</a:t>
                      </a:r>
                      <a:r>
                        <a:rPr lang="en-US" sz="1800" b="0" i="0" kern="1200" dirty="0">
                          <a:solidFill>
                            <a:schemeClr val="dk1"/>
                          </a:solidFill>
                          <a:effectLst/>
                          <a:latin typeface="+mn-lt"/>
                          <a:ea typeface="+mn-ea"/>
                          <a:cs typeface="+mn-cs"/>
                        </a:rPr>
                        <a:t> = True</a:t>
                      </a:r>
                    </a:p>
                  </a:txBody>
                  <a:tcPr/>
                </a:tc>
                <a:extLst>
                  <a:ext uri="{0D108BD9-81ED-4DB2-BD59-A6C34878D82A}">
                    <a16:rowId xmlns:a16="http://schemas.microsoft.com/office/drawing/2014/main" val="968331703"/>
                  </a:ext>
                </a:extLst>
              </a:tr>
            </a:tbl>
          </a:graphicData>
        </a:graphic>
      </p:graphicFrame>
    </p:spTree>
    <p:extLst>
      <p:ext uri="{BB962C8B-B14F-4D97-AF65-F5344CB8AC3E}">
        <p14:creationId xmlns:p14="http://schemas.microsoft.com/office/powerpoint/2010/main" val="2634429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C9A2-DA2F-41A2-92B5-75866BF28E0C}"/>
              </a:ext>
            </a:extLst>
          </p:cNvPr>
          <p:cNvSpPr>
            <a:spLocks noGrp="1"/>
          </p:cNvSpPr>
          <p:nvPr>
            <p:ph type="title"/>
          </p:nvPr>
        </p:nvSpPr>
        <p:spPr/>
        <p:txBody>
          <a:bodyPr/>
          <a:lstStyle/>
          <a:p>
            <a:r>
              <a:rPr lang="en-US" dirty="0"/>
              <a:t>3. Naïve Bayes</a:t>
            </a:r>
          </a:p>
        </p:txBody>
      </p:sp>
      <p:graphicFrame>
        <p:nvGraphicFramePr>
          <p:cNvPr id="4" name="Table 4">
            <a:extLst>
              <a:ext uri="{FF2B5EF4-FFF2-40B4-BE49-F238E27FC236}">
                <a16:creationId xmlns:a16="http://schemas.microsoft.com/office/drawing/2014/main" id="{534C5A23-86B7-4430-8AB0-4E0DD2E6DF8C}"/>
              </a:ext>
            </a:extLst>
          </p:cNvPr>
          <p:cNvGraphicFramePr>
            <a:graphicFrameLocks noGrp="1"/>
          </p:cNvGraphicFramePr>
          <p:nvPr>
            <p:ph idx="1"/>
            <p:extLst>
              <p:ext uri="{D42A27DB-BD31-4B8C-83A1-F6EECF244321}">
                <p14:modId xmlns:p14="http://schemas.microsoft.com/office/powerpoint/2010/main" val="1019127424"/>
              </p:ext>
            </p:extLst>
          </p:nvPr>
        </p:nvGraphicFramePr>
        <p:xfrm>
          <a:off x="1097283" y="2402114"/>
          <a:ext cx="10058397" cy="3133270"/>
        </p:xfrm>
        <a:graphic>
          <a:graphicData uri="http://schemas.openxmlformats.org/drawingml/2006/table">
            <a:tbl>
              <a:tblPr firstRow="1" bandRow="1">
                <a:tableStyleId>{5C22544A-7EE6-4342-B048-85BDC9FD1C3A}</a:tableStyleId>
              </a:tblPr>
              <a:tblGrid>
                <a:gridCol w="2201091">
                  <a:extLst>
                    <a:ext uri="{9D8B030D-6E8A-4147-A177-3AD203B41FA5}">
                      <a16:colId xmlns:a16="http://schemas.microsoft.com/office/drawing/2014/main" val="3925472822"/>
                    </a:ext>
                  </a:extLst>
                </a:gridCol>
                <a:gridCol w="3804558">
                  <a:extLst>
                    <a:ext uri="{9D8B030D-6E8A-4147-A177-3AD203B41FA5}">
                      <a16:colId xmlns:a16="http://schemas.microsoft.com/office/drawing/2014/main" val="3991274438"/>
                    </a:ext>
                  </a:extLst>
                </a:gridCol>
                <a:gridCol w="4052748">
                  <a:extLst>
                    <a:ext uri="{9D8B030D-6E8A-4147-A177-3AD203B41FA5}">
                      <a16:colId xmlns:a16="http://schemas.microsoft.com/office/drawing/2014/main" val="110864301"/>
                    </a:ext>
                  </a:extLst>
                </a:gridCol>
              </a:tblGrid>
              <a:tr h="447610">
                <a:tc>
                  <a:txBody>
                    <a:bodyPr/>
                    <a:lstStyle/>
                    <a:p>
                      <a:r>
                        <a:rPr lang="en-US" dirty="0"/>
                        <a:t>Performance</a:t>
                      </a:r>
                    </a:p>
                  </a:txBody>
                  <a:tcPr/>
                </a:tc>
                <a:tc>
                  <a:txBody>
                    <a:bodyPr/>
                    <a:lstStyle/>
                    <a:p>
                      <a:r>
                        <a:rPr lang="en-US" dirty="0">
                          <a:solidFill>
                            <a:schemeClr val="tx1">
                              <a:lumMod val="85000"/>
                              <a:lumOff val="15000"/>
                            </a:schemeClr>
                          </a:solidFill>
                        </a:rPr>
                        <a:t>NB without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txBody>
                  <a:tcPr/>
                </a:tc>
                <a:tc>
                  <a:txBody>
                    <a:bodyPr/>
                    <a:lstStyle/>
                    <a:p>
                      <a:r>
                        <a:rPr lang="en-US" dirty="0">
                          <a:solidFill>
                            <a:schemeClr val="tx1">
                              <a:lumMod val="85000"/>
                              <a:lumOff val="15000"/>
                            </a:schemeClr>
                          </a:solidFill>
                        </a:rPr>
                        <a:t>NB with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txBody>
                  <a:tcPr/>
                </a:tc>
                <a:extLst>
                  <a:ext uri="{0D108BD9-81ED-4DB2-BD59-A6C34878D82A}">
                    <a16:rowId xmlns:a16="http://schemas.microsoft.com/office/drawing/2014/main" val="3665172351"/>
                  </a:ext>
                </a:extLst>
              </a:tr>
              <a:tr h="447610">
                <a:tc>
                  <a:txBody>
                    <a:bodyPr/>
                    <a:lstStyle/>
                    <a:p>
                      <a:r>
                        <a:rPr lang="en-US" dirty="0"/>
                        <a:t>Accuracy for training</a:t>
                      </a:r>
                    </a:p>
                  </a:txBody>
                  <a:tcPr/>
                </a:tc>
                <a:tc>
                  <a:txBody>
                    <a:bodyPr/>
                    <a:lstStyle/>
                    <a:p>
                      <a:pPr algn="ctr"/>
                      <a:r>
                        <a:rPr lang="en-US" dirty="0"/>
                        <a:t>90 %</a:t>
                      </a:r>
                    </a:p>
                  </a:txBody>
                  <a:tcPr/>
                </a:tc>
                <a:tc>
                  <a:txBody>
                    <a:bodyPr/>
                    <a:lstStyle/>
                    <a:p>
                      <a:pPr algn="ctr"/>
                      <a:r>
                        <a:rPr lang="en-US" dirty="0"/>
                        <a:t>94.2 %</a:t>
                      </a:r>
                    </a:p>
                  </a:txBody>
                  <a:tcPr/>
                </a:tc>
                <a:extLst>
                  <a:ext uri="{0D108BD9-81ED-4DB2-BD59-A6C34878D82A}">
                    <a16:rowId xmlns:a16="http://schemas.microsoft.com/office/drawing/2014/main" val="747167320"/>
                  </a:ext>
                </a:extLst>
              </a:tr>
              <a:tr h="4476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 for testing</a:t>
                      </a:r>
                    </a:p>
                  </a:txBody>
                  <a:tcPr/>
                </a:tc>
                <a:tc>
                  <a:txBody>
                    <a:bodyPr/>
                    <a:lstStyle/>
                    <a:p>
                      <a:pPr algn="ctr"/>
                      <a:r>
                        <a:rPr lang="en-US" dirty="0"/>
                        <a:t>93 %</a:t>
                      </a:r>
                    </a:p>
                  </a:txBody>
                  <a:tcPr/>
                </a:tc>
                <a:tc>
                  <a:txBody>
                    <a:bodyPr/>
                    <a:lstStyle/>
                    <a:p>
                      <a:pPr algn="ctr"/>
                      <a:r>
                        <a:rPr lang="en-US" dirty="0"/>
                        <a:t>91 %</a:t>
                      </a:r>
                    </a:p>
                  </a:txBody>
                  <a:tcPr/>
                </a:tc>
                <a:extLst>
                  <a:ext uri="{0D108BD9-81ED-4DB2-BD59-A6C34878D82A}">
                    <a16:rowId xmlns:a16="http://schemas.microsoft.com/office/drawing/2014/main" val="4147773146"/>
                  </a:ext>
                </a:extLst>
              </a:tr>
              <a:tr h="447610">
                <a:tc>
                  <a:txBody>
                    <a:bodyPr/>
                    <a:lstStyle/>
                    <a:p>
                      <a:r>
                        <a:rPr lang="en-US" dirty="0"/>
                        <a:t>Precision</a:t>
                      </a:r>
                    </a:p>
                  </a:txBody>
                  <a:tcPr/>
                </a:tc>
                <a:tc>
                  <a:txBody>
                    <a:bodyPr/>
                    <a:lstStyle/>
                    <a:p>
                      <a:pPr algn="ctr"/>
                      <a:r>
                        <a:rPr lang="en-US" dirty="0"/>
                        <a:t>0 =&gt; 94 % / 1 =&gt; 75 % </a:t>
                      </a:r>
                    </a:p>
                  </a:txBody>
                  <a:tcPr/>
                </a:tc>
                <a:tc>
                  <a:txBody>
                    <a:bodyPr/>
                    <a:lstStyle/>
                    <a:p>
                      <a:pPr algn="ctr"/>
                      <a:r>
                        <a:rPr lang="en-US" dirty="0"/>
                        <a:t>0 =&gt; 93 % / 1 =&gt; 67 % </a:t>
                      </a:r>
                    </a:p>
                  </a:txBody>
                  <a:tcPr/>
                </a:tc>
                <a:extLst>
                  <a:ext uri="{0D108BD9-81ED-4DB2-BD59-A6C34878D82A}">
                    <a16:rowId xmlns:a16="http://schemas.microsoft.com/office/drawing/2014/main" val="3434671584"/>
                  </a:ext>
                </a:extLst>
              </a:tr>
              <a:tr h="447610">
                <a:tc>
                  <a:txBody>
                    <a:bodyPr/>
                    <a:lstStyle/>
                    <a:p>
                      <a:r>
                        <a:rPr lang="en-US" dirty="0"/>
                        <a:t>Recall</a:t>
                      </a:r>
                    </a:p>
                  </a:txBody>
                  <a:tcPr/>
                </a:tc>
                <a:tc>
                  <a:txBody>
                    <a:bodyPr/>
                    <a:lstStyle/>
                    <a:p>
                      <a:pPr algn="ctr"/>
                      <a:r>
                        <a:rPr lang="en-US" dirty="0"/>
                        <a:t>0 = &gt; 99 % / 1 =&gt; 38 %</a:t>
                      </a:r>
                    </a:p>
                  </a:txBody>
                  <a:tcPr/>
                </a:tc>
                <a:tc>
                  <a:txBody>
                    <a:bodyPr/>
                    <a:lstStyle/>
                    <a:p>
                      <a:pPr algn="ctr"/>
                      <a:r>
                        <a:rPr lang="en-US" dirty="0"/>
                        <a:t>0 = &gt; 97 % / 1 =&gt; 40 %</a:t>
                      </a:r>
                    </a:p>
                  </a:txBody>
                  <a:tcPr/>
                </a:tc>
                <a:extLst>
                  <a:ext uri="{0D108BD9-81ED-4DB2-BD59-A6C34878D82A}">
                    <a16:rowId xmlns:a16="http://schemas.microsoft.com/office/drawing/2014/main" val="968331703"/>
                  </a:ext>
                </a:extLst>
              </a:tr>
              <a:tr h="447610">
                <a:tc>
                  <a:txBody>
                    <a:bodyPr/>
                    <a:lstStyle/>
                    <a:p>
                      <a:r>
                        <a:rPr lang="en-US" dirty="0"/>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 =&gt; 96 % / 1 =&gt; 50 %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 =&gt; 95 % / 1 =&gt; 50 %</a:t>
                      </a:r>
                    </a:p>
                  </a:txBody>
                  <a:tcPr/>
                </a:tc>
                <a:extLst>
                  <a:ext uri="{0D108BD9-81ED-4DB2-BD59-A6C34878D82A}">
                    <a16:rowId xmlns:a16="http://schemas.microsoft.com/office/drawing/2014/main" val="2592176614"/>
                  </a:ext>
                </a:extLst>
              </a:tr>
              <a:tr h="447610">
                <a:tc>
                  <a:txBody>
                    <a:bodyPr/>
                    <a:lstStyle/>
                    <a:p>
                      <a:r>
                        <a:rPr lang="en-US" dirty="0"/>
                        <a:t>ROC/AUC</a:t>
                      </a:r>
                    </a:p>
                  </a:txBody>
                  <a:tcPr/>
                </a:tc>
                <a:tc>
                  <a:txBody>
                    <a:bodyPr/>
                    <a:lstStyle/>
                    <a:p>
                      <a:pPr algn="ctr"/>
                      <a:r>
                        <a:rPr lang="en-US" dirty="0"/>
                        <a:t>95 %</a:t>
                      </a:r>
                    </a:p>
                  </a:txBody>
                  <a:tcPr/>
                </a:tc>
                <a:tc>
                  <a:txBody>
                    <a:bodyPr/>
                    <a:lstStyle/>
                    <a:p>
                      <a:pPr algn="ctr"/>
                      <a:r>
                        <a:rPr lang="en-US" dirty="0"/>
                        <a:t>90 %</a:t>
                      </a:r>
                    </a:p>
                  </a:txBody>
                  <a:tcPr/>
                </a:tc>
                <a:extLst>
                  <a:ext uri="{0D108BD9-81ED-4DB2-BD59-A6C34878D82A}">
                    <a16:rowId xmlns:a16="http://schemas.microsoft.com/office/drawing/2014/main" val="1737323579"/>
                  </a:ext>
                </a:extLst>
              </a:tr>
            </a:tbl>
          </a:graphicData>
        </a:graphic>
      </p:graphicFrame>
      <p:sp>
        <p:nvSpPr>
          <p:cNvPr id="5" name="TextBox 4">
            <a:extLst>
              <a:ext uri="{FF2B5EF4-FFF2-40B4-BE49-F238E27FC236}">
                <a16:creationId xmlns:a16="http://schemas.microsoft.com/office/drawing/2014/main" id="{8EC34635-147E-438B-A985-35CC9064FEAB}"/>
              </a:ext>
            </a:extLst>
          </p:cNvPr>
          <p:cNvSpPr txBox="1"/>
          <p:nvPr/>
        </p:nvSpPr>
        <p:spPr>
          <a:xfrm>
            <a:off x="1097280" y="5842056"/>
            <a:ext cx="4797917" cy="369332"/>
          </a:xfrm>
          <a:prstGeom prst="rect">
            <a:avLst/>
          </a:prstGeom>
          <a:noFill/>
        </p:spPr>
        <p:txBody>
          <a:bodyPr wrap="none" rtlCol="0">
            <a:spAutoFit/>
          </a:bodyPr>
          <a:lstStyle/>
          <a:p>
            <a:r>
              <a:rPr lang="en-US" dirty="0"/>
              <a:t>The Best Model :  </a:t>
            </a:r>
            <a:r>
              <a:rPr lang="en-US" dirty="0">
                <a:solidFill>
                  <a:schemeClr val="tx1">
                    <a:lumMod val="85000"/>
                    <a:lumOff val="15000"/>
                  </a:schemeClr>
                </a:solidFill>
              </a:rPr>
              <a:t>NB </a:t>
            </a:r>
            <a:r>
              <a:rPr lang="en-US" dirty="0">
                <a:solidFill>
                  <a:srgbClr val="FF0000"/>
                </a:solidFill>
              </a:rPr>
              <a:t>without </a:t>
            </a:r>
            <a:r>
              <a:rPr lang="en-US" sz="1800" b="0" i="0" kern="1200" dirty="0">
                <a:solidFill>
                  <a:srgbClr val="FF0000"/>
                </a:solidFill>
                <a:effectLst/>
                <a:latin typeface="+mn-lt"/>
                <a:ea typeface="+mn-ea"/>
                <a:cs typeface="+mn-cs"/>
              </a:rPr>
              <a:t>One Hot Encoding</a:t>
            </a:r>
            <a:endParaRPr lang="en-US" dirty="0">
              <a:solidFill>
                <a:srgbClr val="FF0000"/>
              </a:solidFill>
            </a:endParaRPr>
          </a:p>
        </p:txBody>
      </p:sp>
    </p:spTree>
    <p:extLst>
      <p:ext uri="{BB962C8B-B14F-4D97-AF65-F5344CB8AC3E}">
        <p14:creationId xmlns:p14="http://schemas.microsoft.com/office/powerpoint/2010/main" val="4142065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36C9-F287-419E-9A0D-F4F1C74E620C}"/>
              </a:ext>
            </a:extLst>
          </p:cNvPr>
          <p:cNvSpPr>
            <a:spLocks noGrp="1"/>
          </p:cNvSpPr>
          <p:nvPr>
            <p:ph type="title"/>
          </p:nvPr>
        </p:nvSpPr>
        <p:spPr/>
        <p:txBody>
          <a:bodyPr/>
          <a:lstStyle/>
          <a:p>
            <a:r>
              <a:rPr lang="en-US" dirty="0"/>
              <a:t>Confusion Matrix</a:t>
            </a:r>
          </a:p>
        </p:txBody>
      </p:sp>
      <p:pic>
        <p:nvPicPr>
          <p:cNvPr id="5" name="Content Placeholder 4" descr="A picture containing text, electronics, night sky&#10;&#10;Description automatically generated">
            <a:extLst>
              <a:ext uri="{FF2B5EF4-FFF2-40B4-BE49-F238E27FC236}">
                <a16:creationId xmlns:a16="http://schemas.microsoft.com/office/drawing/2014/main" id="{D746CD06-EEED-4AE3-BBD7-451825E4D72F}"/>
              </a:ext>
            </a:extLst>
          </p:cNvPr>
          <p:cNvPicPr>
            <a:picLocks noGrp="1" noChangeAspect="1"/>
          </p:cNvPicPr>
          <p:nvPr>
            <p:ph idx="1"/>
          </p:nvPr>
        </p:nvPicPr>
        <p:blipFill>
          <a:blip r:embed="rId2"/>
          <a:stretch>
            <a:fillRect/>
          </a:stretch>
        </p:blipFill>
        <p:spPr>
          <a:xfrm>
            <a:off x="1097280" y="2661482"/>
            <a:ext cx="3666667" cy="2831482"/>
          </a:xfrm>
        </p:spPr>
      </p:pic>
      <p:sp>
        <p:nvSpPr>
          <p:cNvPr id="6" name="TextBox 5">
            <a:extLst>
              <a:ext uri="{FF2B5EF4-FFF2-40B4-BE49-F238E27FC236}">
                <a16:creationId xmlns:a16="http://schemas.microsoft.com/office/drawing/2014/main" id="{0520CFA6-5EF4-4687-89EA-0ECB2E14FE32}"/>
              </a:ext>
            </a:extLst>
          </p:cNvPr>
          <p:cNvSpPr txBox="1"/>
          <p:nvPr/>
        </p:nvSpPr>
        <p:spPr>
          <a:xfrm>
            <a:off x="1235780" y="2134447"/>
            <a:ext cx="3419474" cy="646331"/>
          </a:xfrm>
          <a:prstGeom prst="rect">
            <a:avLst/>
          </a:prstGeom>
          <a:noFill/>
        </p:spPr>
        <p:txBody>
          <a:bodyPr wrap="square" rtlCol="0">
            <a:spAutoFit/>
          </a:bodyPr>
          <a:lstStyle/>
          <a:p>
            <a:r>
              <a:rPr lang="en-US" dirty="0">
                <a:solidFill>
                  <a:schemeClr val="tx1">
                    <a:lumMod val="85000"/>
                    <a:lumOff val="15000"/>
                  </a:schemeClr>
                </a:solidFill>
              </a:rPr>
              <a:t>NB without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p>
            <a:endParaRPr lang="en-US" dirty="0"/>
          </a:p>
        </p:txBody>
      </p:sp>
      <p:sp>
        <p:nvSpPr>
          <p:cNvPr id="9" name="TextBox 8">
            <a:extLst>
              <a:ext uri="{FF2B5EF4-FFF2-40B4-BE49-F238E27FC236}">
                <a16:creationId xmlns:a16="http://schemas.microsoft.com/office/drawing/2014/main" id="{73B1DE88-5EE0-4B95-8097-A22A6BD8AA0C}"/>
              </a:ext>
            </a:extLst>
          </p:cNvPr>
          <p:cNvSpPr txBox="1"/>
          <p:nvPr/>
        </p:nvSpPr>
        <p:spPr>
          <a:xfrm>
            <a:off x="6611133" y="2134447"/>
            <a:ext cx="3544113" cy="646331"/>
          </a:xfrm>
          <a:prstGeom prst="rect">
            <a:avLst/>
          </a:prstGeom>
          <a:noFill/>
        </p:spPr>
        <p:txBody>
          <a:bodyPr wrap="square" rtlCol="0">
            <a:spAutoFit/>
          </a:bodyPr>
          <a:lstStyle/>
          <a:p>
            <a:r>
              <a:rPr lang="en-US" dirty="0">
                <a:solidFill>
                  <a:schemeClr val="tx1">
                    <a:lumMod val="85000"/>
                    <a:lumOff val="15000"/>
                  </a:schemeClr>
                </a:solidFill>
              </a:rPr>
              <a:t>NB with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p>
            <a:endParaRPr lang="en-US" dirty="0"/>
          </a:p>
        </p:txBody>
      </p:sp>
      <p:pic>
        <p:nvPicPr>
          <p:cNvPr id="7170" name="Picture 2">
            <a:extLst>
              <a:ext uri="{FF2B5EF4-FFF2-40B4-BE49-F238E27FC236}">
                <a16:creationId xmlns:a16="http://schemas.microsoft.com/office/drawing/2014/main" id="{ABB37124-6F4D-4D24-B574-892ACCA89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6246" y="2780778"/>
            <a:ext cx="34290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567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36C9-F287-419E-9A0D-F4F1C74E620C}"/>
              </a:ext>
            </a:extLst>
          </p:cNvPr>
          <p:cNvSpPr>
            <a:spLocks noGrp="1"/>
          </p:cNvSpPr>
          <p:nvPr>
            <p:ph type="title"/>
          </p:nvPr>
        </p:nvSpPr>
        <p:spPr/>
        <p:txBody>
          <a:bodyPr/>
          <a:lstStyle/>
          <a:p>
            <a:r>
              <a:rPr lang="en-US" dirty="0"/>
              <a:t>The ROC Curve</a:t>
            </a:r>
          </a:p>
        </p:txBody>
      </p:sp>
      <p:pic>
        <p:nvPicPr>
          <p:cNvPr id="5" name="Content Placeholder 4" descr="Chart, line chart&#10;&#10;Description automatically generated">
            <a:extLst>
              <a:ext uri="{FF2B5EF4-FFF2-40B4-BE49-F238E27FC236}">
                <a16:creationId xmlns:a16="http://schemas.microsoft.com/office/drawing/2014/main" id="{BEC26901-698B-416E-A123-48DF1D311EC6}"/>
              </a:ext>
            </a:extLst>
          </p:cNvPr>
          <p:cNvPicPr>
            <a:picLocks noGrp="1" noChangeAspect="1"/>
          </p:cNvPicPr>
          <p:nvPr>
            <p:ph idx="1"/>
          </p:nvPr>
        </p:nvPicPr>
        <p:blipFill>
          <a:blip r:embed="rId2"/>
          <a:stretch>
            <a:fillRect/>
          </a:stretch>
        </p:blipFill>
        <p:spPr>
          <a:xfrm>
            <a:off x="933332" y="2508641"/>
            <a:ext cx="4271561" cy="3076410"/>
          </a:xfrm>
        </p:spPr>
      </p:pic>
      <p:sp>
        <p:nvSpPr>
          <p:cNvPr id="6" name="TextBox 5">
            <a:extLst>
              <a:ext uri="{FF2B5EF4-FFF2-40B4-BE49-F238E27FC236}">
                <a16:creationId xmlns:a16="http://schemas.microsoft.com/office/drawing/2014/main" id="{BA18D2C7-CB8D-4070-8715-9512BBF0A69F}"/>
              </a:ext>
            </a:extLst>
          </p:cNvPr>
          <p:cNvSpPr txBox="1"/>
          <p:nvPr/>
        </p:nvSpPr>
        <p:spPr>
          <a:xfrm>
            <a:off x="1359376" y="2185476"/>
            <a:ext cx="3419474" cy="646331"/>
          </a:xfrm>
          <a:prstGeom prst="rect">
            <a:avLst/>
          </a:prstGeom>
          <a:noFill/>
        </p:spPr>
        <p:txBody>
          <a:bodyPr wrap="square" rtlCol="0">
            <a:spAutoFit/>
          </a:bodyPr>
          <a:lstStyle/>
          <a:p>
            <a:r>
              <a:rPr lang="en-US" dirty="0">
                <a:solidFill>
                  <a:schemeClr val="tx1">
                    <a:lumMod val="85000"/>
                    <a:lumOff val="15000"/>
                  </a:schemeClr>
                </a:solidFill>
              </a:rPr>
              <a:t>NB without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p>
            <a:endParaRPr lang="en-US" dirty="0"/>
          </a:p>
        </p:txBody>
      </p:sp>
      <p:sp>
        <p:nvSpPr>
          <p:cNvPr id="9" name="TextBox 8">
            <a:extLst>
              <a:ext uri="{FF2B5EF4-FFF2-40B4-BE49-F238E27FC236}">
                <a16:creationId xmlns:a16="http://schemas.microsoft.com/office/drawing/2014/main" id="{95AA698A-8814-4B9F-B012-7AE371D09000}"/>
              </a:ext>
            </a:extLst>
          </p:cNvPr>
          <p:cNvSpPr txBox="1"/>
          <p:nvPr/>
        </p:nvSpPr>
        <p:spPr>
          <a:xfrm>
            <a:off x="6866858" y="2185476"/>
            <a:ext cx="3419474" cy="646331"/>
          </a:xfrm>
          <a:prstGeom prst="rect">
            <a:avLst/>
          </a:prstGeom>
          <a:noFill/>
        </p:spPr>
        <p:txBody>
          <a:bodyPr wrap="square" rtlCol="0">
            <a:spAutoFit/>
          </a:bodyPr>
          <a:lstStyle/>
          <a:p>
            <a:r>
              <a:rPr lang="en-US" dirty="0">
                <a:solidFill>
                  <a:schemeClr val="tx1">
                    <a:lumMod val="85000"/>
                    <a:lumOff val="15000"/>
                  </a:schemeClr>
                </a:solidFill>
              </a:rPr>
              <a:t>NB with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p>
            <a:endParaRPr lang="en-US" dirty="0"/>
          </a:p>
        </p:txBody>
      </p:sp>
      <p:pic>
        <p:nvPicPr>
          <p:cNvPr id="3" name="Picture 2">
            <a:extLst>
              <a:ext uri="{FF2B5EF4-FFF2-40B4-BE49-F238E27FC236}">
                <a16:creationId xmlns:a16="http://schemas.microsoft.com/office/drawing/2014/main" id="{6C1CFFF0-F7E0-452D-8A66-718F33787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9682" y="2831807"/>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855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Names</a:t>
            </a:r>
          </a:p>
        </p:txBody>
      </p:sp>
      <p:sp>
        <p:nvSpPr>
          <p:cNvPr id="4" name="Content Placeholder 3">
            <a:extLst>
              <a:ext uri="{FF2B5EF4-FFF2-40B4-BE49-F238E27FC236}">
                <a16:creationId xmlns:a16="http://schemas.microsoft.com/office/drawing/2014/main" id="{498F2F6D-21B4-46C5-AF21-CFB91FDD989A}"/>
              </a:ext>
            </a:extLst>
          </p:cNvPr>
          <p:cNvSpPr>
            <a:spLocks noGrp="1"/>
          </p:cNvSpPr>
          <p:nvPr>
            <p:ph idx="1"/>
          </p:nvPr>
        </p:nvSpPr>
        <p:spPr>
          <a:xfrm>
            <a:off x="4396636" y="726511"/>
            <a:ext cx="6759044" cy="5142582"/>
          </a:xfrm>
        </p:spPr>
        <p:txBody>
          <a:bodyPr/>
          <a:lstStyle/>
          <a:p>
            <a:pPr>
              <a:buFont typeface="Wingdings" panose="05000000000000000000" pitchFamily="2" charset="2"/>
              <a:buChar char="v"/>
            </a:pPr>
            <a:endParaRPr lang="en-US" b="1" dirty="0"/>
          </a:p>
          <a:p>
            <a:pPr>
              <a:buFont typeface="Wingdings" panose="05000000000000000000" pitchFamily="2" charset="2"/>
              <a:buChar char="v"/>
            </a:pPr>
            <a:endParaRPr lang="en-US" b="1" dirty="0"/>
          </a:p>
          <a:p>
            <a:pPr>
              <a:buFont typeface="Wingdings" panose="05000000000000000000" pitchFamily="2" charset="2"/>
              <a:buChar char="v"/>
            </a:pPr>
            <a:endParaRPr lang="en-US" b="1" dirty="0"/>
          </a:p>
          <a:p>
            <a:pPr>
              <a:buFont typeface="Wingdings" panose="05000000000000000000" pitchFamily="2" charset="2"/>
              <a:buChar char="v"/>
            </a:pPr>
            <a:endParaRPr lang="en-US" b="1" dirty="0"/>
          </a:p>
          <a:p>
            <a:pPr>
              <a:buFont typeface="Wingdings" panose="05000000000000000000" pitchFamily="2" charset="2"/>
              <a:buChar char="v"/>
            </a:pPr>
            <a:r>
              <a:rPr lang="en-US" b="1" dirty="0"/>
              <a:t>Ahmed Mohamed Gaber Abdelaziz	ID : 21amga</a:t>
            </a:r>
          </a:p>
          <a:p>
            <a:pPr>
              <a:buFont typeface="Wingdings" panose="05000000000000000000" pitchFamily="2" charset="2"/>
              <a:buChar char="v"/>
            </a:pPr>
            <a:r>
              <a:rPr lang="en-US" b="1" dirty="0"/>
              <a:t>Karim Gamal Mahmoud Mohamed 	ID : 21kgmm</a:t>
            </a:r>
          </a:p>
          <a:p>
            <a:pPr>
              <a:buFont typeface="Wingdings" panose="05000000000000000000" pitchFamily="2" charset="2"/>
              <a:buChar char="v"/>
            </a:pPr>
            <a:r>
              <a:rPr lang="en-US" b="1" dirty="0"/>
              <a:t>Ahmed Ibrahim Salem Abdelhamid	ID : 21aisa</a:t>
            </a:r>
          </a:p>
        </p:txBody>
      </p:sp>
    </p:spTree>
    <p:extLst>
      <p:ext uri="{BB962C8B-B14F-4D97-AF65-F5344CB8AC3E}">
        <p14:creationId xmlns:p14="http://schemas.microsoft.com/office/powerpoint/2010/main" val="1292513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C9A2-DA2F-41A2-92B5-75866BF28E0C}"/>
              </a:ext>
            </a:extLst>
          </p:cNvPr>
          <p:cNvSpPr>
            <a:spLocks noGrp="1"/>
          </p:cNvSpPr>
          <p:nvPr>
            <p:ph type="title"/>
          </p:nvPr>
        </p:nvSpPr>
        <p:spPr/>
        <p:txBody>
          <a:bodyPr/>
          <a:lstStyle/>
          <a:p>
            <a:r>
              <a:rPr lang="en-US" dirty="0"/>
              <a:t>4. Decision Trees</a:t>
            </a:r>
          </a:p>
        </p:txBody>
      </p:sp>
      <p:graphicFrame>
        <p:nvGraphicFramePr>
          <p:cNvPr id="4" name="Table 4">
            <a:extLst>
              <a:ext uri="{FF2B5EF4-FFF2-40B4-BE49-F238E27FC236}">
                <a16:creationId xmlns:a16="http://schemas.microsoft.com/office/drawing/2014/main" id="{534C5A23-86B7-4430-8AB0-4E0DD2E6DF8C}"/>
              </a:ext>
            </a:extLst>
          </p:cNvPr>
          <p:cNvGraphicFramePr>
            <a:graphicFrameLocks noGrp="1"/>
          </p:cNvGraphicFramePr>
          <p:nvPr>
            <p:ph idx="1"/>
            <p:extLst>
              <p:ext uri="{D42A27DB-BD31-4B8C-83A1-F6EECF244321}">
                <p14:modId xmlns:p14="http://schemas.microsoft.com/office/powerpoint/2010/main" val="422266076"/>
              </p:ext>
            </p:extLst>
          </p:nvPr>
        </p:nvGraphicFramePr>
        <p:xfrm>
          <a:off x="1097280" y="2342366"/>
          <a:ext cx="10058397" cy="3344448"/>
        </p:xfrm>
        <a:graphic>
          <a:graphicData uri="http://schemas.openxmlformats.org/drawingml/2006/table">
            <a:tbl>
              <a:tblPr firstRow="1" bandRow="1">
                <a:tableStyleId>{5C22544A-7EE6-4342-B048-85BDC9FD1C3A}</a:tableStyleId>
              </a:tblPr>
              <a:tblGrid>
                <a:gridCol w="2201091">
                  <a:extLst>
                    <a:ext uri="{9D8B030D-6E8A-4147-A177-3AD203B41FA5}">
                      <a16:colId xmlns:a16="http://schemas.microsoft.com/office/drawing/2014/main" val="3925472822"/>
                    </a:ext>
                  </a:extLst>
                </a:gridCol>
                <a:gridCol w="3804558">
                  <a:extLst>
                    <a:ext uri="{9D8B030D-6E8A-4147-A177-3AD203B41FA5}">
                      <a16:colId xmlns:a16="http://schemas.microsoft.com/office/drawing/2014/main" val="3991274438"/>
                    </a:ext>
                  </a:extLst>
                </a:gridCol>
                <a:gridCol w="4052748">
                  <a:extLst>
                    <a:ext uri="{9D8B030D-6E8A-4147-A177-3AD203B41FA5}">
                      <a16:colId xmlns:a16="http://schemas.microsoft.com/office/drawing/2014/main" val="110864301"/>
                    </a:ext>
                  </a:extLst>
                </a:gridCol>
              </a:tblGrid>
              <a:tr h="557408">
                <a:tc>
                  <a:txBody>
                    <a:bodyPr/>
                    <a:lstStyle/>
                    <a:p>
                      <a:endParaRPr lang="en-US" dirty="0"/>
                    </a:p>
                  </a:txBody>
                  <a:tcPr/>
                </a:tc>
                <a:tc>
                  <a:txBody>
                    <a:bodyPr/>
                    <a:lstStyle/>
                    <a:p>
                      <a:r>
                        <a:rPr lang="en-US" dirty="0">
                          <a:solidFill>
                            <a:schemeClr val="tx1">
                              <a:lumMod val="85000"/>
                              <a:lumOff val="15000"/>
                            </a:schemeClr>
                          </a:solidFill>
                        </a:rPr>
                        <a:t>DT without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txBody>
                  <a:tcPr/>
                </a:tc>
                <a:tc>
                  <a:txBody>
                    <a:bodyPr/>
                    <a:lstStyle/>
                    <a:p>
                      <a:r>
                        <a:rPr lang="en-US" dirty="0">
                          <a:solidFill>
                            <a:schemeClr val="tx1">
                              <a:lumMod val="85000"/>
                              <a:lumOff val="15000"/>
                            </a:schemeClr>
                          </a:solidFill>
                        </a:rPr>
                        <a:t>DT with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txBody>
                  <a:tcPr/>
                </a:tc>
                <a:extLst>
                  <a:ext uri="{0D108BD9-81ED-4DB2-BD59-A6C34878D82A}">
                    <a16:rowId xmlns:a16="http://schemas.microsoft.com/office/drawing/2014/main" val="3665172351"/>
                  </a:ext>
                </a:extLst>
              </a:tr>
              <a:tr h="557408">
                <a:tc>
                  <a:txBody>
                    <a:bodyPr/>
                    <a:lstStyle/>
                    <a:p>
                      <a:r>
                        <a:rPr lang="en-US" dirty="0"/>
                        <a:t>Data Splitting</a:t>
                      </a:r>
                    </a:p>
                  </a:txBody>
                  <a:tcPr/>
                </a:tc>
                <a:tc>
                  <a:txBody>
                    <a:bodyPr/>
                    <a:lstStyle/>
                    <a:p>
                      <a:pPr algn="ctr"/>
                      <a:r>
                        <a:rPr lang="en-US" dirty="0"/>
                        <a:t>Training = 90 % / Testing = 10 %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Training = 90 % / Testing = 10 %</a:t>
                      </a:r>
                    </a:p>
                  </a:txBody>
                  <a:tcPr/>
                </a:tc>
                <a:extLst>
                  <a:ext uri="{0D108BD9-81ED-4DB2-BD59-A6C34878D82A}">
                    <a16:rowId xmlns:a16="http://schemas.microsoft.com/office/drawing/2014/main" val="747167320"/>
                  </a:ext>
                </a:extLst>
              </a:tr>
              <a:tr h="5574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Hyperparameters </a:t>
                      </a:r>
                    </a:p>
                  </a:txBody>
                  <a:tcPr/>
                </a:tc>
                <a:tc>
                  <a:txBody>
                    <a:bodyPr/>
                    <a:lstStyle/>
                    <a:p>
                      <a:pPr algn="ctr"/>
                      <a:r>
                        <a:rPr lang="en-US" sz="1800" b="0" i="0" kern="1200" dirty="0">
                          <a:solidFill>
                            <a:schemeClr val="dk1"/>
                          </a:solidFill>
                          <a:effectLst/>
                          <a:latin typeface="+mn-lt"/>
                          <a:ea typeface="+mn-ea"/>
                          <a:cs typeface="+mn-cs"/>
                        </a:rPr>
                        <a:t>criterion= "</a:t>
                      </a:r>
                      <a:r>
                        <a:rPr lang="en-US" sz="1800" b="0" i="0" kern="1200" dirty="0" err="1">
                          <a:solidFill>
                            <a:schemeClr val="dk1"/>
                          </a:solidFill>
                          <a:effectLst/>
                          <a:latin typeface="+mn-lt"/>
                          <a:ea typeface="+mn-ea"/>
                          <a:cs typeface="+mn-cs"/>
                        </a:rPr>
                        <a:t>gini</a:t>
                      </a:r>
                      <a:r>
                        <a:rPr lang="en-US" sz="1800" b="0" i="0" kern="1200" dirty="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criterion= “entropy"</a:t>
                      </a:r>
                    </a:p>
                  </a:txBody>
                  <a:tcPr/>
                </a:tc>
                <a:extLst>
                  <a:ext uri="{0D108BD9-81ED-4DB2-BD59-A6C34878D82A}">
                    <a16:rowId xmlns:a16="http://schemas.microsoft.com/office/drawing/2014/main" val="4147773146"/>
                  </a:ext>
                </a:extLst>
              </a:tr>
              <a:tr h="557408">
                <a:tc rowSpan="3">
                  <a:txBody>
                    <a:bodyPr/>
                    <a:lstStyle/>
                    <a:p>
                      <a:endParaRPr lang="en-US" dirty="0"/>
                    </a:p>
                  </a:txBody>
                  <a:tcPr/>
                </a:tc>
                <a:tc>
                  <a:txBody>
                    <a:bodyPr/>
                    <a:lstStyle/>
                    <a:p>
                      <a:pPr algn="ctr"/>
                      <a:r>
                        <a:rPr lang="en-US" sz="1800" b="0" i="0" kern="1200" dirty="0" err="1">
                          <a:solidFill>
                            <a:schemeClr val="dk1"/>
                          </a:solidFill>
                          <a:effectLst/>
                          <a:latin typeface="+mn-lt"/>
                          <a:ea typeface="+mn-ea"/>
                          <a:cs typeface="+mn-cs"/>
                        </a:rPr>
                        <a:t>max_depth</a:t>
                      </a:r>
                      <a:r>
                        <a:rPr lang="en-US" sz="1800" b="0" i="0" kern="1200" dirty="0">
                          <a:solidFill>
                            <a:schemeClr val="dk1"/>
                          </a:solidFill>
                          <a:effectLst/>
                          <a:latin typeface="+mn-lt"/>
                          <a:ea typeface="+mn-ea"/>
                          <a:cs typeface="+mn-cs"/>
                        </a:rPr>
                        <a:t>= 9</a:t>
                      </a:r>
                    </a:p>
                  </a:txBody>
                  <a:tcPr/>
                </a:tc>
                <a:tc>
                  <a:txBody>
                    <a:bodyPr/>
                    <a:lstStyle/>
                    <a:p>
                      <a:pPr algn="ctr"/>
                      <a:r>
                        <a:rPr lang="en-US" sz="1800" b="0" i="0" kern="1200" dirty="0" err="1">
                          <a:solidFill>
                            <a:schemeClr val="dk1"/>
                          </a:solidFill>
                          <a:effectLst/>
                          <a:latin typeface="+mn-lt"/>
                          <a:ea typeface="+mn-ea"/>
                          <a:cs typeface="+mn-cs"/>
                        </a:rPr>
                        <a:t>max_depth</a:t>
                      </a:r>
                      <a:r>
                        <a:rPr lang="en-US" sz="1800" b="0" i="0" kern="1200" dirty="0">
                          <a:solidFill>
                            <a:schemeClr val="dk1"/>
                          </a:solidFill>
                          <a:effectLst/>
                          <a:latin typeface="+mn-lt"/>
                          <a:ea typeface="+mn-ea"/>
                          <a:cs typeface="+mn-cs"/>
                        </a:rPr>
                        <a:t>= 16</a:t>
                      </a:r>
                    </a:p>
                  </a:txBody>
                  <a:tcPr/>
                </a:tc>
                <a:extLst>
                  <a:ext uri="{0D108BD9-81ED-4DB2-BD59-A6C34878D82A}">
                    <a16:rowId xmlns:a16="http://schemas.microsoft.com/office/drawing/2014/main" val="3434671584"/>
                  </a:ext>
                </a:extLst>
              </a:tr>
              <a:tr h="557408">
                <a:tc vMerge="1">
                  <a:txBody>
                    <a:bodyPr/>
                    <a:lstStyle/>
                    <a:p>
                      <a:endParaRPr lang="en-US" dirty="0"/>
                    </a:p>
                  </a:txBody>
                  <a:tcPr/>
                </a:tc>
                <a:tc>
                  <a:txBody>
                    <a:bodyPr/>
                    <a:lstStyle/>
                    <a:p>
                      <a:pPr algn="ct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min_samples_leaf</a:t>
                      </a:r>
                      <a:r>
                        <a:rPr lang="en-US" sz="1800" b="0" i="0" kern="1200" dirty="0">
                          <a:solidFill>
                            <a:schemeClr val="dk1"/>
                          </a:solidFill>
                          <a:effectLst/>
                          <a:latin typeface="+mn-lt"/>
                          <a:ea typeface="+mn-ea"/>
                          <a:cs typeface="+mn-cs"/>
                        </a:rPr>
                        <a:t>= 2</a:t>
                      </a:r>
                    </a:p>
                  </a:txBody>
                  <a:tcPr/>
                </a:tc>
                <a:tc>
                  <a:txBody>
                    <a:bodyPr/>
                    <a:lstStyle/>
                    <a:p>
                      <a:pPr algn="ct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min_samples_leaf</a:t>
                      </a:r>
                      <a:r>
                        <a:rPr lang="en-US" sz="1800" b="0" i="0" kern="1200" dirty="0">
                          <a:solidFill>
                            <a:schemeClr val="dk1"/>
                          </a:solidFill>
                          <a:effectLst/>
                          <a:latin typeface="+mn-lt"/>
                          <a:ea typeface="+mn-ea"/>
                          <a:cs typeface="+mn-cs"/>
                        </a:rPr>
                        <a:t>= 1</a:t>
                      </a:r>
                    </a:p>
                  </a:txBody>
                  <a:tcPr/>
                </a:tc>
                <a:extLst>
                  <a:ext uri="{0D108BD9-81ED-4DB2-BD59-A6C34878D82A}">
                    <a16:rowId xmlns:a16="http://schemas.microsoft.com/office/drawing/2014/main" val="968331703"/>
                  </a:ext>
                </a:extLst>
              </a:tr>
              <a:tr h="557408">
                <a:tc vMerge="1">
                  <a:txBody>
                    <a:bodyPr/>
                    <a:lstStyle/>
                    <a:p>
                      <a:endParaRPr lang="en-US" dirty="0"/>
                    </a:p>
                  </a:txBody>
                  <a:tcPr/>
                </a:tc>
                <a:tc>
                  <a:txBody>
                    <a:bodyPr/>
                    <a:lstStyle/>
                    <a:p>
                      <a:pPr algn="ctr"/>
                      <a:r>
                        <a:rPr lang="en-US" sz="1800" b="0" i="0" kern="1200" dirty="0" err="1">
                          <a:solidFill>
                            <a:schemeClr val="dk1"/>
                          </a:solidFill>
                          <a:effectLst/>
                          <a:latin typeface="+mn-lt"/>
                          <a:ea typeface="+mn-ea"/>
                          <a:cs typeface="+mn-cs"/>
                        </a:rPr>
                        <a:t>random_state</a:t>
                      </a:r>
                      <a:r>
                        <a:rPr lang="en-US" sz="1800" b="0" i="0" kern="1200" dirty="0">
                          <a:solidFill>
                            <a:schemeClr val="dk1"/>
                          </a:solidFill>
                          <a:effectLst/>
                          <a:latin typeface="+mn-lt"/>
                          <a:ea typeface="+mn-ea"/>
                          <a:cs typeface="+mn-cs"/>
                        </a:rPr>
                        <a:t>= 3</a:t>
                      </a:r>
                    </a:p>
                  </a:txBody>
                  <a:tcPr/>
                </a:tc>
                <a:tc>
                  <a:txBody>
                    <a:bodyPr/>
                    <a:lstStyle/>
                    <a:p>
                      <a:pPr algn="ctr"/>
                      <a:r>
                        <a:rPr lang="en-US" sz="1800" b="0" i="0" kern="1200" dirty="0" err="1">
                          <a:solidFill>
                            <a:schemeClr val="dk1"/>
                          </a:solidFill>
                          <a:effectLst/>
                          <a:latin typeface="+mn-lt"/>
                          <a:ea typeface="+mn-ea"/>
                          <a:cs typeface="+mn-cs"/>
                        </a:rPr>
                        <a:t>random_state</a:t>
                      </a:r>
                      <a:r>
                        <a:rPr lang="en-US" sz="1800" b="0" i="0" kern="1200" dirty="0">
                          <a:solidFill>
                            <a:schemeClr val="dk1"/>
                          </a:solidFill>
                          <a:effectLst/>
                          <a:latin typeface="+mn-lt"/>
                          <a:ea typeface="+mn-ea"/>
                          <a:cs typeface="+mn-cs"/>
                        </a:rPr>
                        <a:t>= 3</a:t>
                      </a:r>
                    </a:p>
                  </a:txBody>
                  <a:tcPr/>
                </a:tc>
                <a:extLst>
                  <a:ext uri="{0D108BD9-81ED-4DB2-BD59-A6C34878D82A}">
                    <a16:rowId xmlns:a16="http://schemas.microsoft.com/office/drawing/2014/main" val="248439579"/>
                  </a:ext>
                </a:extLst>
              </a:tr>
            </a:tbl>
          </a:graphicData>
        </a:graphic>
      </p:graphicFrame>
    </p:spTree>
    <p:extLst>
      <p:ext uri="{BB962C8B-B14F-4D97-AF65-F5344CB8AC3E}">
        <p14:creationId xmlns:p14="http://schemas.microsoft.com/office/powerpoint/2010/main" val="1125611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C9A2-DA2F-41A2-92B5-75866BF28E0C}"/>
              </a:ext>
            </a:extLst>
          </p:cNvPr>
          <p:cNvSpPr>
            <a:spLocks noGrp="1"/>
          </p:cNvSpPr>
          <p:nvPr>
            <p:ph type="title"/>
          </p:nvPr>
        </p:nvSpPr>
        <p:spPr/>
        <p:txBody>
          <a:bodyPr/>
          <a:lstStyle/>
          <a:p>
            <a:r>
              <a:rPr lang="en-US" dirty="0"/>
              <a:t>4. Decision Trees </a:t>
            </a:r>
            <a:r>
              <a:rPr lang="en-US" dirty="0">
                <a:solidFill>
                  <a:srgbClr val="FF0000"/>
                </a:solidFill>
              </a:rPr>
              <a:t>*</a:t>
            </a:r>
          </a:p>
        </p:txBody>
      </p:sp>
      <p:graphicFrame>
        <p:nvGraphicFramePr>
          <p:cNvPr id="4" name="Table 4">
            <a:extLst>
              <a:ext uri="{FF2B5EF4-FFF2-40B4-BE49-F238E27FC236}">
                <a16:creationId xmlns:a16="http://schemas.microsoft.com/office/drawing/2014/main" id="{534C5A23-86B7-4430-8AB0-4E0DD2E6DF8C}"/>
              </a:ext>
            </a:extLst>
          </p:cNvPr>
          <p:cNvGraphicFramePr>
            <a:graphicFrameLocks noGrp="1"/>
          </p:cNvGraphicFramePr>
          <p:nvPr>
            <p:ph idx="1"/>
            <p:extLst>
              <p:ext uri="{D42A27DB-BD31-4B8C-83A1-F6EECF244321}">
                <p14:modId xmlns:p14="http://schemas.microsoft.com/office/powerpoint/2010/main" val="670980238"/>
              </p:ext>
            </p:extLst>
          </p:nvPr>
        </p:nvGraphicFramePr>
        <p:xfrm>
          <a:off x="1066801" y="2429691"/>
          <a:ext cx="10058397" cy="3089366"/>
        </p:xfrm>
        <a:graphic>
          <a:graphicData uri="http://schemas.openxmlformats.org/drawingml/2006/table">
            <a:tbl>
              <a:tblPr firstRow="1" bandRow="1">
                <a:tableStyleId>{5C22544A-7EE6-4342-B048-85BDC9FD1C3A}</a:tableStyleId>
              </a:tblPr>
              <a:tblGrid>
                <a:gridCol w="2201091">
                  <a:extLst>
                    <a:ext uri="{9D8B030D-6E8A-4147-A177-3AD203B41FA5}">
                      <a16:colId xmlns:a16="http://schemas.microsoft.com/office/drawing/2014/main" val="3925472822"/>
                    </a:ext>
                  </a:extLst>
                </a:gridCol>
                <a:gridCol w="3804558">
                  <a:extLst>
                    <a:ext uri="{9D8B030D-6E8A-4147-A177-3AD203B41FA5}">
                      <a16:colId xmlns:a16="http://schemas.microsoft.com/office/drawing/2014/main" val="3991274438"/>
                    </a:ext>
                  </a:extLst>
                </a:gridCol>
                <a:gridCol w="4052748">
                  <a:extLst>
                    <a:ext uri="{9D8B030D-6E8A-4147-A177-3AD203B41FA5}">
                      <a16:colId xmlns:a16="http://schemas.microsoft.com/office/drawing/2014/main" val="110864301"/>
                    </a:ext>
                  </a:extLst>
                </a:gridCol>
              </a:tblGrid>
              <a:tr h="441338">
                <a:tc>
                  <a:txBody>
                    <a:bodyPr/>
                    <a:lstStyle/>
                    <a:p>
                      <a:r>
                        <a:rPr lang="en-US" dirty="0"/>
                        <a:t>Performance</a:t>
                      </a:r>
                    </a:p>
                  </a:txBody>
                  <a:tcPr/>
                </a:tc>
                <a:tc>
                  <a:txBody>
                    <a:bodyPr/>
                    <a:lstStyle/>
                    <a:p>
                      <a:r>
                        <a:rPr lang="en-US" dirty="0">
                          <a:solidFill>
                            <a:schemeClr val="tx1">
                              <a:lumMod val="85000"/>
                              <a:lumOff val="15000"/>
                            </a:schemeClr>
                          </a:solidFill>
                        </a:rPr>
                        <a:t>DT without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txBody>
                  <a:tcPr/>
                </a:tc>
                <a:tc>
                  <a:txBody>
                    <a:bodyPr/>
                    <a:lstStyle/>
                    <a:p>
                      <a:r>
                        <a:rPr lang="en-US" dirty="0">
                          <a:solidFill>
                            <a:schemeClr val="tx1">
                              <a:lumMod val="85000"/>
                              <a:lumOff val="15000"/>
                            </a:schemeClr>
                          </a:solidFill>
                        </a:rPr>
                        <a:t>DT with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txBody>
                  <a:tcPr/>
                </a:tc>
                <a:extLst>
                  <a:ext uri="{0D108BD9-81ED-4DB2-BD59-A6C34878D82A}">
                    <a16:rowId xmlns:a16="http://schemas.microsoft.com/office/drawing/2014/main" val="3665172351"/>
                  </a:ext>
                </a:extLst>
              </a:tr>
              <a:tr h="441338">
                <a:tc>
                  <a:txBody>
                    <a:bodyPr/>
                    <a:lstStyle/>
                    <a:p>
                      <a:r>
                        <a:rPr lang="en-US" dirty="0"/>
                        <a:t>Accuracy for training</a:t>
                      </a:r>
                    </a:p>
                  </a:txBody>
                  <a:tcPr/>
                </a:tc>
                <a:tc>
                  <a:txBody>
                    <a:bodyPr/>
                    <a:lstStyle/>
                    <a:p>
                      <a:pPr algn="ctr"/>
                      <a:r>
                        <a:rPr lang="en-US" dirty="0"/>
                        <a:t>98 %</a:t>
                      </a:r>
                    </a:p>
                  </a:txBody>
                  <a:tcPr/>
                </a:tc>
                <a:tc>
                  <a:txBody>
                    <a:bodyPr/>
                    <a:lstStyle/>
                    <a:p>
                      <a:pPr algn="ctr"/>
                      <a:r>
                        <a:rPr lang="en-US" dirty="0"/>
                        <a:t>98 %</a:t>
                      </a:r>
                    </a:p>
                  </a:txBody>
                  <a:tcPr/>
                </a:tc>
                <a:extLst>
                  <a:ext uri="{0D108BD9-81ED-4DB2-BD59-A6C34878D82A}">
                    <a16:rowId xmlns:a16="http://schemas.microsoft.com/office/drawing/2014/main" val="747167320"/>
                  </a:ext>
                </a:extLst>
              </a:tr>
              <a:tr h="4413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 for testing</a:t>
                      </a:r>
                    </a:p>
                  </a:txBody>
                  <a:tcPr/>
                </a:tc>
                <a:tc>
                  <a:txBody>
                    <a:bodyPr/>
                    <a:lstStyle/>
                    <a:p>
                      <a:pPr algn="ctr"/>
                      <a:r>
                        <a:rPr lang="en-US" dirty="0"/>
                        <a:t>97 %</a:t>
                      </a:r>
                    </a:p>
                  </a:txBody>
                  <a:tcPr/>
                </a:tc>
                <a:tc>
                  <a:txBody>
                    <a:bodyPr/>
                    <a:lstStyle/>
                    <a:p>
                      <a:pPr algn="ctr"/>
                      <a:r>
                        <a:rPr lang="en-US" dirty="0"/>
                        <a:t>97 %</a:t>
                      </a:r>
                    </a:p>
                  </a:txBody>
                  <a:tcPr/>
                </a:tc>
                <a:extLst>
                  <a:ext uri="{0D108BD9-81ED-4DB2-BD59-A6C34878D82A}">
                    <a16:rowId xmlns:a16="http://schemas.microsoft.com/office/drawing/2014/main" val="4147773146"/>
                  </a:ext>
                </a:extLst>
              </a:tr>
              <a:tr h="441338">
                <a:tc>
                  <a:txBody>
                    <a:bodyPr/>
                    <a:lstStyle/>
                    <a:p>
                      <a:r>
                        <a:rPr lang="en-US" dirty="0"/>
                        <a:t>Precision</a:t>
                      </a:r>
                    </a:p>
                  </a:txBody>
                  <a:tcPr/>
                </a:tc>
                <a:tc>
                  <a:txBody>
                    <a:bodyPr/>
                    <a:lstStyle/>
                    <a:p>
                      <a:pPr algn="ctr"/>
                      <a:r>
                        <a:rPr lang="en-US" dirty="0"/>
                        <a:t>0 =&gt; 99 % / 1 =&gt; 78 % </a:t>
                      </a:r>
                    </a:p>
                  </a:txBody>
                  <a:tcPr/>
                </a:tc>
                <a:tc>
                  <a:txBody>
                    <a:bodyPr/>
                    <a:lstStyle/>
                    <a:p>
                      <a:pPr algn="ctr"/>
                      <a:r>
                        <a:rPr lang="en-US" dirty="0"/>
                        <a:t>0 =&gt; 97 % / 1 =&gt; 86 % </a:t>
                      </a:r>
                    </a:p>
                  </a:txBody>
                  <a:tcPr/>
                </a:tc>
                <a:extLst>
                  <a:ext uri="{0D108BD9-81ED-4DB2-BD59-A6C34878D82A}">
                    <a16:rowId xmlns:a16="http://schemas.microsoft.com/office/drawing/2014/main" val="3434671584"/>
                  </a:ext>
                </a:extLst>
              </a:tr>
              <a:tr h="441338">
                <a:tc>
                  <a:txBody>
                    <a:bodyPr/>
                    <a:lstStyle/>
                    <a:p>
                      <a:r>
                        <a:rPr lang="en-US" dirty="0"/>
                        <a:t>Recall</a:t>
                      </a:r>
                    </a:p>
                  </a:txBody>
                  <a:tcPr/>
                </a:tc>
                <a:tc>
                  <a:txBody>
                    <a:bodyPr/>
                    <a:lstStyle/>
                    <a:p>
                      <a:pPr algn="ctr"/>
                      <a:r>
                        <a:rPr lang="en-US" dirty="0"/>
                        <a:t>0 = &gt; 97 % / 1 =&gt; 88 %</a:t>
                      </a:r>
                    </a:p>
                  </a:txBody>
                  <a:tcPr/>
                </a:tc>
                <a:tc>
                  <a:txBody>
                    <a:bodyPr/>
                    <a:lstStyle/>
                    <a:p>
                      <a:pPr algn="ctr"/>
                      <a:r>
                        <a:rPr lang="en-US" dirty="0"/>
                        <a:t>0 = &gt; 99 % / 1 =&gt; 75 %</a:t>
                      </a:r>
                    </a:p>
                  </a:txBody>
                  <a:tcPr/>
                </a:tc>
                <a:extLst>
                  <a:ext uri="{0D108BD9-81ED-4DB2-BD59-A6C34878D82A}">
                    <a16:rowId xmlns:a16="http://schemas.microsoft.com/office/drawing/2014/main" val="968331703"/>
                  </a:ext>
                </a:extLst>
              </a:tr>
              <a:tr h="441338">
                <a:tc>
                  <a:txBody>
                    <a:bodyPr/>
                    <a:lstStyle/>
                    <a:p>
                      <a:r>
                        <a:rPr lang="en-US" dirty="0"/>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 =&gt; 98 % / 1 =&gt; 82 %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 =&gt; 98 % / 1 =&gt; 80 %</a:t>
                      </a:r>
                    </a:p>
                  </a:txBody>
                  <a:tcPr/>
                </a:tc>
                <a:extLst>
                  <a:ext uri="{0D108BD9-81ED-4DB2-BD59-A6C34878D82A}">
                    <a16:rowId xmlns:a16="http://schemas.microsoft.com/office/drawing/2014/main" val="2592176614"/>
                  </a:ext>
                </a:extLst>
              </a:tr>
              <a:tr h="441338">
                <a:tc>
                  <a:txBody>
                    <a:bodyPr/>
                    <a:lstStyle/>
                    <a:p>
                      <a:r>
                        <a:rPr lang="en-US" dirty="0"/>
                        <a:t>ROC/AUC</a:t>
                      </a:r>
                    </a:p>
                  </a:txBody>
                  <a:tcPr/>
                </a:tc>
                <a:tc>
                  <a:txBody>
                    <a:bodyPr/>
                    <a:lstStyle/>
                    <a:p>
                      <a:pPr algn="ctr"/>
                      <a:r>
                        <a:rPr lang="en-US" dirty="0"/>
                        <a:t>98 %</a:t>
                      </a:r>
                    </a:p>
                  </a:txBody>
                  <a:tcPr/>
                </a:tc>
                <a:tc>
                  <a:txBody>
                    <a:bodyPr/>
                    <a:lstStyle/>
                    <a:p>
                      <a:pPr algn="ctr"/>
                      <a:r>
                        <a:rPr lang="en-US" dirty="0"/>
                        <a:t>98 %</a:t>
                      </a:r>
                    </a:p>
                  </a:txBody>
                  <a:tcPr/>
                </a:tc>
                <a:extLst>
                  <a:ext uri="{0D108BD9-81ED-4DB2-BD59-A6C34878D82A}">
                    <a16:rowId xmlns:a16="http://schemas.microsoft.com/office/drawing/2014/main" val="1737323579"/>
                  </a:ext>
                </a:extLst>
              </a:tr>
            </a:tbl>
          </a:graphicData>
        </a:graphic>
      </p:graphicFrame>
      <p:sp>
        <p:nvSpPr>
          <p:cNvPr id="3" name="TextBox 2">
            <a:extLst>
              <a:ext uri="{FF2B5EF4-FFF2-40B4-BE49-F238E27FC236}">
                <a16:creationId xmlns:a16="http://schemas.microsoft.com/office/drawing/2014/main" id="{95F8F91D-2CCF-4638-BD51-6AE5556CC789}"/>
              </a:ext>
            </a:extLst>
          </p:cNvPr>
          <p:cNvSpPr txBox="1"/>
          <p:nvPr/>
        </p:nvSpPr>
        <p:spPr>
          <a:xfrm>
            <a:off x="1097280" y="5842056"/>
            <a:ext cx="4760342" cy="369332"/>
          </a:xfrm>
          <a:prstGeom prst="rect">
            <a:avLst/>
          </a:prstGeom>
          <a:noFill/>
        </p:spPr>
        <p:txBody>
          <a:bodyPr wrap="none" rtlCol="0">
            <a:spAutoFit/>
          </a:bodyPr>
          <a:lstStyle/>
          <a:p>
            <a:r>
              <a:rPr lang="en-US" dirty="0"/>
              <a:t>The Best Model : </a:t>
            </a:r>
            <a:r>
              <a:rPr lang="en-US" dirty="0">
                <a:solidFill>
                  <a:schemeClr val="tx1">
                    <a:lumMod val="85000"/>
                    <a:lumOff val="15000"/>
                  </a:schemeClr>
                </a:solidFill>
              </a:rPr>
              <a:t>DT </a:t>
            </a:r>
            <a:r>
              <a:rPr lang="en-US" dirty="0">
                <a:solidFill>
                  <a:srgbClr val="FF0000"/>
                </a:solidFill>
              </a:rPr>
              <a:t>without </a:t>
            </a:r>
            <a:r>
              <a:rPr lang="en-US" sz="1800" b="0" i="0" kern="1200" dirty="0">
                <a:solidFill>
                  <a:srgbClr val="FF0000"/>
                </a:solidFill>
                <a:effectLst/>
                <a:latin typeface="+mn-lt"/>
                <a:ea typeface="+mn-ea"/>
                <a:cs typeface="+mn-cs"/>
              </a:rPr>
              <a:t>One Hot Encoding</a:t>
            </a:r>
            <a:r>
              <a:rPr lang="en-US" dirty="0">
                <a:solidFill>
                  <a:srgbClr val="FF0000"/>
                </a:solidFill>
              </a:rPr>
              <a:t> </a:t>
            </a:r>
          </a:p>
        </p:txBody>
      </p:sp>
    </p:spTree>
    <p:extLst>
      <p:ext uri="{BB962C8B-B14F-4D97-AF65-F5344CB8AC3E}">
        <p14:creationId xmlns:p14="http://schemas.microsoft.com/office/powerpoint/2010/main" val="4134980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36C9-F287-419E-9A0D-F4F1C74E620C}"/>
              </a:ext>
            </a:extLst>
          </p:cNvPr>
          <p:cNvSpPr>
            <a:spLocks noGrp="1"/>
          </p:cNvSpPr>
          <p:nvPr>
            <p:ph type="title"/>
          </p:nvPr>
        </p:nvSpPr>
        <p:spPr/>
        <p:txBody>
          <a:bodyPr/>
          <a:lstStyle/>
          <a:p>
            <a:r>
              <a:rPr lang="en-US" dirty="0"/>
              <a:t>Confusion Matrix</a:t>
            </a:r>
          </a:p>
        </p:txBody>
      </p:sp>
      <p:sp>
        <p:nvSpPr>
          <p:cNvPr id="5" name="TextBox 4">
            <a:extLst>
              <a:ext uri="{FF2B5EF4-FFF2-40B4-BE49-F238E27FC236}">
                <a16:creationId xmlns:a16="http://schemas.microsoft.com/office/drawing/2014/main" id="{025FEBA6-7173-4382-98D1-105621209DED}"/>
              </a:ext>
            </a:extLst>
          </p:cNvPr>
          <p:cNvSpPr txBox="1"/>
          <p:nvPr/>
        </p:nvSpPr>
        <p:spPr>
          <a:xfrm>
            <a:off x="1359377" y="2142371"/>
            <a:ext cx="3419474" cy="646331"/>
          </a:xfrm>
          <a:prstGeom prst="rect">
            <a:avLst/>
          </a:prstGeom>
          <a:noFill/>
        </p:spPr>
        <p:txBody>
          <a:bodyPr wrap="square" rtlCol="0">
            <a:spAutoFit/>
          </a:bodyPr>
          <a:lstStyle/>
          <a:p>
            <a:r>
              <a:rPr lang="en-US" dirty="0">
                <a:solidFill>
                  <a:schemeClr val="tx1">
                    <a:lumMod val="85000"/>
                    <a:lumOff val="15000"/>
                  </a:schemeClr>
                </a:solidFill>
              </a:rPr>
              <a:t>DT without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p>
            <a:endParaRPr lang="en-US" dirty="0"/>
          </a:p>
        </p:txBody>
      </p:sp>
      <p:sp>
        <p:nvSpPr>
          <p:cNvPr id="6" name="TextBox 5">
            <a:extLst>
              <a:ext uri="{FF2B5EF4-FFF2-40B4-BE49-F238E27FC236}">
                <a16:creationId xmlns:a16="http://schemas.microsoft.com/office/drawing/2014/main" id="{5301A65B-B8D7-4458-82A9-FAE9901A3105}"/>
              </a:ext>
            </a:extLst>
          </p:cNvPr>
          <p:cNvSpPr txBox="1"/>
          <p:nvPr/>
        </p:nvSpPr>
        <p:spPr>
          <a:xfrm>
            <a:off x="6837615" y="2142371"/>
            <a:ext cx="3419474" cy="646331"/>
          </a:xfrm>
          <a:prstGeom prst="rect">
            <a:avLst/>
          </a:prstGeom>
          <a:noFill/>
        </p:spPr>
        <p:txBody>
          <a:bodyPr wrap="square" rtlCol="0">
            <a:spAutoFit/>
          </a:bodyPr>
          <a:lstStyle/>
          <a:p>
            <a:r>
              <a:rPr lang="en-US" dirty="0">
                <a:solidFill>
                  <a:schemeClr val="tx1">
                    <a:lumMod val="85000"/>
                    <a:lumOff val="15000"/>
                  </a:schemeClr>
                </a:solidFill>
              </a:rPr>
              <a:t>DT with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p>
            <a:endParaRPr lang="en-US" dirty="0"/>
          </a:p>
        </p:txBody>
      </p:sp>
      <p:pic>
        <p:nvPicPr>
          <p:cNvPr id="11" name="Picture 10" descr="Graphical user interface, application&#10;&#10;Description automatically generated">
            <a:extLst>
              <a:ext uri="{FF2B5EF4-FFF2-40B4-BE49-F238E27FC236}">
                <a16:creationId xmlns:a16="http://schemas.microsoft.com/office/drawing/2014/main" id="{4C34BB03-EFC2-4113-B8BA-9EFE65E203AE}"/>
              </a:ext>
            </a:extLst>
          </p:cNvPr>
          <p:cNvPicPr>
            <a:picLocks noChangeAspect="1"/>
          </p:cNvPicPr>
          <p:nvPr/>
        </p:nvPicPr>
        <p:blipFill>
          <a:blip r:embed="rId2"/>
          <a:stretch>
            <a:fillRect/>
          </a:stretch>
        </p:blipFill>
        <p:spPr>
          <a:xfrm>
            <a:off x="1062900" y="2465536"/>
            <a:ext cx="4012428" cy="3098486"/>
          </a:xfrm>
          <a:prstGeom prst="rect">
            <a:avLst/>
          </a:prstGeom>
        </p:spPr>
      </p:pic>
      <p:pic>
        <p:nvPicPr>
          <p:cNvPr id="9218" name="Picture 2">
            <a:extLst>
              <a:ext uri="{FF2B5EF4-FFF2-40B4-BE49-F238E27FC236}">
                <a16:creationId xmlns:a16="http://schemas.microsoft.com/office/drawing/2014/main" id="{9F5960A5-2851-4A2B-9AAC-9397921D7B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8089" y="2745324"/>
            <a:ext cx="34290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10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36C9-F287-419E-9A0D-F4F1C74E620C}"/>
              </a:ext>
            </a:extLst>
          </p:cNvPr>
          <p:cNvSpPr>
            <a:spLocks noGrp="1"/>
          </p:cNvSpPr>
          <p:nvPr>
            <p:ph type="title"/>
          </p:nvPr>
        </p:nvSpPr>
        <p:spPr/>
        <p:txBody>
          <a:bodyPr/>
          <a:lstStyle/>
          <a:p>
            <a:r>
              <a:rPr lang="en-US" dirty="0"/>
              <a:t>The ROC Curve</a:t>
            </a:r>
          </a:p>
        </p:txBody>
      </p:sp>
      <p:sp>
        <p:nvSpPr>
          <p:cNvPr id="6" name="TextBox 5">
            <a:extLst>
              <a:ext uri="{FF2B5EF4-FFF2-40B4-BE49-F238E27FC236}">
                <a16:creationId xmlns:a16="http://schemas.microsoft.com/office/drawing/2014/main" id="{CB746954-EE14-4D96-9125-98FB76977D77}"/>
              </a:ext>
            </a:extLst>
          </p:cNvPr>
          <p:cNvSpPr txBox="1"/>
          <p:nvPr/>
        </p:nvSpPr>
        <p:spPr>
          <a:xfrm>
            <a:off x="1296464" y="2152858"/>
            <a:ext cx="3419474" cy="646331"/>
          </a:xfrm>
          <a:prstGeom prst="rect">
            <a:avLst/>
          </a:prstGeom>
          <a:noFill/>
        </p:spPr>
        <p:txBody>
          <a:bodyPr wrap="square" rtlCol="0">
            <a:spAutoFit/>
          </a:bodyPr>
          <a:lstStyle/>
          <a:p>
            <a:r>
              <a:rPr lang="en-US" dirty="0">
                <a:solidFill>
                  <a:schemeClr val="tx1">
                    <a:lumMod val="85000"/>
                    <a:lumOff val="15000"/>
                  </a:schemeClr>
                </a:solidFill>
              </a:rPr>
              <a:t>DT without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p>
            <a:endParaRPr lang="en-US" dirty="0"/>
          </a:p>
        </p:txBody>
      </p:sp>
      <p:sp>
        <p:nvSpPr>
          <p:cNvPr id="7" name="TextBox 6">
            <a:extLst>
              <a:ext uri="{FF2B5EF4-FFF2-40B4-BE49-F238E27FC236}">
                <a16:creationId xmlns:a16="http://schemas.microsoft.com/office/drawing/2014/main" id="{27920185-7E99-483C-A4F7-A1B9FD4D0E7C}"/>
              </a:ext>
            </a:extLst>
          </p:cNvPr>
          <p:cNvSpPr txBox="1"/>
          <p:nvPr/>
        </p:nvSpPr>
        <p:spPr>
          <a:xfrm>
            <a:off x="6778967" y="2287988"/>
            <a:ext cx="3419474" cy="646331"/>
          </a:xfrm>
          <a:prstGeom prst="rect">
            <a:avLst/>
          </a:prstGeom>
          <a:noFill/>
        </p:spPr>
        <p:txBody>
          <a:bodyPr wrap="square" rtlCol="0">
            <a:spAutoFit/>
          </a:bodyPr>
          <a:lstStyle/>
          <a:p>
            <a:r>
              <a:rPr lang="en-US" dirty="0">
                <a:solidFill>
                  <a:schemeClr val="tx1">
                    <a:lumMod val="85000"/>
                    <a:lumOff val="15000"/>
                  </a:schemeClr>
                </a:solidFill>
              </a:rPr>
              <a:t>DT with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p>
            <a:endParaRPr lang="en-US" dirty="0"/>
          </a:p>
        </p:txBody>
      </p:sp>
      <p:pic>
        <p:nvPicPr>
          <p:cNvPr id="9" name="Picture 8" descr="Chart&#10;&#10;Description automatically generated">
            <a:extLst>
              <a:ext uri="{FF2B5EF4-FFF2-40B4-BE49-F238E27FC236}">
                <a16:creationId xmlns:a16="http://schemas.microsoft.com/office/drawing/2014/main" id="{A67DD2CF-E9F1-48FB-A5E0-6F864AF1E706}"/>
              </a:ext>
            </a:extLst>
          </p:cNvPr>
          <p:cNvPicPr>
            <a:picLocks noChangeAspect="1"/>
          </p:cNvPicPr>
          <p:nvPr/>
        </p:nvPicPr>
        <p:blipFill>
          <a:blip r:embed="rId2"/>
          <a:stretch>
            <a:fillRect/>
          </a:stretch>
        </p:blipFill>
        <p:spPr>
          <a:xfrm>
            <a:off x="1097280" y="2611153"/>
            <a:ext cx="4127863" cy="2972917"/>
          </a:xfrm>
          <a:prstGeom prst="rect">
            <a:avLst/>
          </a:prstGeom>
        </p:spPr>
      </p:pic>
      <p:pic>
        <p:nvPicPr>
          <p:cNvPr id="3" name="Picture 2">
            <a:extLst>
              <a:ext uri="{FF2B5EF4-FFF2-40B4-BE49-F238E27FC236}">
                <a16:creationId xmlns:a16="http://schemas.microsoft.com/office/drawing/2014/main" id="{0925EBA3-6D2E-4844-BABC-812FBE8C71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1791" y="2934319"/>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972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CF2A-331C-4523-B654-8C0FA70D564C}"/>
              </a:ext>
            </a:extLst>
          </p:cNvPr>
          <p:cNvSpPr>
            <a:spLocks noGrp="1"/>
          </p:cNvSpPr>
          <p:nvPr>
            <p:ph type="title"/>
          </p:nvPr>
        </p:nvSpPr>
        <p:spPr/>
        <p:txBody>
          <a:bodyPr/>
          <a:lstStyle/>
          <a:p>
            <a:r>
              <a:rPr lang="en-US" dirty="0"/>
              <a:t>The Visualization for the Tree with Hot Encoding</a:t>
            </a:r>
          </a:p>
        </p:txBody>
      </p:sp>
      <p:pic>
        <p:nvPicPr>
          <p:cNvPr id="4" name="Picture 3" descr="Chart, treemap chart&#10;&#10;Description automatically generated">
            <a:extLst>
              <a:ext uri="{FF2B5EF4-FFF2-40B4-BE49-F238E27FC236}">
                <a16:creationId xmlns:a16="http://schemas.microsoft.com/office/drawing/2014/main" id="{C5B7FB53-3277-4813-B511-D031129567D2}"/>
              </a:ext>
            </a:extLst>
          </p:cNvPr>
          <p:cNvPicPr>
            <a:picLocks noChangeAspect="1"/>
          </p:cNvPicPr>
          <p:nvPr/>
        </p:nvPicPr>
        <p:blipFill>
          <a:blip r:embed="rId2"/>
          <a:stretch>
            <a:fillRect/>
          </a:stretch>
        </p:blipFill>
        <p:spPr>
          <a:xfrm>
            <a:off x="1097280" y="1916830"/>
            <a:ext cx="10058400" cy="4438250"/>
          </a:xfrm>
          <a:prstGeom prst="rect">
            <a:avLst/>
          </a:prstGeom>
        </p:spPr>
      </p:pic>
    </p:spTree>
    <p:extLst>
      <p:ext uri="{BB962C8B-B14F-4D97-AF65-F5344CB8AC3E}">
        <p14:creationId xmlns:p14="http://schemas.microsoft.com/office/powerpoint/2010/main" val="32770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CF2A-331C-4523-B654-8C0FA70D564C}"/>
              </a:ext>
            </a:extLst>
          </p:cNvPr>
          <p:cNvSpPr>
            <a:spLocks noGrp="1"/>
          </p:cNvSpPr>
          <p:nvPr>
            <p:ph type="title"/>
          </p:nvPr>
        </p:nvSpPr>
        <p:spPr/>
        <p:txBody>
          <a:bodyPr/>
          <a:lstStyle/>
          <a:p>
            <a:r>
              <a:rPr lang="en-US" dirty="0"/>
              <a:t>The Visualization for the Tree without Hot Encoding</a:t>
            </a:r>
          </a:p>
        </p:txBody>
      </p:sp>
      <p:pic>
        <p:nvPicPr>
          <p:cNvPr id="23" name="Content Placeholder 22" descr="A picture containing timeline&#10;&#10;Description automatically generated">
            <a:extLst>
              <a:ext uri="{FF2B5EF4-FFF2-40B4-BE49-F238E27FC236}">
                <a16:creationId xmlns:a16="http://schemas.microsoft.com/office/drawing/2014/main" id="{383A0EFB-6704-462E-81B1-3DBE5285AA48}"/>
              </a:ext>
            </a:extLst>
          </p:cNvPr>
          <p:cNvPicPr>
            <a:picLocks noGrp="1" noChangeAspect="1"/>
          </p:cNvPicPr>
          <p:nvPr>
            <p:ph idx="1"/>
          </p:nvPr>
        </p:nvPicPr>
        <p:blipFill>
          <a:blip r:embed="rId2"/>
          <a:stretch>
            <a:fillRect/>
          </a:stretch>
        </p:blipFill>
        <p:spPr>
          <a:xfrm>
            <a:off x="1225868" y="1951036"/>
            <a:ext cx="10283733" cy="4210957"/>
          </a:xfrm>
        </p:spPr>
      </p:pic>
    </p:spTree>
    <p:extLst>
      <p:ext uri="{BB962C8B-B14F-4D97-AF65-F5344CB8AC3E}">
        <p14:creationId xmlns:p14="http://schemas.microsoft.com/office/powerpoint/2010/main" val="2420452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C9A2-DA2F-41A2-92B5-75866BF28E0C}"/>
              </a:ext>
            </a:extLst>
          </p:cNvPr>
          <p:cNvSpPr>
            <a:spLocks noGrp="1"/>
          </p:cNvSpPr>
          <p:nvPr>
            <p:ph type="title"/>
          </p:nvPr>
        </p:nvSpPr>
        <p:spPr/>
        <p:txBody>
          <a:bodyPr/>
          <a:lstStyle/>
          <a:p>
            <a:r>
              <a:rPr lang="en-US" dirty="0"/>
              <a:t>5. Support Vector Machines</a:t>
            </a:r>
          </a:p>
        </p:txBody>
      </p:sp>
      <p:graphicFrame>
        <p:nvGraphicFramePr>
          <p:cNvPr id="4" name="Table 4">
            <a:extLst>
              <a:ext uri="{FF2B5EF4-FFF2-40B4-BE49-F238E27FC236}">
                <a16:creationId xmlns:a16="http://schemas.microsoft.com/office/drawing/2014/main" id="{534C5A23-86B7-4430-8AB0-4E0DD2E6DF8C}"/>
              </a:ext>
            </a:extLst>
          </p:cNvPr>
          <p:cNvGraphicFramePr>
            <a:graphicFrameLocks noGrp="1"/>
          </p:cNvGraphicFramePr>
          <p:nvPr>
            <p:ph idx="1"/>
            <p:extLst>
              <p:ext uri="{D42A27DB-BD31-4B8C-83A1-F6EECF244321}">
                <p14:modId xmlns:p14="http://schemas.microsoft.com/office/powerpoint/2010/main" val="2673995023"/>
              </p:ext>
            </p:extLst>
          </p:nvPr>
        </p:nvGraphicFramePr>
        <p:xfrm>
          <a:off x="1097280" y="2342366"/>
          <a:ext cx="10058397" cy="3901856"/>
        </p:xfrm>
        <a:graphic>
          <a:graphicData uri="http://schemas.openxmlformats.org/drawingml/2006/table">
            <a:tbl>
              <a:tblPr firstRow="1" bandRow="1">
                <a:tableStyleId>{5C22544A-7EE6-4342-B048-85BDC9FD1C3A}</a:tableStyleId>
              </a:tblPr>
              <a:tblGrid>
                <a:gridCol w="2201091">
                  <a:extLst>
                    <a:ext uri="{9D8B030D-6E8A-4147-A177-3AD203B41FA5}">
                      <a16:colId xmlns:a16="http://schemas.microsoft.com/office/drawing/2014/main" val="3925472822"/>
                    </a:ext>
                  </a:extLst>
                </a:gridCol>
                <a:gridCol w="3804558">
                  <a:extLst>
                    <a:ext uri="{9D8B030D-6E8A-4147-A177-3AD203B41FA5}">
                      <a16:colId xmlns:a16="http://schemas.microsoft.com/office/drawing/2014/main" val="3991274438"/>
                    </a:ext>
                  </a:extLst>
                </a:gridCol>
                <a:gridCol w="4052748">
                  <a:extLst>
                    <a:ext uri="{9D8B030D-6E8A-4147-A177-3AD203B41FA5}">
                      <a16:colId xmlns:a16="http://schemas.microsoft.com/office/drawing/2014/main" val="110864301"/>
                    </a:ext>
                  </a:extLst>
                </a:gridCol>
              </a:tblGrid>
              <a:tr h="557408">
                <a:tc>
                  <a:txBody>
                    <a:bodyPr/>
                    <a:lstStyle/>
                    <a:p>
                      <a:endParaRPr lang="en-US" dirty="0"/>
                    </a:p>
                  </a:txBody>
                  <a:tcPr/>
                </a:tc>
                <a:tc>
                  <a:txBody>
                    <a:bodyPr/>
                    <a:lstStyle/>
                    <a:p>
                      <a:r>
                        <a:rPr lang="en-US" dirty="0">
                          <a:solidFill>
                            <a:schemeClr val="tx1">
                              <a:lumMod val="85000"/>
                              <a:lumOff val="15000"/>
                            </a:schemeClr>
                          </a:solidFill>
                        </a:rPr>
                        <a:t>SVM without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txBody>
                  <a:tcPr/>
                </a:tc>
                <a:tc>
                  <a:txBody>
                    <a:bodyPr/>
                    <a:lstStyle/>
                    <a:p>
                      <a:r>
                        <a:rPr lang="en-US" dirty="0">
                          <a:solidFill>
                            <a:schemeClr val="tx1">
                              <a:lumMod val="85000"/>
                              <a:lumOff val="15000"/>
                            </a:schemeClr>
                          </a:solidFill>
                        </a:rPr>
                        <a:t>SVM with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txBody>
                  <a:tcPr/>
                </a:tc>
                <a:extLst>
                  <a:ext uri="{0D108BD9-81ED-4DB2-BD59-A6C34878D82A}">
                    <a16:rowId xmlns:a16="http://schemas.microsoft.com/office/drawing/2014/main" val="3665172351"/>
                  </a:ext>
                </a:extLst>
              </a:tr>
              <a:tr h="557408">
                <a:tc>
                  <a:txBody>
                    <a:bodyPr/>
                    <a:lstStyle/>
                    <a:p>
                      <a:r>
                        <a:rPr lang="en-US" dirty="0"/>
                        <a:t>Data Splitting</a:t>
                      </a:r>
                    </a:p>
                  </a:txBody>
                  <a:tcPr/>
                </a:tc>
                <a:tc>
                  <a:txBody>
                    <a:bodyPr/>
                    <a:lstStyle/>
                    <a:p>
                      <a:pPr algn="ctr"/>
                      <a:r>
                        <a:rPr lang="en-US" dirty="0"/>
                        <a:t>Training = 90 % / Testing = 10 %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Training = 85 % / Testing = 15 %</a:t>
                      </a:r>
                    </a:p>
                  </a:txBody>
                  <a:tcPr/>
                </a:tc>
                <a:extLst>
                  <a:ext uri="{0D108BD9-81ED-4DB2-BD59-A6C34878D82A}">
                    <a16:rowId xmlns:a16="http://schemas.microsoft.com/office/drawing/2014/main" val="747167320"/>
                  </a:ext>
                </a:extLst>
              </a:tr>
              <a:tr h="5574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Hyperparameters </a:t>
                      </a:r>
                    </a:p>
                  </a:txBody>
                  <a:tcPr/>
                </a:tc>
                <a:tc>
                  <a:txBody>
                    <a:bodyPr/>
                    <a:lstStyle/>
                    <a:p>
                      <a:pPr algn="ctr"/>
                      <a:r>
                        <a:rPr lang="it-IT" sz="1800" b="0" i="0" kern="1200" dirty="0">
                          <a:solidFill>
                            <a:schemeClr val="dk1"/>
                          </a:solidFill>
                          <a:effectLst/>
                          <a:latin typeface="+mn-lt"/>
                          <a:ea typeface="+mn-ea"/>
                          <a:cs typeface="+mn-cs"/>
                        </a:rPr>
                        <a:t>kernel = 'rbf'</a:t>
                      </a:r>
                    </a:p>
                  </a:txBody>
                  <a:tcPr/>
                </a:tc>
                <a:tc>
                  <a:txBody>
                    <a:bodyPr/>
                    <a:lstStyle/>
                    <a:p>
                      <a:pPr algn="ctr"/>
                      <a:r>
                        <a:rPr lang="it-IT" sz="1800" b="0" i="0" kern="1200" dirty="0">
                          <a:solidFill>
                            <a:schemeClr val="dk1"/>
                          </a:solidFill>
                          <a:effectLst/>
                          <a:latin typeface="+mn-lt"/>
                          <a:ea typeface="+mn-ea"/>
                          <a:cs typeface="+mn-cs"/>
                        </a:rPr>
                        <a:t>kernel = ‘rbf'</a:t>
                      </a:r>
                    </a:p>
                  </a:txBody>
                  <a:tcPr/>
                </a:tc>
                <a:extLst>
                  <a:ext uri="{0D108BD9-81ED-4DB2-BD59-A6C34878D82A}">
                    <a16:rowId xmlns:a16="http://schemas.microsoft.com/office/drawing/2014/main" val="4147773146"/>
                  </a:ext>
                </a:extLst>
              </a:tr>
              <a:tr h="557408">
                <a:tc>
                  <a:txBody>
                    <a:bodyPr/>
                    <a:lstStyle/>
                    <a:p>
                      <a:endParaRPr lang="en-US" dirty="0"/>
                    </a:p>
                  </a:txBody>
                  <a:tcPr/>
                </a:tc>
                <a:tc>
                  <a:txBody>
                    <a:bodyPr/>
                    <a:lstStyle/>
                    <a:p>
                      <a:pPr algn="ctr"/>
                      <a:r>
                        <a:rPr lang="it-IT" sz="1800" b="0" i="0" kern="1200" dirty="0">
                          <a:solidFill>
                            <a:schemeClr val="dk1"/>
                          </a:solidFill>
                          <a:effectLst/>
                          <a:latin typeface="+mn-lt"/>
                          <a:ea typeface="+mn-ea"/>
                          <a:cs typeface="+mn-cs"/>
                        </a:rPr>
                        <a:t>C=100</a:t>
                      </a:r>
                      <a:endParaRPr lang="en-US" sz="1800" b="0" i="0" kern="1200" dirty="0">
                        <a:solidFill>
                          <a:schemeClr val="dk1"/>
                        </a:solidFill>
                        <a:effectLst/>
                        <a:latin typeface="+mn-lt"/>
                        <a:ea typeface="+mn-ea"/>
                        <a:cs typeface="+mn-cs"/>
                      </a:endParaRPr>
                    </a:p>
                  </a:txBody>
                  <a:tcPr/>
                </a:tc>
                <a:tc>
                  <a:txBody>
                    <a:bodyPr/>
                    <a:lstStyle/>
                    <a:p>
                      <a:pPr algn="ctr"/>
                      <a:r>
                        <a:rPr lang="it-IT" sz="1800" b="0" i="0" kern="1200" dirty="0">
                          <a:solidFill>
                            <a:schemeClr val="dk1"/>
                          </a:solidFill>
                          <a:effectLst/>
                          <a:latin typeface="+mn-lt"/>
                          <a:ea typeface="+mn-ea"/>
                          <a:cs typeface="+mn-cs"/>
                        </a:rPr>
                        <a:t>C=100</a:t>
                      </a:r>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3434671584"/>
                  </a:ext>
                </a:extLst>
              </a:tr>
              <a:tr h="557408">
                <a:tc>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 </a:t>
                      </a:r>
                      <a:r>
                        <a:rPr lang="it-IT" sz="1800" b="0" i="0" kern="1200" dirty="0">
                          <a:solidFill>
                            <a:schemeClr val="dk1"/>
                          </a:solidFill>
                          <a:effectLst/>
                          <a:latin typeface="+mn-lt"/>
                          <a:ea typeface="+mn-ea"/>
                          <a:cs typeface="+mn-cs"/>
                        </a:rPr>
                        <a:t> gamma=0.01</a:t>
                      </a:r>
                      <a:endParaRPr lang="en-US" sz="1800" b="0" i="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 </a:t>
                      </a:r>
                      <a:r>
                        <a:rPr lang="it-IT" sz="1800" b="0" i="0" kern="1200" dirty="0">
                          <a:solidFill>
                            <a:schemeClr val="dk1"/>
                          </a:solidFill>
                          <a:effectLst/>
                          <a:latin typeface="+mn-lt"/>
                          <a:ea typeface="+mn-ea"/>
                          <a:cs typeface="+mn-cs"/>
                        </a:rPr>
                        <a:t> gamma=0.001</a:t>
                      </a:r>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968331703"/>
                  </a:ext>
                </a:extLst>
              </a:tr>
              <a:tr h="557408">
                <a:tc>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i="0" kern="1200" dirty="0">
                          <a:solidFill>
                            <a:schemeClr val="dk1"/>
                          </a:solidFill>
                          <a:effectLst/>
                          <a:latin typeface="+mn-lt"/>
                          <a:ea typeface="+mn-ea"/>
                          <a:cs typeface="+mn-cs"/>
                        </a:rPr>
                        <a:t> random_state = 0</a:t>
                      </a:r>
                      <a:endParaRPr lang="en-US" sz="1800" b="0" i="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i="0" kern="1200" dirty="0">
                          <a:solidFill>
                            <a:schemeClr val="dk1"/>
                          </a:solidFill>
                          <a:effectLst/>
                          <a:latin typeface="+mn-lt"/>
                          <a:ea typeface="+mn-ea"/>
                          <a:cs typeface="+mn-cs"/>
                        </a:rPr>
                        <a:t> random_state = 3</a:t>
                      </a:r>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248439579"/>
                  </a:ext>
                </a:extLst>
              </a:tr>
              <a:tr h="557408">
                <a:tc>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i="0" kern="1200" dirty="0">
                          <a:solidFill>
                            <a:schemeClr val="dk1"/>
                          </a:solidFill>
                          <a:effectLst/>
                          <a:latin typeface="+mn-lt"/>
                          <a:ea typeface="+mn-ea"/>
                          <a:cs typeface="+mn-cs"/>
                        </a:rPr>
                        <a:t>probability=True</a:t>
                      </a:r>
                      <a:endParaRPr lang="en-US" sz="1800" b="0" i="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i="0" kern="1200" dirty="0">
                          <a:solidFill>
                            <a:schemeClr val="dk1"/>
                          </a:solidFill>
                          <a:effectLst/>
                          <a:latin typeface="+mn-lt"/>
                          <a:ea typeface="+mn-ea"/>
                          <a:cs typeface="+mn-cs"/>
                        </a:rPr>
                        <a:t>probability=True</a:t>
                      </a:r>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486443590"/>
                  </a:ext>
                </a:extLst>
              </a:tr>
            </a:tbl>
          </a:graphicData>
        </a:graphic>
      </p:graphicFrame>
    </p:spTree>
    <p:extLst>
      <p:ext uri="{BB962C8B-B14F-4D97-AF65-F5344CB8AC3E}">
        <p14:creationId xmlns:p14="http://schemas.microsoft.com/office/powerpoint/2010/main" val="4032204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C9A2-DA2F-41A2-92B5-75866BF28E0C}"/>
              </a:ext>
            </a:extLst>
          </p:cNvPr>
          <p:cNvSpPr>
            <a:spLocks noGrp="1"/>
          </p:cNvSpPr>
          <p:nvPr>
            <p:ph type="title"/>
          </p:nvPr>
        </p:nvSpPr>
        <p:spPr/>
        <p:txBody>
          <a:bodyPr/>
          <a:lstStyle/>
          <a:p>
            <a:r>
              <a:rPr lang="en-US" dirty="0"/>
              <a:t>5. Support Vector Machines</a:t>
            </a:r>
          </a:p>
        </p:txBody>
      </p:sp>
      <p:graphicFrame>
        <p:nvGraphicFramePr>
          <p:cNvPr id="4" name="Table 4">
            <a:extLst>
              <a:ext uri="{FF2B5EF4-FFF2-40B4-BE49-F238E27FC236}">
                <a16:creationId xmlns:a16="http://schemas.microsoft.com/office/drawing/2014/main" id="{534C5A23-86B7-4430-8AB0-4E0DD2E6DF8C}"/>
              </a:ext>
            </a:extLst>
          </p:cNvPr>
          <p:cNvGraphicFramePr>
            <a:graphicFrameLocks noGrp="1"/>
          </p:cNvGraphicFramePr>
          <p:nvPr>
            <p:ph idx="1"/>
            <p:extLst>
              <p:ext uri="{D42A27DB-BD31-4B8C-83A1-F6EECF244321}">
                <p14:modId xmlns:p14="http://schemas.microsoft.com/office/powerpoint/2010/main" val="924201780"/>
              </p:ext>
            </p:extLst>
          </p:nvPr>
        </p:nvGraphicFramePr>
        <p:xfrm>
          <a:off x="1066801" y="2320471"/>
          <a:ext cx="10058397" cy="3182256"/>
        </p:xfrm>
        <a:graphic>
          <a:graphicData uri="http://schemas.openxmlformats.org/drawingml/2006/table">
            <a:tbl>
              <a:tblPr firstRow="1" bandRow="1">
                <a:tableStyleId>{5C22544A-7EE6-4342-B048-85BDC9FD1C3A}</a:tableStyleId>
              </a:tblPr>
              <a:tblGrid>
                <a:gridCol w="2201091">
                  <a:extLst>
                    <a:ext uri="{9D8B030D-6E8A-4147-A177-3AD203B41FA5}">
                      <a16:colId xmlns:a16="http://schemas.microsoft.com/office/drawing/2014/main" val="3925472822"/>
                    </a:ext>
                  </a:extLst>
                </a:gridCol>
                <a:gridCol w="3804558">
                  <a:extLst>
                    <a:ext uri="{9D8B030D-6E8A-4147-A177-3AD203B41FA5}">
                      <a16:colId xmlns:a16="http://schemas.microsoft.com/office/drawing/2014/main" val="3991274438"/>
                    </a:ext>
                  </a:extLst>
                </a:gridCol>
                <a:gridCol w="4052748">
                  <a:extLst>
                    <a:ext uri="{9D8B030D-6E8A-4147-A177-3AD203B41FA5}">
                      <a16:colId xmlns:a16="http://schemas.microsoft.com/office/drawing/2014/main" val="110864301"/>
                    </a:ext>
                  </a:extLst>
                </a:gridCol>
              </a:tblGrid>
              <a:tr h="454608">
                <a:tc>
                  <a:txBody>
                    <a:bodyPr/>
                    <a:lstStyle/>
                    <a:p>
                      <a:r>
                        <a:rPr lang="en-US" dirty="0"/>
                        <a:t>Performance</a:t>
                      </a:r>
                    </a:p>
                  </a:txBody>
                  <a:tcPr/>
                </a:tc>
                <a:tc>
                  <a:txBody>
                    <a:bodyPr/>
                    <a:lstStyle/>
                    <a:p>
                      <a:r>
                        <a:rPr lang="en-US" dirty="0">
                          <a:solidFill>
                            <a:schemeClr val="tx1">
                              <a:lumMod val="85000"/>
                              <a:lumOff val="15000"/>
                            </a:schemeClr>
                          </a:solidFill>
                        </a:rPr>
                        <a:t>SVM without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txBody>
                  <a:tcPr/>
                </a:tc>
                <a:tc>
                  <a:txBody>
                    <a:bodyPr/>
                    <a:lstStyle/>
                    <a:p>
                      <a:r>
                        <a:rPr lang="en-US" dirty="0">
                          <a:solidFill>
                            <a:schemeClr val="tx1">
                              <a:lumMod val="85000"/>
                              <a:lumOff val="15000"/>
                            </a:schemeClr>
                          </a:solidFill>
                        </a:rPr>
                        <a:t>SVM with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txBody>
                  <a:tcPr/>
                </a:tc>
                <a:extLst>
                  <a:ext uri="{0D108BD9-81ED-4DB2-BD59-A6C34878D82A}">
                    <a16:rowId xmlns:a16="http://schemas.microsoft.com/office/drawing/2014/main" val="3665172351"/>
                  </a:ext>
                </a:extLst>
              </a:tr>
              <a:tr h="454608">
                <a:tc>
                  <a:txBody>
                    <a:bodyPr/>
                    <a:lstStyle/>
                    <a:p>
                      <a:r>
                        <a:rPr lang="en-US" dirty="0"/>
                        <a:t>Accuracy for training</a:t>
                      </a:r>
                    </a:p>
                  </a:txBody>
                  <a:tcPr/>
                </a:tc>
                <a:tc>
                  <a:txBody>
                    <a:bodyPr/>
                    <a:lstStyle/>
                    <a:p>
                      <a:pPr algn="ctr"/>
                      <a:r>
                        <a:rPr lang="en-US" dirty="0"/>
                        <a:t>98 %</a:t>
                      </a:r>
                    </a:p>
                  </a:txBody>
                  <a:tcPr/>
                </a:tc>
                <a:tc>
                  <a:txBody>
                    <a:bodyPr/>
                    <a:lstStyle/>
                    <a:p>
                      <a:pPr algn="ctr"/>
                      <a:r>
                        <a:rPr lang="en-US" dirty="0"/>
                        <a:t>100 %</a:t>
                      </a:r>
                    </a:p>
                  </a:txBody>
                  <a:tcPr/>
                </a:tc>
                <a:extLst>
                  <a:ext uri="{0D108BD9-81ED-4DB2-BD59-A6C34878D82A}">
                    <a16:rowId xmlns:a16="http://schemas.microsoft.com/office/drawing/2014/main" val="747167320"/>
                  </a:ext>
                </a:extLst>
              </a:tr>
              <a:tr h="4546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 for testing</a:t>
                      </a:r>
                    </a:p>
                  </a:txBody>
                  <a:tcPr/>
                </a:tc>
                <a:tc>
                  <a:txBody>
                    <a:bodyPr/>
                    <a:lstStyle/>
                    <a:p>
                      <a:pPr algn="ctr"/>
                      <a:r>
                        <a:rPr lang="en-US" dirty="0"/>
                        <a:t>94 %</a:t>
                      </a:r>
                    </a:p>
                  </a:txBody>
                  <a:tcPr/>
                </a:tc>
                <a:tc>
                  <a:txBody>
                    <a:bodyPr/>
                    <a:lstStyle/>
                    <a:p>
                      <a:pPr algn="ctr"/>
                      <a:r>
                        <a:rPr lang="en-US" dirty="0"/>
                        <a:t>96 %</a:t>
                      </a:r>
                    </a:p>
                  </a:txBody>
                  <a:tcPr/>
                </a:tc>
                <a:extLst>
                  <a:ext uri="{0D108BD9-81ED-4DB2-BD59-A6C34878D82A}">
                    <a16:rowId xmlns:a16="http://schemas.microsoft.com/office/drawing/2014/main" val="4147773146"/>
                  </a:ext>
                </a:extLst>
              </a:tr>
              <a:tr h="454608">
                <a:tc>
                  <a:txBody>
                    <a:bodyPr/>
                    <a:lstStyle/>
                    <a:p>
                      <a:r>
                        <a:rPr lang="en-US" dirty="0"/>
                        <a:t>Precision</a:t>
                      </a:r>
                    </a:p>
                  </a:txBody>
                  <a:tcPr/>
                </a:tc>
                <a:tc>
                  <a:txBody>
                    <a:bodyPr/>
                    <a:lstStyle/>
                    <a:p>
                      <a:pPr algn="ctr"/>
                      <a:r>
                        <a:rPr lang="en-US" dirty="0"/>
                        <a:t>0 =&gt; 97 % / 1 =&gt; 67 % </a:t>
                      </a:r>
                    </a:p>
                  </a:txBody>
                  <a:tcPr/>
                </a:tc>
                <a:tc>
                  <a:txBody>
                    <a:bodyPr/>
                    <a:lstStyle/>
                    <a:p>
                      <a:pPr algn="ctr"/>
                      <a:r>
                        <a:rPr lang="en-US" dirty="0"/>
                        <a:t>0 =&gt; 98 % / 1 =&gt; 81 % </a:t>
                      </a:r>
                    </a:p>
                  </a:txBody>
                  <a:tcPr/>
                </a:tc>
                <a:extLst>
                  <a:ext uri="{0D108BD9-81ED-4DB2-BD59-A6C34878D82A}">
                    <a16:rowId xmlns:a16="http://schemas.microsoft.com/office/drawing/2014/main" val="3434671584"/>
                  </a:ext>
                </a:extLst>
              </a:tr>
              <a:tr h="454608">
                <a:tc>
                  <a:txBody>
                    <a:bodyPr/>
                    <a:lstStyle/>
                    <a:p>
                      <a:r>
                        <a:rPr lang="en-US" dirty="0"/>
                        <a:t>Recall</a:t>
                      </a:r>
                    </a:p>
                  </a:txBody>
                  <a:tcPr/>
                </a:tc>
                <a:tc>
                  <a:txBody>
                    <a:bodyPr/>
                    <a:lstStyle/>
                    <a:p>
                      <a:pPr algn="ctr"/>
                      <a:r>
                        <a:rPr lang="en-US" dirty="0"/>
                        <a:t>0 = &gt; 96 % / 1 =&gt; 75 %</a:t>
                      </a:r>
                    </a:p>
                  </a:txBody>
                  <a:tcPr/>
                </a:tc>
                <a:tc>
                  <a:txBody>
                    <a:bodyPr/>
                    <a:lstStyle/>
                    <a:p>
                      <a:pPr algn="ctr"/>
                      <a:r>
                        <a:rPr lang="en-US" dirty="0"/>
                        <a:t>0 = &gt; 97 % / 1 =&gt; 87 %</a:t>
                      </a:r>
                    </a:p>
                  </a:txBody>
                  <a:tcPr/>
                </a:tc>
                <a:extLst>
                  <a:ext uri="{0D108BD9-81ED-4DB2-BD59-A6C34878D82A}">
                    <a16:rowId xmlns:a16="http://schemas.microsoft.com/office/drawing/2014/main" val="968331703"/>
                  </a:ext>
                </a:extLst>
              </a:tr>
              <a:tr h="454608">
                <a:tc>
                  <a:txBody>
                    <a:bodyPr/>
                    <a:lstStyle/>
                    <a:p>
                      <a:r>
                        <a:rPr lang="en-US" dirty="0"/>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 =&gt; 97 % / 1 =&gt; 71 %</a:t>
                      </a:r>
                    </a:p>
                  </a:txBody>
                  <a:tcPr/>
                </a:tc>
                <a:tc>
                  <a:txBody>
                    <a:bodyPr/>
                    <a:lstStyle/>
                    <a:p>
                      <a:pPr algn="ctr"/>
                      <a:r>
                        <a:rPr lang="en-US" dirty="0"/>
                        <a:t>0 =&gt; 98 % / 1 =&gt; 84 %</a:t>
                      </a:r>
                    </a:p>
                  </a:txBody>
                  <a:tcPr/>
                </a:tc>
                <a:extLst>
                  <a:ext uri="{0D108BD9-81ED-4DB2-BD59-A6C34878D82A}">
                    <a16:rowId xmlns:a16="http://schemas.microsoft.com/office/drawing/2014/main" val="2592176614"/>
                  </a:ext>
                </a:extLst>
              </a:tr>
              <a:tr h="454608">
                <a:tc>
                  <a:txBody>
                    <a:bodyPr/>
                    <a:lstStyle/>
                    <a:p>
                      <a:r>
                        <a:rPr lang="en-US" dirty="0"/>
                        <a:t>ROC/AUC</a:t>
                      </a:r>
                    </a:p>
                  </a:txBody>
                  <a:tcPr/>
                </a:tc>
                <a:tc>
                  <a:txBody>
                    <a:bodyPr/>
                    <a:lstStyle/>
                    <a:p>
                      <a:pPr algn="ctr"/>
                      <a:r>
                        <a:rPr lang="en-US" dirty="0"/>
                        <a:t>98 %</a:t>
                      </a:r>
                    </a:p>
                  </a:txBody>
                  <a:tcPr/>
                </a:tc>
                <a:tc>
                  <a:txBody>
                    <a:bodyPr/>
                    <a:lstStyle/>
                    <a:p>
                      <a:pPr algn="ctr"/>
                      <a:r>
                        <a:rPr lang="en-US" dirty="0"/>
                        <a:t>98 %</a:t>
                      </a:r>
                    </a:p>
                  </a:txBody>
                  <a:tcPr/>
                </a:tc>
                <a:extLst>
                  <a:ext uri="{0D108BD9-81ED-4DB2-BD59-A6C34878D82A}">
                    <a16:rowId xmlns:a16="http://schemas.microsoft.com/office/drawing/2014/main" val="1737323579"/>
                  </a:ext>
                </a:extLst>
              </a:tr>
            </a:tbl>
          </a:graphicData>
        </a:graphic>
      </p:graphicFrame>
      <p:sp>
        <p:nvSpPr>
          <p:cNvPr id="5" name="TextBox 4">
            <a:extLst>
              <a:ext uri="{FF2B5EF4-FFF2-40B4-BE49-F238E27FC236}">
                <a16:creationId xmlns:a16="http://schemas.microsoft.com/office/drawing/2014/main" id="{3A6805E8-6627-45FA-8EB9-56294D984FF0}"/>
              </a:ext>
            </a:extLst>
          </p:cNvPr>
          <p:cNvSpPr txBox="1"/>
          <p:nvPr/>
        </p:nvSpPr>
        <p:spPr>
          <a:xfrm>
            <a:off x="1097280" y="5842056"/>
            <a:ext cx="4998720" cy="369332"/>
          </a:xfrm>
          <a:prstGeom prst="rect">
            <a:avLst/>
          </a:prstGeom>
          <a:noFill/>
        </p:spPr>
        <p:txBody>
          <a:bodyPr wrap="square" rtlCol="0">
            <a:spAutoFit/>
          </a:bodyPr>
          <a:lstStyle/>
          <a:p>
            <a:r>
              <a:rPr lang="en-US" dirty="0"/>
              <a:t>The Best Model : SVM </a:t>
            </a:r>
            <a:r>
              <a:rPr lang="en-US" dirty="0">
                <a:solidFill>
                  <a:srgbClr val="FF0000"/>
                </a:solidFill>
              </a:rPr>
              <a:t>with one hot encoding </a:t>
            </a:r>
          </a:p>
        </p:txBody>
      </p:sp>
    </p:spTree>
    <p:extLst>
      <p:ext uri="{BB962C8B-B14F-4D97-AF65-F5344CB8AC3E}">
        <p14:creationId xmlns:p14="http://schemas.microsoft.com/office/powerpoint/2010/main" val="3925974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36C9-F287-419E-9A0D-F4F1C74E620C}"/>
              </a:ext>
            </a:extLst>
          </p:cNvPr>
          <p:cNvSpPr>
            <a:spLocks noGrp="1"/>
          </p:cNvSpPr>
          <p:nvPr>
            <p:ph type="title"/>
          </p:nvPr>
        </p:nvSpPr>
        <p:spPr/>
        <p:txBody>
          <a:bodyPr/>
          <a:lstStyle/>
          <a:p>
            <a:r>
              <a:rPr lang="en-US" dirty="0"/>
              <a:t>Confusion Matrix</a:t>
            </a:r>
          </a:p>
        </p:txBody>
      </p:sp>
      <p:sp>
        <p:nvSpPr>
          <p:cNvPr id="13" name="TextBox 12">
            <a:extLst>
              <a:ext uri="{FF2B5EF4-FFF2-40B4-BE49-F238E27FC236}">
                <a16:creationId xmlns:a16="http://schemas.microsoft.com/office/drawing/2014/main" id="{4C804FCA-CAFD-4E7F-B7C7-91E87D22CA29}"/>
              </a:ext>
            </a:extLst>
          </p:cNvPr>
          <p:cNvSpPr txBox="1"/>
          <p:nvPr/>
        </p:nvSpPr>
        <p:spPr>
          <a:xfrm>
            <a:off x="7191226" y="2148246"/>
            <a:ext cx="2986380" cy="646331"/>
          </a:xfrm>
          <a:prstGeom prst="rect">
            <a:avLst/>
          </a:prstGeom>
          <a:noFill/>
        </p:spPr>
        <p:txBody>
          <a:bodyPr wrap="square" rtlCol="0">
            <a:spAutoFit/>
          </a:bodyPr>
          <a:lstStyle/>
          <a:p>
            <a:r>
              <a:rPr lang="en-US" dirty="0">
                <a:solidFill>
                  <a:schemeClr val="tx1">
                    <a:lumMod val="85000"/>
                    <a:lumOff val="15000"/>
                  </a:schemeClr>
                </a:solidFill>
              </a:rPr>
              <a:t>SVM with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p>
            <a:endParaRPr lang="en-US" dirty="0"/>
          </a:p>
        </p:txBody>
      </p:sp>
      <p:pic>
        <p:nvPicPr>
          <p:cNvPr id="1038" name="Picture 14">
            <a:extLst>
              <a:ext uri="{FF2B5EF4-FFF2-40B4-BE49-F238E27FC236}">
                <a16:creationId xmlns:a16="http://schemas.microsoft.com/office/drawing/2014/main" id="{8A5BB303-FEEE-41FB-AE64-92187597FA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721" y="2691701"/>
            <a:ext cx="3468658" cy="269569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A96D34A-D2DA-4510-921F-09080CEEA451}"/>
              </a:ext>
            </a:extLst>
          </p:cNvPr>
          <p:cNvSpPr txBox="1"/>
          <p:nvPr/>
        </p:nvSpPr>
        <p:spPr>
          <a:xfrm>
            <a:off x="1235595" y="2148247"/>
            <a:ext cx="3419474" cy="646331"/>
          </a:xfrm>
          <a:prstGeom prst="rect">
            <a:avLst/>
          </a:prstGeom>
          <a:noFill/>
        </p:spPr>
        <p:txBody>
          <a:bodyPr wrap="square" rtlCol="0">
            <a:spAutoFit/>
          </a:bodyPr>
          <a:lstStyle/>
          <a:p>
            <a:r>
              <a:rPr lang="en-US" dirty="0">
                <a:solidFill>
                  <a:schemeClr val="tx1">
                    <a:lumMod val="85000"/>
                    <a:lumOff val="15000"/>
                  </a:schemeClr>
                </a:solidFill>
              </a:rPr>
              <a:t>SVM without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p>
            <a:endParaRPr lang="en-US" dirty="0"/>
          </a:p>
        </p:txBody>
      </p:sp>
      <p:pic>
        <p:nvPicPr>
          <p:cNvPr id="3074" name="Picture 2">
            <a:extLst>
              <a:ext uri="{FF2B5EF4-FFF2-40B4-BE49-F238E27FC236}">
                <a16:creationId xmlns:a16="http://schemas.microsoft.com/office/drawing/2014/main" id="{27B03FA8-AC43-490A-A1A4-ACB8D4C3D8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1456" y="2691701"/>
            <a:ext cx="34861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443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36C9-F287-419E-9A0D-F4F1C74E620C}"/>
              </a:ext>
            </a:extLst>
          </p:cNvPr>
          <p:cNvSpPr>
            <a:spLocks noGrp="1"/>
          </p:cNvSpPr>
          <p:nvPr>
            <p:ph type="title"/>
          </p:nvPr>
        </p:nvSpPr>
        <p:spPr/>
        <p:txBody>
          <a:bodyPr/>
          <a:lstStyle/>
          <a:p>
            <a:r>
              <a:rPr lang="en-US" dirty="0"/>
              <a:t>The ROC Curve</a:t>
            </a:r>
          </a:p>
        </p:txBody>
      </p:sp>
      <p:sp>
        <p:nvSpPr>
          <p:cNvPr id="7" name="TextBox 6">
            <a:extLst>
              <a:ext uri="{FF2B5EF4-FFF2-40B4-BE49-F238E27FC236}">
                <a16:creationId xmlns:a16="http://schemas.microsoft.com/office/drawing/2014/main" id="{2DBB27BD-C41B-4CE0-9632-82ACB0E5D86B}"/>
              </a:ext>
            </a:extLst>
          </p:cNvPr>
          <p:cNvSpPr txBox="1"/>
          <p:nvPr/>
        </p:nvSpPr>
        <p:spPr>
          <a:xfrm>
            <a:off x="7264807" y="2153334"/>
            <a:ext cx="2986380" cy="646331"/>
          </a:xfrm>
          <a:prstGeom prst="rect">
            <a:avLst/>
          </a:prstGeom>
          <a:noFill/>
        </p:spPr>
        <p:txBody>
          <a:bodyPr wrap="square" rtlCol="0">
            <a:spAutoFit/>
          </a:bodyPr>
          <a:lstStyle/>
          <a:p>
            <a:r>
              <a:rPr lang="en-US" dirty="0">
                <a:solidFill>
                  <a:schemeClr val="tx1">
                    <a:lumMod val="85000"/>
                    <a:lumOff val="15000"/>
                  </a:schemeClr>
                </a:solidFill>
              </a:rPr>
              <a:t>SVM with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p>
            <a:endParaRPr lang="en-US" dirty="0"/>
          </a:p>
        </p:txBody>
      </p:sp>
      <p:pic>
        <p:nvPicPr>
          <p:cNvPr id="2052" name="Picture 4">
            <a:extLst>
              <a:ext uri="{FF2B5EF4-FFF2-40B4-BE49-F238E27FC236}">
                <a16:creationId xmlns:a16="http://schemas.microsoft.com/office/drawing/2014/main" id="{65E74A26-661E-4439-999B-1706FFD66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840" y="2666325"/>
            <a:ext cx="3869489" cy="278402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316E38-73B6-4B5F-BF6A-3CD8C08D5F81}"/>
              </a:ext>
            </a:extLst>
          </p:cNvPr>
          <p:cNvSpPr txBox="1"/>
          <p:nvPr/>
        </p:nvSpPr>
        <p:spPr>
          <a:xfrm>
            <a:off x="1368307" y="2153334"/>
            <a:ext cx="3255125" cy="646331"/>
          </a:xfrm>
          <a:prstGeom prst="rect">
            <a:avLst/>
          </a:prstGeom>
          <a:noFill/>
        </p:spPr>
        <p:txBody>
          <a:bodyPr wrap="square" rtlCol="0">
            <a:spAutoFit/>
          </a:bodyPr>
          <a:lstStyle/>
          <a:p>
            <a:r>
              <a:rPr lang="en-US" dirty="0">
                <a:solidFill>
                  <a:schemeClr val="tx1">
                    <a:lumMod val="85000"/>
                    <a:lumOff val="15000"/>
                  </a:schemeClr>
                </a:solidFill>
              </a:rPr>
              <a:t>SVM without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p>
            <a:endParaRPr lang="en-US" dirty="0"/>
          </a:p>
        </p:txBody>
      </p:sp>
      <p:pic>
        <p:nvPicPr>
          <p:cNvPr id="4098" name="Picture 2">
            <a:extLst>
              <a:ext uri="{FF2B5EF4-FFF2-40B4-BE49-F238E27FC236}">
                <a16:creationId xmlns:a16="http://schemas.microsoft.com/office/drawing/2014/main" id="{4EA077D5-729F-4031-9242-0CCBE64F7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4620" y="2734361"/>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060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22A7-787B-4927-AD9A-AF60D4BEE249}"/>
              </a:ext>
            </a:extLst>
          </p:cNvPr>
          <p:cNvSpPr>
            <a:spLocks noGrp="1"/>
          </p:cNvSpPr>
          <p:nvPr>
            <p:ph type="title"/>
          </p:nvPr>
        </p:nvSpPr>
        <p:spPr/>
        <p:txBody>
          <a:bodyPr/>
          <a:lstStyle/>
          <a:p>
            <a:r>
              <a:rPr lang="en-US"/>
              <a:t>Project Description:</a:t>
            </a:r>
            <a:endParaRPr lang="en-US" dirty="0"/>
          </a:p>
        </p:txBody>
      </p:sp>
      <p:sp>
        <p:nvSpPr>
          <p:cNvPr id="3" name="Content Placeholder 2">
            <a:extLst>
              <a:ext uri="{FF2B5EF4-FFF2-40B4-BE49-F238E27FC236}">
                <a16:creationId xmlns:a16="http://schemas.microsoft.com/office/drawing/2014/main" id="{B85689B2-120B-4694-BE4B-667ED7BAE738}"/>
              </a:ext>
            </a:extLst>
          </p:cNvPr>
          <p:cNvSpPr>
            <a:spLocks noGrp="1"/>
          </p:cNvSpPr>
          <p:nvPr>
            <p:ph idx="1"/>
          </p:nvPr>
        </p:nvSpPr>
        <p:spPr/>
        <p:txBody>
          <a:bodyPr/>
          <a:lstStyle/>
          <a:p>
            <a:pPr>
              <a:buFont typeface="Wingdings" panose="05000000000000000000" pitchFamily="2" charset="2"/>
              <a:buChar char="Ø"/>
            </a:pPr>
            <a:r>
              <a:rPr lang="en-US" dirty="0"/>
              <a:t>The data used in this project will help to identify whether a person is going to recover from coronavirus symptoms or not based on some pre-defined standard symptoms.</a:t>
            </a:r>
          </a:p>
          <a:p>
            <a:pPr>
              <a:buFont typeface="Wingdings" panose="05000000000000000000" pitchFamily="2" charset="2"/>
              <a:buChar char="Ø"/>
            </a:pPr>
            <a:r>
              <a:rPr lang="en-US" dirty="0"/>
              <a:t>These symptoms are based on guidelines given by the World Health Organization (WHO). This dataset has daily level information on the number of affected cases, deaths and recovery from 2019 novel coronavirus.</a:t>
            </a:r>
          </a:p>
          <a:p>
            <a:pPr>
              <a:buFont typeface="Wingdings" panose="05000000000000000000" pitchFamily="2" charset="2"/>
              <a:buChar char="Ø"/>
            </a:pPr>
            <a:r>
              <a:rPr lang="en-US" dirty="0"/>
              <a:t>The data is available from 22 Jan,2020.</a:t>
            </a:r>
          </a:p>
          <a:p>
            <a:endParaRPr lang="en-US" dirty="0"/>
          </a:p>
        </p:txBody>
      </p:sp>
    </p:spTree>
    <p:extLst>
      <p:ext uri="{BB962C8B-B14F-4D97-AF65-F5344CB8AC3E}">
        <p14:creationId xmlns:p14="http://schemas.microsoft.com/office/powerpoint/2010/main" val="228236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12B0-3F30-400D-8B13-964D86B8C87E}"/>
              </a:ext>
            </a:extLst>
          </p:cNvPr>
          <p:cNvSpPr>
            <a:spLocks noGrp="1"/>
          </p:cNvSpPr>
          <p:nvPr>
            <p:ph type="title"/>
          </p:nvPr>
        </p:nvSpPr>
        <p:spPr/>
        <p:txBody>
          <a:bodyPr/>
          <a:lstStyle/>
          <a:p>
            <a:r>
              <a:rPr lang="en-US" dirty="0"/>
              <a:t>The Best Model</a:t>
            </a:r>
          </a:p>
        </p:txBody>
      </p:sp>
      <p:sp>
        <p:nvSpPr>
          <p:cNvPr id="3" name="Content Placeholder 2">
            <a:extLst>
              <a:ext uri="{FF2B5EF4-FFF2-40B4-BE49-F238E27FC236}">
                <a16:creationId xmlns:a16="http://schemas.microsoft.com/office/drawing/2014/main" id="{7EB3C165-E349-4F99-99D8-75C504DEC04B}"/>
              </a:ext>
            </a:extLst>
          </p:cNvPr>
          <p:cNvSpPr>
            <a:spLocks noGrp="1"/>
          </p:cNvSpPr>
          <p:nvPr>
            <p:ph idx="1"/>
          </p:nvPr>
        </p:nvSpPr>
        <p:spPr/>
        <p:txBody>
          <a:bodyPr/>
          <a:lstStyle/>
          <a:p>
            <a:r>
              <a:rPr lang="en-US" dirty="0"/>
              <a:t>The good news is that all models are above 90% accuracy.</a:t>
            </a:r>
          </a:p>
          <a:p>
            <a:r>
              <a:rPr lang="en-US" dirty="0"/>
              <a:t>but we found that the </a:t>
            </a:r>
            <a:r>
              <a:rPr lang="en-US" b="1" dirty="0">
                <a:solidFill>
                  <a:srgbClr val="002060"/>
                </a:solidFill>
              </a:rPr>
              <a:t>Decision Tree (without one hot encoding)</a:t>
            </a:r>
            <a:r>
              <a:rPr lang="en-US" dirty="0"/>
              <a:t> model was the highest one.</a:t>
            </a:r>
          </a:p>
        </p:txBody>
      </p:sp>
    </p:spTree>
    <p:extLst>
      <p:ext uri="{BB962C8B-B14F-4D97-AF65-F5344CB8AC3E}">
        <p14:creationId xmlns:p14="http://schemas.microsoft.com/office/powerpoint/2010/main" val="2444420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1C09C-A328-466F-B789-253FC2A55D3B}"/>
              </a:ext>
            </a:extLst>
          </p:cNvPr>
          <p:cNvSpPr>
            <a:spLocks noGrp="1"/>
          </p:cNvSpPr>
          <p:nvPr>
            <p:ph type="title"/>
          </p:nvPr>
        </p:nvSpPr>
        <p:spPr/>
        <p:txBody>
          <a:bodyPr/>
          <a:lstStyle/>
          <a:p>
            <a:r>
              <a:rPr lang="en-US" dirty="0"/>
              <a:t>The Models From Scratch</a:t>
            </a:r>
          </a:p>
        </p:txBody>
      </p:sp>
      <p:sp>
        <p:nvSpPr>
          <p:cNvPr id="3" name="Content Placeholder 2">
            <a:extLst>
              <a:ext uri="{FF2B5EF4-FFF2-40B4-BE49-F238E27FC236}">
                <a16:creationId xmlns:a16="http://schemas.microsoft.com/office/drawing/2014/main" id="{86870733-F60E-4420-B1EC-EBBEC4752CFC}"/>
              </a:ext>
            </a:extLst>
          </p:cNvPr>
          <p:cNvSpPr>
            <a:spLocks noGrp="1"/>
          </p:cNvSpPr>
          <p:nvPr>
            <p:ph idx="1"/>
          </p:nvPr>
        </p:nvSpPr>
        <p:spPr/>
        <p:txBody>
          <a:bodyPr/>
          <a:lstStyle/>
          <a:p>
            <a:r>
              <a:rPr lang="en-US" dirty="0"/>
              <a:t>Unfortunately in this part we were not able to build the SVM model from scratch but we mentioned </a:t>
            </a:r>
          </a:p>
          <a:p>
            <a:r>
              <a:rPr lang="en-US" dirty="0"/>
              <a:t>the source of the code that we found.</a:t>
            </a:r>
          </a:p>
          <a:p>
            <a:r>
              <a:rPr lang="en-US" dirty="0"/>
              <a:t>But the good news is that we built the rest of the four models from scratch.</a:t>
            </a:r>
          </a:p>
          <a:p>
            <a:r>
              <a:rPr lang="en-US" dirty="0"/>
              <a:t>This is done with the help of some of the resources we mentioned in the Resources slide.</a:t>
            </a:r>
          </a:p>
          <a:p>
            <a:pPr marL="0" indent="0">
              <a:buNone/>
            </a:pPr>
            <a:endParaRPr lang="en-US" dirty="0"/>
          </a:p>
        </p:txBody>
      </p:sp>
    </p:spTree>
    <p:extLst>
      <p:ext uri="{BB962C8B-B14F-4D97-AF65-F5344CB8AC3E}">
        <p14:creationId xmlns:p14="http://schemas.microsoft.com/office/powerpoint/2010/main" val="4105934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C9A2-DA2F-41A2-92B5-75866BF28E0C}"/>
              </a:ext>
            </a:extLst>
          </p:cNvPr>
          <p:cNvSpPr>
            <a:spLocks noGrp="1"/>
          </p:cNvSpPr>
          <p:nvPr>
            <p:ph type="title"/>
          </p:nvPr>
        </p:nvSpPr>
        <p:spPr/>
        <p:txBody>
          <a:bodyPr/>
          <a:lstStyle/>
          <a:p>
            <a:r>
              <a:rPr lang="en-US" dirty="0"/>
              <a:t>1. KNN From Scratch</a:t>
            </a:r>
          </a:p>
        </p:txBody>
      </p:sp>
      <p:graphicFrame>
        <p:nvGraphicFramePr>
          <p:cNvPr id="4" name="Table 4">
            <a:extLst>
              <a:ext uri="{FF2B5EF4-FFF2-40B4-BE49-F238E27FC236}">
                <a16:creationId xmlns:a16="http://schemas.microsoft.com/office/drawing/2014/main" id="{534C5A23-86B7-4430-8AB0-4E0DD2E6DF8C}"/>
              </a:ext>
            </a:extLst>
          </p:cNvPr>
          <p:cNvGraphicFramePr>
            <a:graphicFrameLocks noGrp="1"/>
          </p:cNvGraphicFramePr>
          <p:nvPr>
            <p:ph idx="1"/>
            <p:extLst>
              <p:ext uri="{D42A27DB-BD31-4B8C-83A1-F6EECF244321}">
                <p14:modId xmlns:p14="http://schemas.microsoft.com/office/powerpoint/2010/main" val="84841533"/>
              </p:ext>
            </p:extLst>
          </p:nvPr>
        </p:nvGraphicFramePr>
        <p:xfrm>
          <a:off x="769075" y="2160480"/>
          <a:ext cx="5504725" cy="4075218"/>
        </p:xfrm>
        <a:graphic>
          <a:graphicData uri="http://schemas.openxmlformats.org/drawingml/2006/table">
            <a:tbl>
              <a:tblPr firstRow="1" bandRow="1">
                <a:tableStyleId>{5C22544A-7EE6-4342-B048-85BDC9FD1C3A}</a:tableStyleId>
              </a:tblPr>
              <a:tblGrid>
                <a:gridCol w="2017501">
                  <a:extLst>
                    <a:ext uri="{9D8B030D-6E8A-4147-A177-3AD203B41FA5}">
                      <a16:colId xmlns:a16="http://schemas.microsoft.com/office/drawing/2014/main" val="3925472822"/>
                    </a:ext>
                  </a:extLst>
                </a:gridCol>
                <a:gridCol w="3487224">
                  <a:extLst>
                    <a:ext uri="{9D8B030D-6E8A-4147-A177-3AD203B41FA5}">
                      <a16:colId xmlns:a16="http://schemas.microsoft.com/office/drawing/2014/main" val="3991274438"/>
                    </a:ext>
                  </a:extLst>
                </a:gridCol>
              </a:tblGrid>
              <a:tr h="679203">
                <a:tc>
                  <a:txBody>
                    <a:bodyPr/>
                    <a:lstStyle/>
                    <a:p>
                      <a:r>
                        <a:rPr lang="en-US" dirty="0"/>
                        <a:t>Performance</a:t>
                      </a:r>
                    </a:p>
                  </a:txBody>
                  <a:tcPr/>
                </a:tc>
                <a:tc>
                  <a:txBody>
                    <a:bodyPr/>
                    <a:lstStyle/>
                    <a:p>
                      <a:r>
                        <a:rPr lang="en-US" dirty="0">
                          <a:solidFill>
                            <a:schemeClr val="tx1">
                              <a:lumMod val="85000"/>
                              <a:lumOff val="15000"/>
                            </a:schemeClr>
                          </a:solidFill>
                        </a:rPr>
                        <a:t>KNN without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txBody>
                  <a:tcPr/>
                </a:tc>
                <a:extLst>
                  <a:ext uri="{0D108BD9-81ED-4DB2-BD59-A6C34878D82A}">
                    <a16:rowId xmlns:a16="http://schemas.microsoft.com/office/drawing/2014/main" val="3665172351"/>
                  </a:ext>
                </a:extLst>
              </a:tr>
              <a:tr h="679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 for testing</a:t>
                      </a:r>
                    </a:p>
                  </a:txBody>
                  <a:tcPr/>
                </a:tc>
                <a:tc>
                  <a:txBody>
                    <a:bodyPr/>
                    <a:lstStyle/>
                    <a:p>
                      <a:pPr algn="ctr"/>
                      <a:r>
                        <a:rPr lang="en-US" dirty="0"/>
                        <a:t>94 %</a:t>
                      </a:r>
                    </a:p>
                  </a:txBody>
                  <a:tcPr/>
                </a:tc>
                <a:extLst>
                  <a:ext uri="{0D108BD9-81ED-4DB2-BD59-A6C34878D82A}">
                    <a16:rowId xmlns:a16="http://schemas.microsoft.com/office/drawing/2014/main" val="4147773146"/>
                  </a:ext>
                </a:extLst>
              </a:tr>
              <a:tr h="679203">
                <a:tc>
                  <a:txBody>
                    <a:bodyPr/>
                    <a:lstStyle/>
                    <a:p>
                      <a:r>
                        <a:rPr lang="en-US" dirty="0"/>
                        <a:t>Precision</a:t>
                      </a:r>
                    </a:p>
                  </a:txBody>
                  <a:tcPr/>
                </a:tc>
                <a:tc>
                  <a:txBody>
                    <a:bodyPr/>
                    <a:lstStyle/>
                    <a:p>
                      <a:pPr algn="ctr"/>
                      <a:r>
                        <a:rPr lang="en-US" dirty="0"/>
                        <a:t>0 =&gt; 97 % / 1 =&gt; 67 % </a:t>
                      </a:r>
                    </a:p>
                  </a:txBody>
                  <a:tcPr/>
                </a:tc>
                <a:extLst>
                  <a:ext uri="{0D108BD9-81ED-4DB2-BD59-A6C34878D82A}">
                    <a16:rowId xmlns:a16="http://schemas.microsoft.com/office/drawing/2014/main" val="3434671584"/>
                  </a:ext>
                </a:extLst>
              </a:tr>
              <a:tr h="679203">
                <a:tc>
                  <a:txBody>
                    <a:bodyPr/>
                    <a:lstStyle/>
                    <a:p>
                      <a:r>
                        <a:rPr lang="en-US" dirty="0"/>
                        <a:t>Recall</a:t>
                      </a:r>
                    </a:p>
                  </a:txBody>
                  <a:tcPr/>
                </a:tc>
                <a:tc>
                  <a:txBody>
                    <a:bodyPr/>
                    <a:lstStyle/>
                    <a:p>
                      <a:pPr algn="ctr"/>
                      <a:r>
                        <a:rPr lang="en-US" dirty="0"/>
                        <a:t>0 = &gt; 96 % / 1 =&gt; 75 %</a:t>
                      </a:r>
                    </a:p>
                  </a:txBody>
                  <a:tcPr/>
                </a:tc>
                <a:extLst>
                  <a:ext uri="{0D108BD9-81ED-4DB2-BD59-A6C34878D82A}">
                    <a16:rowId xmlns:a16="http://schemas.microsoft.com/office/drawing/2014/main" val="968331703"/>
                  </a:ext>
                </a:extLst>
              </a:tr>
              <a:tr h="679203">
                <a:tc>
                  <a:txBody>
                    <a:bodyPr/>
                    <a:lstStyle/>
                    <a:p>
                      <a:r>
                        <a:rPr lang="en-US" dirty="0"/>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 =&gt; 97 % / 1 =&gt; 71 %</a:t>
                      </a:r>
                    </a:p>
                  </a:txBody>
                  <a:tcPr/>
                </a:tc>
                <a:extLst>
                  <a:ext uri="{0D108BD9-81ED-4DB2-BD59-A6C34878D82A}">
                    <a16:rowId xmlns:a16="http://schemas.microsoft.com/office/drawing/2014/main" val="2592176614"/>
                  </a:ext>
                </a:extLst>
              </a:tr>
              <a:tr h="679203">
                <a:tc>
                  <a:txBody>
                    <a:bodyPr/>
                    <a:lstStyle/>
                    <a:p>
                      <a:r>
                        <a:rPr lang="en-US" dirty="0"/>
                        <a:t>ROC/AUC</a:t>
                      </a:r>
                    </a:p>
                  </a:txBody>
                  <a:tcPr/>
                </a:tc>
                <a:tc>
                  <a:txBody>
                    <a:bodyPr/>
                    <a:lstStyle/>
                    <a:p>
                      <a:pPr algn="ctr"/>
                      <a:r>
                        <a:rPr lang="en-US" dirty="0"/>
                        <a:t>86 %</a:t>
                      </a:r>
                    </a:p>
                  </a:txBody>
                  <a:tcPr/>
                </a:tc>
                <a:extLst>
                  <a:ext uri="{0D108BD9-81ED-4DB2-BD59-A6C34878D82A}">
                    <a16:rowId xmlns:a16="http://schemas.microsoft.com/office/drawing/2014/main" val="1737323579"/>
                  </a:ext>
                </a:extLst>
              </a:tr>
            </a:tbl>
          </a:graphicData>
        </a:graphic>
      </p:graphicFrame>
      <p:pic>
        <p:nvPicPr>
          <p:cNvPr id="12292" name="Picture 4">
            <a:extLst>
              <a:ext uri="{FF2B5EF4-FFF2-40B4-BE49-F238E27FC236}">
                <a16:creationId xmlns:a16="http://schemas.microsoft.com/office/drawing/2014/main" id="{CD6540C5-CF3F-4B4E-A4BF-B5E39B114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400" y="4098071"/>
            <a:ext cx="4051300" cy="2137626"/>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583034AF-B1C5-43C9-A8E4-364527E52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400" y="2066995"/>
            <a:ext cx="4051300" cy="203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158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C9A2-DA2F-41A2-92B5-75866BF28E0C}"/>
              </a:ext>
            </a:extLst>
          </p:cNvPr>
          <p:cNvSpPr>
            <a:spLocks noGrp="1"/>
          </p:cNvSpPr>
          <p:nvPr>
            <p:ph type="title"/>
          </p:nvPr>
        </p:nvSpPr>
        <p:spPr/>
        <p:txBody>
          <a:bodyPr/>
          <a:lstStyle/>
          <a:p>
            <a:r>
              <a:rPr lang="en-US" dirty="0"/>
              <a:t>2. Decision Trees From Scratch </a:t>
            </a:r>
          </a:p>
        </p:txBody>
      </p:sp>
      <p:graphicFrame>
        <p:nvGraphicFramePr>
          <p:cNvPr id="4" name="Table 4">
            <a:extLst>
              <a:ext uri="{FF2B5EF4-FFF2-40B4-BE49-F238E27FC236}">
                <a16:creationId xmlns:a16="http://schemas.microsoft.com/office/drawing/2014/main" id="{534C5A23-86B7-4430-8AB0-4E0DD2E6DF8C}"/>
              </a:ext>
            </a:extLst>
          </p:cNvPr>
          <p:cNvGraphicFramePr>
            <a:graphicFrameLocks noGrp="1"/>
          </p:cNvGraphicFramePr>
          <p:nvPr>
            <p:ph idx="1"/>
            <p:extLst>
              <p:ext uri="{D42A27DB-BD31-4B8C-83A1-F6EECF244321}">
                <p14:modId xmlns:p14="http://schemas.microsoft.com/office/powerpoint/2010/main" val="1494006436"/>
              </p:ext>
            </p:extLst>
          </p:nvPr>
        </p:nvGraphicFramePr>
        <p:xfrm>
          <a:off x="680175" y="2065176"/>
          <a:ext cx="5415825" cy="4094322"/>
        </p:xfrm>
        <a:graphic>
          <a:graphicData uri="http://schemas.openxmlformats.org/drawingml/2006/table">
            <a:tbl>
              <a:tblPr firstRow="1" bandRow="1">
                <a:tableStyleId>{5C22544A-7EE6-4342-B048-85BDC9FD1C3A}</a:tableStyleId>
              </a:tblPr>
              <a:tblGrid>
                <a:gridCol w="1984918">
                  <a:extLst>
                    <a:ext uri="{9D8B030D-6E8A-4147-A177-3AD203B41FA5}">
                      <a16:colId xmlns:a16="http://schemas.microsoft.com/office/drawing/2014/main" val="3925472822"/>
                    </a:ext>
                  </a:extLst>
                </a:gridCol>
                <a:gridCol w="3430907">
                  <a:extLst>
                    <a:ext uri="{9D8B030D-6E8A-4147-A177-3AD203B41FA5}">
                      <a16:colId xmlns:a16="http://schemas.microsoft.com/office/drawing/2014/main" val="3991274438"/>
                    </a:ext>
                  </a:extLst>
                </a:gridCol>
              </a:tblGrid>
              <a:tr h="682387">
                <a:tc>
                  <a:txBody>
                    <a:bodyPr/>
                    <a:lstStyle/>
                    <a:p>
                      <a:r>
                        <a:rPr lang="en-US" dirty="0"/>
                        <a:t>Performance</a:t>
                      </a:r>
                    </a:p>
                  </a:txBody>
                  <a:tcPr/>
                </a:tc>
                <a:tc>
                  <a:txBody>
                    <a:bodyPr/>
                    <a:lstStyle/>
                    <a:p>
                      <a:r>
                        <a:rPr lang="en-US" dirty="0">
                          <a:solidFill>
                            <a:schemeClr val="tx1">
                              <a:lumMod val="85000"/>
                              <a:lumOff val="15000"/>
                            </a:schemeClr>
                          </a:solidFill>
                        </a:rPr>
                        <a:t>DT without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txBody>
                  <a:tcPr/>
                </a:tc>
                <a:extLst>
                  <a:ext uri="{0D108BD9-81ED-4DB2-BD59-A6C34878D82A}">
                    <a16:rowId xmlns:a16="http://schemas.microsoft.com/office/drawing/2014/main" val="3665172351"/>
                  </a:ext>
                </a:extLst>
              </a:tr>
              <a:tr h="6823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 for testing</a:t>
                      </a:r>
                    </a:p>
                  </a:txBody>
                  <a:tcPr/>
                </a:tc>
                <a:tc>
                  <a:txBody>
                    <a:bodyPr/>
                    <a:lstStyle/>
                    <a:p>
                      <a:pPr algn="ctr"/>
                      <a:r>
                        <a:rPr lang="en-US" dirty="0"/>
                        <a:t>94 %</a:t>
                      </a:r>
                    </a:p>
                  </a:txBody>
                  <a:tcPr/>
                </a:tc>
                <a:extLst>
                  <a:ext uri="{0D108BD9-81ED-4DB2-BD59-A6C34878D82A}">
                    <a16:rowId xmlns:a16="http://schemas.microsoft.com/office/drawing/2014/main" val="4147773146"/>
                  </a:ext>
                </a:extLst>
              </a:tr>
              <a:tr h="682387">
                <a:tc>
                  <a:txBody>
                    <a:bodyPr/>
                    <a:lstStyle/>
                    <a:p>
                      <a:r>
                        <a:rPr lang="en-US" dirty="0"/>
                        <a:t>Precision</a:t>
                      </a:r>
                    </a:p>
                  </a:txBody>
                  <a:tcPr/>
                </a:tc>
                <a:tc>
                  <a:txBody>
                    <a:bodyPr/>
                    <a:lstStyle/>
                    <a:p>
                      <a:pPr algn="ctr"/>
                      <a:r>
                        <a:rPr lang="en-US" dirty="0"/>
                        <a:t>0 =&gt; 98 % / 1 =&gt; 73 % </a:t>
                      </a:r>
                    </a:p>
                  </a:txBody>
                  <a:tcPr/>
                </a:tc>
                <a:extLst>
                  <a:ext uri="{0D108BD9-81ED-4DB2-BD59-A6C34878D82A}">
                    <a16:rowId xmlns:a16="http://schemas.microsoft.com/office/drawing/2014/main" val="3434671584"/>
                  </a:ext>
                </a:extLst>
              </a:tr>
              <a:tr h="682387">
                <a:tc>
                  <a:txBody>
                    <a:bodyPr/>
                    <a:lstStyle/>
                    <a:p>
                      <a:r>
                        <a:rPr lang="en-US" dirty="0"/>
                        <a:t>Recall</a:t>
                      </a:r>
                    </a:p>
                  </a:txBody>
                  <a:tcPr/>
                </a:tc>
                <a:tc>
                  <a:txBody>
                    <a:bodyPr/>
                    <a:lstStyle/>
                    <a:p>
                      <a:pPr algn="ctr"/>
                      <a:r>
                        <a:rPr lang="en-US" dirty="0"/>
                        <a:t>0 = &gt; 95 % / 1 =&gt; 88 %</a:t>
                      </a:r>
                    </a:p>
                  </a:txBody>
                  <a:tcPr/>
                </a:tc>
                <a:extLst>
                  <a:ext uri="{0D108BD9-81ED-4DB2-BD59-A6C34878D82A}">
                    <a16:rowId xmlns:a16="http://schemas.microsoft.com/office/drawing/2014/main" val="968331703"/>
                  </a:ext>
                </a:extLst>
              </a:tr>
              <a:tr h="682387">
                <a:tc>
                  <a:txBody>
                    <a:bodyPr/>
                    <a:lstStyle/>
                    <a:p>
                      <a:r>
                        <a:rPr lang="en-US" dirty="0"/>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 =&gt; 96 % / 1 =&gt; 80 %</a:t>
                      </a:r>
                    </a:p>
                  </a:txBody>
                  <a:tcPr/>
                </a:tc>
                <a:extLst>
                  <a:ext uri="{0D108BD9-81ED-4DB2-BD59-A6C34878D82A}">
                    <a16:rowId xmlns:a16="http://schemas.microsoft.com/office/drawing/2014/main" val="2592176614"/>
                  </a:ext>
                </a:extLst>
              </a:tr>
              <a:tr h="682387">
                <a:tc>
                  <a:txBody>
                    <a:bodyPr/>
                    <a:lstStyle/>
                    <a:p>
                      <a:r>
                        <a:rPr lang="en-US" dirty="0"/>
                        <a:t>ROC/AUC</a:t>
                      </a:r>
                    </a:p>
                  </a:txBody>
                  <a:tcPr/>
                </a:tc>
                <a:tc>
                  <a:txBody>
                    <a:bodyPr/>
                    <a:lstStyle/>
                    <a:p>
                      <a:pPr algn="ctr"/>
                      <a:r>
                        <a:rPr lang="en-US" dirty="0"/>
                        <a:t>91 %</a:t>
                      </a:r>
                    </a:p>
                  </a:txBody>
                  <a:tcPr/>
                </a:tc>
                <a:extLst>
                  <a:ext uri="{0D108BD9-81ED-4DB2-BD59-A6C34878D82A}">
                    <a16:rowId xmlns:a16="http://schemas.microsoft.com/office/drawing/2014/main" val="1737323579"/>
                  </a:ext>
                </a:extLst>
              </a:tr>
            </a:tbl>
          </a:graphicData>
        </a:graphic>
      </p:graphicFrame>
      <p:pic>
        <p:nvPicPr>
          <p:cNvPr id="11268" name="Picture 4">
            <a:extLst>
              <a:ext uri="{FF2B5EF4-FFF2-40B4-BE49-F238E27FC236}">
                <a16:creationId xmlns:a16="http://schemas.microsoft.com/office/drawing/2014/main" id="{A032E7C4-0E83-4CCE-A27A-EE5FF7D9E1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9824" y="2039062"/>
            <a:ext cx="3994875" cy="2073275"/>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30FC2EFA-EF78-4E3E-98CC-B092EEE68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8700" y="4112337"/>
            <a:ext cx="4683125" cy="2327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789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C9A2-DA2F-41A2-92B5-75866BF28E0C}"/>
              </a:ext>
            </a:extLst>
          </p:cNvPr>
          <p:cNvSpPr>
            <a:spLocks noGrp="1"/>
          </p:cNvSpPr>
          <p:nvPr>
            <p:ph type="title"/>
          </p:nvPr>
        </p:nvSpPr>
        <p:spPr>
          <a:xfrm>
            <a:off x="680175" y="286603"/>
            <a:ext cx="10475505" cy="1450757"/>
          </a:xfrm>
        </p:spPr>
        <p:txBody>
          <a:bodyPr/>
          <a:lstStyle/>
          <a:p>
            <a:r>
              <a:rPr lang="en-US" dirty="0"/>
              <a:t>3. Logistic Regression From Scratch </a:t>
            </a:r>
          </a:p>
        </p:txBody>
      </p:sp>
      <p:graphicFrame>
        <p:nvGraphicFramePr>
          <p:cNvPr id="4" name="Table 4">
            <a:extLst>
              <a:ext uri="{FF2B5EF4-FFF2-40B4-BE49-F238E27FC236}">
                <a16:creationId xmlns:a16="http://schemas.microsoft.com/office/drawing/2014/main" id="{534C5A23-86B7-4430-8AB0-4E0DD2E6DF8C}"/>
              </a:ext>
            </a:extLst>
          </p:cNvPr>
          <p:cNvGraphicFramePr>
            <a:graphicFrameLocks noGrp="1"/>
          </p:cNvGraphicFramePr>
          <p:nvPr>
            <p:ph idx="1"/>
            <p:extLst>
              <p:ext uri="{D42A27DB-BD31-4B8C-83A1-F6EECF244321}">
                <p14:modId xmlns:p14="http://schemas.microsoft.com/office/powerpoint/2010/main" val="1420131391"/>
              </p:ext>
            </p:extLst>
          </p:nvPr>
        </p:nvGraphicFramePr>
        <p:xfrm>
          <a:off x="680175" y="2065176"/>
          <a:ext cx="5415825" cy="4094322"/>
        </p:xfrm>
        <a:graphic>
          <a:graphicData uri="http://schemas.openxmlformats.org/drawingml/2006/table">
            <a:tbl>
              <a:tblPr firstRow="1" bandRow="1">
                <a:tableStyleId>{5C22544A-7EE6-4342-B048-85BDC9FD1C3A}</a:tableStyleId>
              </a:tblPr>
              <a:tblGrid>
                <a:gridCol w="1984918">
                  <a:extLst>
                    <a:ext uri="{9D8B030D-6E8A-4147-A177-3AD203B41FA5}">
                      <a16:colId xmlns:a16="http://schemas.microsoft.com/office/drawing/2014/main" val="3925472822"/>
                    </a:ext>
                  </a:extLst>
                </a:gridCol>
                <a:gridCol w="3430907">
                  <a:extLst>
                    <a:ext uri="{9D8B030D-6E8A-4147-A177-3AD203B41FA5}">
                      <a16:colId xmlns:a16="http://schemas.microsoft.com/office/drawing/2014/main" val="3991274438"/>
                    </a:ext>
                  </a:extLst>
                </a:gridCol>
              </a:tblGrid>
              <a:tr h="682387">
                <a:tc>
                  <a:txBody>
                    <a:bodyPr/>
                    <a:lstStyle/>
                    <a:p>
                      <a:r>
                        <a:rPr lang="en-US" dirty="0"/>
                        <a:t>Performance</a:t>
                      </a:r>
                    </a:p>
                  </a:txBody>
                  <a:tcPr/>
                </a:tc>
                <a:tc>
                  <a:txBody>
                    <a:bodyPr/>
                    <a:lstStyle/>
                    <a:p>
                      <a:r>
                        <a:rPr lang="en-US" dirty="0">
                          <a:solidFill>
                            <a:schemeClr val="tx1">
                              <a:lumMod val="85000"/>
                              <a:lumOff val="15000"/>
                            </a:schemeClr>
                          </a:solidFill>
                        </a:rPr>
                        <a:t>LR without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txBody>
                  <a:tcPr/>
                </a:tc>
                <a:extLst>
                  <a:ext uri="{0D108BD9-81ED-4DB2-BD59-A6C34878D82A}">
                    <a16:rowId xmlns:a16="http://schemas.microsoft.com/office/drawing/2014/main" val="3665172351"/>
                  </a:ext>
                </a:extLst>
              </a:tr>
              <a:tr h="6823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 for testing</a:t>
                      </a:r>
                    </a:p>
                  </a:txBody>
                  <a:tcPr/>
                </a:tc>
                <a:tc>
                  <a:txBody>
                    <a:bodyPr/>
                    <a:lstStyle/>
                    <a:p>
                      <a:pPr algn="ctr"/>
                      <a:r>
                        <a:rPr lang="en-US" dirty="0"/>
                        <a:t>95 %</a:t>
                      </a:r>
                    </a:p>
                  </a:txBody>
                  <a:tcPr/>
                </a:tc>
                <a:extLst>
                  <a:ext uri="{0D108BD9-81ED-4DB2-BD59-A6C34878D82A}">
                    <a16:rowId xmlns:a16="http://schemas.microsoft.com/office/drawing/2014/main" val="4147773146"/>
                  </a:ext>
                </a:extLst>
              </a:tr>
              <a:tr h="682387">
                <a:tc>
                  <a:txBody>
                    <a:bodyPr/>
                    <a:lstStyle/>
                    <a:p>
                      <a:r>
                        <a:rPr lang="en-US" dirty="0"/>
                        <a:t>Precision</a:t>
                      </a:r>
                    </a:p>
                  </a:txBody>
                  <a:tcPr/>
                </a:tc>
                <a:tc>
                  <a:txBody>
                    <a:bodyPr/>
                    <a:lstStyle/>
                    <a:p>
                      <a:pPr algn="ctr"/>
                      <a:r>
                        <a:rPr lang="en-US" dirty="0"/>
                        <a:t>0 =&gt; 97 % / 1 =&gt; 80 % </a:t>
                      </a:r>
                    </a:p>
                  </a:txBody>
                  <a:tcPr/>
                </a:tc>
                <a:extLst>
                  <a:ext uri="{0D108BD9-81ED-4DB2-BD59-A6C34878D82A}">
                    <a16:rowId xmlns:a16="http://schemas.microsoft.com/office/drawing/2014/main" val="3434671584"/>
                  </a:ext>
                </a:extLst>
              </a:tr>
              <a:tr h="682387">
                <a:tc>
                  <a:txBody>
                    <a:bodyPr/>
                    <a:lstStyle/>
                    <a:p>
                      <a:r>
                        <a:rPr lang="en-US" dirty="0"/>
                        <a:t>Recall</a:t>
                      </a:r>
                    </a:p>
                  </a:txBody>
                  <a:tcPr/>
                </a:tc>
                <a:tc>
                  <a:txBody>
                    <a:bodyPr/>
                    <a:lstStyle/>
                    <a:p>
                      <a:pPr algn="ctr"/>
                      <a:r>
                        <a:rPr lang="en-US" dirty="0"/>
                        <a:t>0 = &gt; 97 % / 1 =&gt; 80 %</a:t>
                      </a:r>
                    </a:p>
                  </a:txBody>
                  <a:tcPr/>
                </a:tc>
                <a:extLst>
                  <a:ext uri="{0D108BD9-81ED-4DB2-BD59-A6C34878D82A}">
                    <a16:rowId xmlns:a16="http://schemas.microsoft.com/office/drawing/2014/main" val="968331703"/>
                  </a:ext>
                </a:extLst>
              </a:tr>
              <a:tr h="682387">
                <a:tc>
                  <a:txBody>
                    <a:bodyPr/>
                    <a:lstStyle/>
                    <a:p>
                      <a:r>
                        <a:rPr lang="en-US" dirty="0"/>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 =&gt; 97 % / 1 =&gt; 80 %</a:t>
                      </a:r>
                    </a:p>
                  </a:txBody>
                  <a:tcPr/>
                </a:tc>
                <a:extLst>
                  <a:ext uri="{0D108BD9-81ED-4DB2-BD59-A6C34878D82A}">
                    <a16:rowId xmlns:a16="http://schemas.microsoft.com/office/drawing/2014/main" val="2592176614"/>
                  </a:ext>
                </a:extLst>
              </a:tr>
              <a:tr h="682387">
                <a:tc>
                  <a:txBody>
                    <a:bodyPr/>
                    <a:lstStyle/>
                    <a:p>
                      <a:r>
                        <a:rPr lang="en-US" dirty="0"/>
                        <a:t>ROC/AUC</a:t>
                      </a:r>
                    </a:p>
                  </a:txBody>
                  <a:tcPr/>
                </a:tc>
                <a:tc>
                  <a:txBody>
                    <a:bodyPr/>
                    <a:lstStyle/>
                    <a:p>
                      <a:pPr algn="ctr"/>
                      <a:r>
                        <a:rPr lang="en-US" dirty="0"/>
                        <a:t>89 %</a:t>
                      </a:r>
                    </a:p>
                  </a:txBody>
                  <a:tcPr/>
                </a:tc>
                <a:extLst>
                  <a:ext uri="{0D108BD9-81ED-4DB2-BD59-A6C34878D82A}">
                    <a16:rowId xmlns:a16="http://schemas.microsoft.com/office/drawing/2014/main" val="1737323579"/>
                  </a:ext>
                </a:extLst>
              </a:tr>
            </a:tbl>
          </a:graphicData>
        </a:graphic>
      </p:graphicFrame>
      <p:pic>
        <p:nvPicPr>
          <p:cNvPr id="13314" name="Picture 2">
            <a:extLst>
              <a:ext uri="{FF2B5EF4-FFF2-40B4-BE49-F238E27FC236}">
                <a16:creationId xmlns:a16="http://schemas.microsoft.com/office/drawing/2014/main" id="{092A3809-A80C-4635-8E5C-1701E4E0FA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3089" y="2065176"/>
            <a:ext cx="5164899" cy="3700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647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B339-AB28-4419-9C53-8ADF5EFD9D17}"/>
              </a:ext>
            </a:extLst>
          </p:cNvPr>
          <p:cNvSpPr>
            <a:spLocks noGrp="1"/>
          </p:cNvSpPr>
          <p:nvPr>
            <p:ph type="title"/>
          </p:nvPr>
        </p:nvSpPr>
        <p:spPr/>
        <p:txBody>
          <a:bodyPr/>
          <a:lstStyle/>
          <a:p>
            <a:r>
              <a:rPr lang="en-US" dirty="0"/>
              <a:t>4. Naïve Bayes</a:t>
            </a:r>
          </a:p>
        </p:txBody>
      </p:sp>
      <p:sp>
        <p:nvSpPr>
          <p:cNvPr id="3" name="Content Placeholder 2">
            <a:extLst>
              <a:ext uri="{FF2B5EF4-FFF2-40B4-BE49-F238E27FC236}">
                <a16:creationId xmlns:a16="http://schemas.microsoft.com/office/drawing/2014/main" id="{2F7A1B54-5A3C-44F7-9577-EC4AB78F43EF}"/>
              </a:ext>
            </a:extLst>
          </p:cNvPr>
          <p:cNvSpPr>
            <a:spLocks noGrp="1"/>
          </p:cNvSpPr>
          <p:nvPr>
            <p:ph idx="1"/>
          </p:nvPr>
        </p:nvSpPr>
        <p:spPr/>
        <p:txBody>
          <a:bodyPr/>
          <a:lstStyle/>
          <a:p>
            <a:r>
              <a:rPr lang="en-US" dirty="0"/>
              <a:t>The Accuracy for this model was 85% </a:t>
            </a:r>
          </a:p>
          <a:p>
            <a:endParaRPr lang="en-US" dirty="0"/>
          </a:p>
          <a:p>
            <a:endParaRPr lang="en-US" dirty="0"/>
          </a:p>
          <a:p>
            <a:endParaRPr lang="en-US" dirty="0"/>
          </a:p>
          <a:p>
            <a:r>
              <a:rPr lang="en-US" dirty="0"/>
              <a:t>Unfortunately The Accuracy for this model was very bad.</a:t>
            </a:r>
          </a:p>
        </p:txBody>
      </p:sp>
      <p:sp>
        <p:nvSpPr>
          <p:cNvPr id="4" name="Title 1">
            <a:extLst>
              <a:ext uri="{FF2B5EF4-FFF2-40B4-BE49-F238E27FC236}">
                <a16:creationId xmlns:a16="http://schemas.microsoft.com/office/drawing/2014/main" id="{8CE1BF24-0058-4CD4-A1C7-7928766F39C2}"/>
              </a:ext>
            </a:extLst>
          </p:cNvPr>
          <p:cNvSpPr txBox="1">
            <a:spLocks/>
          </p:cNvSpPr>
          <p:nvPr/>
        </p:nvSpPr>
        <p:spPr>
          <a:xfrm>
            <a:off x="883920" y="3515997"/>
            <a:ext cx="10058400" cy="9452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 5. SVM</a:t>
            </a:r>
          </a:p>
          <a:p>
            <a:endParaRPr lang="en-US" dirty="0"/>
          </a:p>
        </p:txBody>
      </p:sp>
    </p:spTree>
    <p:extLst>
      <p:ext uri="{BB962C8B-B14F-4D97-AF65-F5344CB8AC3E}">
        <p14:creationId xmlns:p14="http://schemas.microsoft.com/office/powerpoint/2010/main" val="872470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2D27B-D04E-4E16-8C8F-FA708D12192D}"/>
              </a:ext>
            </a:extLst>
          </p:cNvPr>
          <p:cNvSpPr>
            <a:spLocks noGrp="1"/>
          </p:cNvSpPr>
          <p:nvPr>
            <p:ph type="title"/>
          </p:nvPr>
        </p:nvSpPr>
        <p:spPr/>
        <p:txBody>
          <a:bodyPr/>
          <a:lstStyle/>
          <a:p>
            <a:r>
              <a:rPr lang="en-US" dirty="0"/>
              <a:t>Resources </a:t>
            </a:r>
          </a:p>
        </p:txBody>
      </p:sp>
      <p:sp>
        <p:nvSpPr>
          <p:cNvPr id="3" name="Content Placeholder 2">
            <a:extLst>
              <a:ext uri="{FF2B5EF4-FFF2-40B4-BE49-F238E27FC236}">
                <a16:creationId xmlns:a16="http://schemas.microsoft.com/office/drawing/2014/main" id="{8BF387C1-6E87-4C3B-983C-D3E4C49AC7FE}"/>
              </a:ext>
            </a:extLst>
          </p:cNvPr>
          <p:cNvSpPr>
            <a:spLocks noGrp="1"/>
          </p:cNvSpPr>
          <p:nvPr>
            <p:ph idx="1"/>
          </p:nvPr>
        </p:nvSpPr>
        <p:spPr/>
        <p:txBody>
          <a:bodyPr/>
          <a:lstStyle/>
          <a:p>
            <a:r>
              <a:rPr lang="en-US" dirty="0" err="1">
                <a:hlinkClick r:id="rId2"/>
              </a:rPr>
              <a:t>Sklearn</a:t>
            </a:r>
            <a:r>
              <a:rPr lang="en-US" dirty="0">
                <a:hlinkClick r:id="rId2"/>
              </a:rPr>
              <a:t> Documentation </a:t>
            </a:r>
            <a:r>
              <a:rPr lang="en-US" dirty="0"/>
              <a:t> </a:t>
            </a:r>
          </a:p>
          <a:p>
            <a:pPr marL="0" indent="0">
              <a:buNone/>
            </a:pPr>
            <a:r>
              <a:rPr lang="en-US" dirty="0"/>
              <a:t> </a:t>
            </a:r>
            <a:r>
              <a:rPr lang="en-US" dirty="0">
                <a:hlinkClick r:id="rId3"/>
              </a:rPr>
              <a:t>The </a:t>
            </a:r>
            <a:r>
              <a:rPr lang="en-US" dirty="0" err="1">
                <a:hlinkClick r:id="rId3"/>
              </a:rPr>
              <a:t>Github</a:t>
            </a:r>
            <a:r>
              <a:rPr lang="en-US" dirty="0">
                <a:hlinkClick r:id="rId3"/>
              </a:rPr>
              <a:t> of </a:t>
            </a:r>
            <a:r>
              <a:rPr lang="en-US" dirty="0" err="1">
                <a:hlinkClick r:id="rId3"/>
              </a:rPr>
              <a:t>mlfromscratch</a:t>
            </a:r>
            <a:endParaRPr lang="en-US" dirty="0"/>
          </a:p>
          <a:p>
            <a:pPr marL="0" indent="0">
              <a:buNone/>
            </a:pPr>
            <a:r>
              <a:rPr lang="en-US" dirty="0"/>
              <a:t> </a:t>
            </a:r>
            <a:r>
              <a:rPr lang="en-US" dirty="0" err="1">
                <a:hlinkClick r:id="rId4"/>
              </a:rPr>
              <a:t>Stackoverflow</a:t>
            </a:r>
            <a:r>
              <a:rPr lang="en-US" dirty="0"/>
              <a:t> </a:t>
            </a:r>
          </a:p>
          <a:p>
            <a:pPr marL="0" indent="0">
              <a:buNone/>
            </a:pPr>
            <a:r>
              <a:rPr lang="en-US" dirty="0"/>
              <a:t> </a:t>
            </a:r>
            <a:r>
              <a:rPr lang="en-US" dirty="0">
                <a:hlinkClick r:id="rId2"/>
              </a:rPr>
              <a:t>scikit-learn package</a:t>
            </a:r>
            <a:endParaRPr lang="en-US" dirty="0"/>
          </a:p>
        </p:txBody>
      </p:sp>
    </p:spTree>
    <p:extLst>
      <p:ext uri="{BB962C8B-B14F-4D97-AF65-F5344CB8AC3E}">
        <p14:creationId xmlns:p14="http://schemas.microsoft.com/office/powerpoint/2010/main" val="247591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9FE1-68E6-4461-AD26-467AE94A1F53}"/>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006A40C1-EF2B-42B2-8371-FDDEF28C3161}"/>
              </a:ext>
            </a:extLst>
          </p:cNvPr>
          <p:cNvSpPr>
            <a:spLocks noGrp="1"/>
          </p:cNvSpPr>
          <p:nvPr>
            <p:ph idx="1"/>
          </p:nvPr>
        </p:nvSpPr>
        <p:spPr>
          <a:xfrm>
            <a:off x="1097280" y="2091872"/>
            <a:ext cx="10319929" cy="4096657"/>
          </a:xfrm>
        </p:spPr>
        <p:txBody>
          <a:bodyPr>
            <a:normAutofit/>
          </a:bodyPr>
          <a:lstStyle/>
          <a:p>
            <a:pPr>
              <a:buFont typeface="Wingdings" panose="05000000000000000000" pitchFamily="2" charset="2"/>
              <a:buChar char="Ø"/>
            </a:pPr>
            <a:r>
              <a:rPr lang="en-US" dirty="0"/>
              <a:t>At first, we had discovered our data and we found that the shape of the data is Row 863 Column 14.</a:t>
            </a:r>
          </a:p>
          <a:p>
            <a:pPr>
              <a:buFont typeface="Wingdings" panose="05000000000000000000" pitchFamily="2" charset="2"/>
              <a:buChar char="Ø"/>
            </a:pPr>
            <a:r>
              <a:rPr lang="en-US" dirty="0"/>
              <a:t>There are 13 features and 1 label column (target data ).</a:t>
            </a:r>
          </a:p>
          <a:p>
            <a:pPr>
              <a:buFont typeface="Wingdings" panose="05000000000000000000" pitchFamily="2" charset="2"/>
              <a:buChar char="Ø"/>
            </a:pPr>
            <a:r>
              <a:rPr lang="en-US" dirty="0"/>
              <a:t>By trying several ways to find the best data split ratio.</a:t>
            </a:r>
          </a:p>
          <a:p>
            <a:pPr>
              <a:buFont typeface="Wingdings" panose="05000000000000000000" pitchFamily="2" charset="2"/>
              <a:buChar char="Ø"/>
            </a:pPr>
            <a:r>
              <a:rPr lang="en-US" dirty="0"/>
              <a:t>We found that the feature (symptom 5 &amp; 6 = 3 &amp;1 ) Respectively .</a:t>
            </a:r>
          </a:p>
          <a:p>
            <a:pPr>
              <a:buFont typeface="Wingdings" panose="05000000000000000000" pitchFamily="2" charset="2"/>
              <a:buChar char="Ø"/>
            </a:pPr>
            <a:r>
              <a:rPr lang="en-US" dirty="0"/>
              <a:t>Except for two rows which had the value 1 and 1 respectively and the other one had its value 2 and       </a:t>
            </a:r>
            <a:r>
              <a:rPr lang="en-US" sz="1800" dirty="0"/>
              <a:t>0 respectively, so they don't have much change in the training model, but we keep them in the training model as well . </a:t>
            </a:r>
          </a:p>
        </p:txBody>
      </p:sp>
    </p:spTree>
    <p:extLst>
      <p:ext uri="{BB962C8B-B14F-4D97-AF65-F5344CB8AC3E}">
        <p14:creationId xmlns:p14="http://schemas.microsoft.com/office/powerpoint/2010/main" val="2478026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35D99-7255-4A8E-9125-0B1C23025ECE}"/>
              </a:ext>
            </a:extLst>
          </p:cNvPr>
          <p:cNvSpPr>
            <a:spLocks noGrp="1"/>
          </p:cNvSpPr>
          <p:nvPr>
            <p:ph type="title"/>
          </p:nvPr>
        </p:nvSpPr>
        <p:spPr/>
        <p:txBody>
          <a:bodyPr/>
          <a:lstStyle/>
          <a:p>
            <a:r>
              <a:rPr lang="en-US" dirty="0"/>
              <a:t>Data Preprocessing (cont.)</a:t>
            </a:r>
          </a:p>
        </p:txBody>
      </p:sp>
      <p:sp>
        <p:nvSpPr>
          <p:cNvPr id="3" name="Content Placeholder 2">
            <a:extLst>
              <a:ext uri="{FF2B5EF4-FFF2-40B4-BE49-F238E27FC236}">
                <a16:creationId xmlns:a16="http://schemas.microsoft.com/office/drawing/2014/main" id="{E16725FA-9EFD-438C-93DE-5950C9BCBE51}"/>
              </a:ext>
            </a:extLst>
          </p:cNvPr>
          <p:cNvSpPr>
            <a:spLocks noGrp="1"/>
          </p:cNvSpPr>
          <p:nvPr>
            <p:ph idx="1"/>
          </p:nvPr>
        </p:nvSpPr>
        <p:spPr/>
        <p:txBody>
          <a:bodyPr/>
          <a:lstStyle/>
          <a:p>
            <a:pPr>
              <a:buFont typeface="Wingdings" panose="05000000000000000000" pitchFamily="2" charset="2"/>
              <a:buChar char="Ø"/>
            </a:pPr>
            <a:r>
              <a:rPr lang="en-US" dirty="0"/>
              <a:t>We made our models in two ways.</a:t>
            </a:r>
          </a:p>
          <a:p>
            <a:pPr>
              <a:buFont typeface="Wingdings" panose="05000000000000000000" pitchFamily="2" charset="2"/>
              <a:buChar char="Ø"/>
            </a:pPr>
            <a:r>
              <a:rPr lang="en-US" dirty="0"/>
              <a:t>The first way is </a:t>
            </a:r>
            <a:r>
              <a:rPr lang="en-US" dirty="0">
                <a:solidFill>
                  <a:srgbClr val="FF0000"/>
                </a:solidFill>
              </a:rPr>
              <a:t>without one hot encoder</a:t>
            </a:r>
            <a:r>
              <a:rPr lang="en-US" dirty="0"/>
              <a:t> and the second one is </a:t>
            </a:r>
            <a:r>
              <a:rPr lang="en-US" dirty="0">
                <a:solidFill>
                  <a:srgbClr val="FF0000"/>
                </a:solidFill>
              </a:rPr>
              <a:t>with one hot encoder</a:t>
            </a:r>
            <a:r>
              <a:rPr lang="en-US" dirty="0"/>
              <a:t>.</a:t>
            </a:r>
          </a:p>
          <a:p>
            <a:pPr>
              <a:buFont typeface="Wingdings" panose="05000000000000000000" pitchFamily="2" charset="2"/>
              <a:buChar char="Ø"/>
            </a:pPr>
            <a:r>
              <a:rPr lang="en-US" dirty="0"/>
              <a:t>Because some models have </a:t>
            </a:r>
            <a:r>
              <a:rPr lang="en-US" dirty="0">
                <a:solidFill>
                  <a:srgbClr val="FF0000"/>
                </a:solidFill>
              </a:rPr>
              <a:t>high</a:t>
            </a:r>
            <a:r>
              <a:rPr lang="en-US" dirty="0"/>
              <a:t> performance </a:t>
            </a:r>
            <a:r>
              <a:rPr lang="en-US" dirty="0">
                <a:solidFill>
                  <a:srgbClr val="FF0000"/>
                </a:solidFill>
              </a:rPr>
              <a:t>with one hot encoding </a:t>
            </a:r>
            <a:r>
              <a:rPr lang="en-US" dirty="0"/>
              <a:t>and some other models </a:t>
            </a:r>
          </a:p>
          <a:p>
            <a:pPr marL="0" indent="0">
              <a:buNone/>
            </a:pPr>
            <a:r>
              <a:rPr lang="en-US" dirty="0"/>
              <a:t>   have high performance </a:t>
            </a:r>
            <a:r>
              <a:rPr lang="en-US" dirty="0">
                <a:solidFill>
                  <a:srgbClr val="FF0000"/>
                </a:solidFill>
              </a:rPr>
              <a:t>without one hot encoding</a:t>
            </a:r>
            <a:r>
              <a:rPr lang="en-US" dirty="0"/>
              <a:t>, we will discuss that in detail .</a:t>
            </a:r>
          </a:p>
          <a:p>
            <a:pPr>
              <a:buFont typeface="Wingdings" panose="05000000000000000000" pitchFamily="2" charset="2"/>
              <a:buChar char="Ø"/>
            </a:pPr>
            <a:r>
              <a:rPr lang="en-US" dirty="0"/>
              <a:t>we </a:t>
            </a:r>
            <a:r>
              <a:rPr lang="en-US" dirty="0">
                <a:solidFill>
                  <a:srgbClr val="FF0000"/>
                </a:solidFill>
              </a:rPr>
              <a:t>rescale</a:t>
            </a:r>
            <a:r>
              <a:rPr lang="en-US" dirty="0"/>
              <a:t> the value of the all data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42239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6D97E-4094-4513-9A3C-DF32EEE43EFA}"/>
              </a:ext>
            </a:extLst>
          </p:cNvPr>
          <p:cNvSpPr>
            <a:spLocks noGrp="1"/>
          </p:cNvSpPr>
          <p:nvPr>
            <p:ph type="title"/>
          </p:nvPr>
        </p:nvSpPr>
        <p:spPr/>
        <p:txBody>
          <a:bodyPr/>
          <a:lstStyle/>
          <a:p>
            <a:r>
              <a:rPr lang="en-US" dirty="0"/>
              <a:t>The Optimal Hyperparameters</a:t>
            </a:r>
          </a:p>
        </p:txBody>
      </p:sp>
      <p:sp>
        <p:nvSpPr>
          <p:cNvPr id="3" name="Content Placeholder 2">
            <a:extLst>
              <a:ext uri="{FF2B5EF4-FFF2-40B4-BE49-F238E27FC236}">
                <a16:creationId xmlns:a16="http://schemas.microsoft.com/office/drawing/2014/main" id="{8FF07BB5-3C62-4CDD-BC9B-4F6C46D69159}"/>
              </a:ext>
            </a:extLst>
          </p:cNvPr>
          <p:cNvSpPr>
            <a:spLocks noGrp="1"/>
          </p:cNvSpPr>
          <p:nvPr>
            <p:ph idx="1"/>
          </p:nvPr>
        </p:nvSpPr>
        <p:spPr>
          <a:xfrm>
            <a:off x="1097280" y="2108201"/>
            <a:ext cx="10058400" cy="4178299"/>
          </a:xfrm>
        </p:spPr>
        <p:txBody>
          <a:bodyPr>
            <a:normAutofit/>
          </a:bodyPr>
          <a:lstStyle/>
          <a:p>
            <a:pPr>
              <a:buFont typeface="Wingdings" panose="05000000000000000000" pitchFamily="2" charset="2"/>
              <a:buChar char="Ø"/>
            </a:pPr>
            <a:r>
              <a:rPr lang="en-US" dirty="0">
                <a:solidFill>
                  <a:srgbClr val="222222"/>
                </a:solidFill>
                <a:latin typeface="Poppins" panose="020B0502040204020203" pitchFamily="2" charset="0"/>
              </a:rPr>
              <a:t>We used GridSearchCV to find the optimal hyperparameters .</a:t>
            </a:r>
            <a:endParaRPr lang="en-US" b="0" i="0" dirty="0">
              <a:solidFill>
                <a:srgbClr val="222222"/>
              </a:solidFill>
              <a:effectLst/>
              <a:latin typeface="Poppins" panose="020B0502040204020203" pitchFamily="2" charset="0"/>
            </a:endParaRPr>
          </a:p>
          <a:p>
            <a:pPr>
              <a:buFont typeface="Wingdings" panose="05000000000000000000" pitchFamily="2" charset="2"/>
              <a:buChar char="Ø"/>
            </a:pPr>
            <a:r>
              <a:rPr lang="en-US" dirty="0">
                <a:solidFill>
                  <a:srgbClr val="222222"/>
                </a:solidFill>
                <a:latin typeface="Poppins" panose="020B0502040204020203" pitchFamily="2" charset="0"/>
              </a:rPr>
              <a:t>W</a:t>
            </a:r>
            <a:r>
              <a:rPr lang="en-US" b="0" i="0" dirty="0">
                <a:solidFill>
                  <a:srgbClr val="222222"/>
                </a:solidFill>
                <a:effectLst/>
                <a:latin typeface="Poppins" panose="020B0502040204020203" pitchFamily="2" charset="0"/>
              </a:rPr>
              <a:t>hat is grid search? </a:t>
            </a:r>
          </a:p>
          <a:p>
            <a:pPr lvl="1">
              <a:buFont typeface="Arial" panose="020B0604020202020204" pitchFamily="34" charset="0"/>
              <a:buChar char="•"/>
            </a:pPr>
            <a:r>
              <a:rPr lang="en-US" b="0" i="0" dirty="0">
                <a:solidFill>
                  <a:srgbClr val="222222"/>
                </a:solidFill>
                <a:effectLst/>
                <a:latin typeface="Poppins" panose="020B0502040204020203" pitchFamily="2" charset="0"/>
              </a:rPr>
              <a:t> It is the process of performing hyperparameter tuning in order to determine the optimal values for a given model .</a:t>
            </a:r>
          </a:p>
          <a:p>
            <a:pPr>
              <a:buFont typeface="Wingdings" panose="05000000000000000000" pitchFamily="2" charset="2"/>
              <a:buChar char="Ø"/>
            </a:pPr>
            <a:r>
              <a:rPr lang="en-US" b="0" i="0" dirty="0">
                <a:solidFill>
                  <a:srgbClr val="222222"/>
                </a:solidFill>
                <a:effectLst/>
                <a:latin typeface="Poppins" panose="00000500000000000000" pitchFamily="2" charset="0"/>
              </a:rPr>
              <a:t> How </a:t>
            </a:r>
            <a:r>
              <a:rPr lang="en-US" dirty="0">
                <a:solidFill>
                  <a:srgbClr val="222222"/>
                </a:solidFill>
                <a:latin typeface="Poppins" panose="00000500000000000000" pitchFamily="2" charset="0"/>
              </a:rPr>
              <a:t>did </a:t>
            </a:r>
            <a:r>
              <a:rPr lang="en-US" b="0" i="0" dirty="0">
                <a:solidFill>
                  <a:srgbClr val="222222"/>
                </a:solidFill>
                <a:effectLst/>
                <a:latin typeface="Poppins" panose="00000500000000000000" pitchFamily="2" charset="0"/>
              </a:rPr>
              <a:t>we use it ?  </a:t>
            </a:r>
          </a:p>
          <a:p>
            <a:pPr marL="578358" lvl="1" indent="-285750">
              <a:buFont typeface="Arial" panose="020B0604020202020204" pitchFamily="34" charset="0"/>
              <a:buChar char="•"/>
            </a:pPr>
            <a:r>
              <a:rPr lang="en-US" b="0" i="0" dirty="0">
                <a:solidFill>
                  <a:srgbClr val="222222"/>
                </a:solidFill>
                <a:effectLst/>
                <a:latin typeface="Poppins" panose="00000500000000000000" pitchFamily="2" charset="0"/>
              </a:rPr>
              <a:t>we pass predefined values for hyperparameters to the </a:t>
            </a:r>
            <a:r>
              <a:rPr lang="en-US" b="0" i="0" dirty="0">
                <a:solidFill>
                  <a:srgbClr val="FF0000"/>
                </a:solidFill>
                <a:effectLst/>
                <a:latin typeface="Poppins" panose="00000500000000000000" pitchFamily="2" charset="0"/>
              </a:rPr>
              <a:t>GridSearchCV</a:t>
            </a:r>
            <a:r>
              <a:rPr lang="en-US" b="0" i="0" dirty="0">
                <a:solidFill>
                  <a:srgbClr val="222222"/>
                </a:solidFill>
                <a:effectLst/>
                <a:latin typeface="Poppins" panose="00000500000000000000" pitchFamily="2" charset="0"/>
              </a:rPr>
              <a:t> function. We do this by defining a dictionary in which we mention a particular hyperparameter </a:t>
            </a:r>
            <a:r>
              <a:rPr lang="en-US" dirty="0">
                <a:solidFill>
                  <a:srgbClr val="222222"/>
                </a:solidFill>
                <a:latin typeface="Poppins" panose="00000500000000000000" pitchFamily="2" charset="0"/>
              </a:rPr>
              <a:t>a</a:t>
            </a:r>
            <a:r>
              <a:rPr lang="en-US" b="0" i="0" dirty="0">
                <a:solidFill>
                  <a:srgbClr val="222222"/>
                </a:solidFill>
                <a:effectLst/>
                <a:latin typeface="Poppins" panose="00000500000000000000" pitchFamily="2" charset="0"/>
              </a:rPr>
              <a:t>long with the values it can take.</a:t>
            </a:r>
            <a:endParaRPr lang="en-US" b="0" i="0" dirty="0">
              <a:solidFill>
                <a:srgbClr val="222222"/>
              </a:solidFill>
              <a:effectLst/>
              <a:latin typeface="Poppins" panose="020B0502040204020203" pitchFamily="2" charset="0"/>
            </a:endParaRPr>
          </a:p>
        </p:txBody>
      </p:sp>
    </p:spTree>
    <p:extLst>
      <p:ext uri="{BB962C8B-B14F-4D97-AF65-F5344CB8AC3E}">
        <p14:creationId xmlns:p14="http://schemas.microsoft.com/office/powerpoint/2010/main" val="21136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0CB82-E890-4AE6-9B50-ABC73DA7A221}"/>
              </a:ext>
            </a:extLst>
          </p:cNvPr>
          <p:cNvSpPr>
            <a:spLocks noGrp="1"/>
          </p:cNvSpPr>
          <p:nvPr>
            <p:ph type="title"/>
          </p:nvPr>
        </p:nvSpPr>
        <p:spPr/>
        <p:txBody>
          <a:bodyPr/>
          <a:lstStyle/>
          <a:p>
            <a:r>
              <a:rPr lang="en-US" dirty="0"/>
              <a:t>Optimal Hyperparameters (cont.)</a:t>
            </a:r>
          </a:p>
        </p:txBody>
      </p:sp>
      <p:sp>
        <p:nvSpPr>
          <p:cNvPr id="3" name="Content Placeholder 2">
            <a:extLst>
              <a:ext uri="{FF2B5EF4-FFF2-40B4-BE49-F238E27FC236}">
                <a16:creationId xmlns:a16="http://schemas.microsoft.com/office/drawing/2014/main" id="{AFC994E2-FC86-43CB-A712-5CB56F5886DF}"/>
              </a:ext>
            </a:extLst>
          </p:cNvPr>
          <p:cNvSpPr>
            <a:spLocks noGrp="1"/>
          </p:cNvSpPr>
          <p:nvPr>
            <p:ph idx="1"/>
          </p:nvPr>
        </p:nvSpPr>
        <p:spPr>
          <a:xfrm>
            <a:off x="1097280" y="2108201"/>
            <a:ext cx="10058400" cy="3760891"/>
          </a:xfrm>
        </p:spPr>
        <p:txBody>
          <a:bodyPr/>
          <a:lstStyle/>
          <a:p>
            <a:pPr>
              <a:buFont typeface="Wingdings" panose="05000000000000000000" pitchFamily="2" charset="2"/>
              <a:buChar char="Ø"/>
            </a:pPr>
            <a:r>
              <a:rPr lang="en-US" b="0" i="0" dirty="0">
                <a:solidFill>
                  <a:srgbClr val="222222"/>
                </a:solidFill>
                <a:effectLst/>
                <a:latin typeface="Poppins" panose="00000500000000000000" pitchFamily="2" charset="0"/>
              </a:rPr>
              <a:t> GridSearchCV tries all the combinations of the values </a:t>
            </a:r>
            <a:r>
              <a:rPr lang="en-US" sz="2000" b="0" i="0" dirty="0">
                <a:solidFill>
                  <a:srgbClr val="222222"/>
                </a:solidFill>
                <a:effectLst/>
                <a:latin typeface="Poppins" panose="00000500000000000000" pitchFamily="2" charset="0"/>
              </a:rPr>
              <a:t>passed</a:t>
            </a:r>
            <a:r>
              <a:rPr lang="en-US" b="0" i="0" dirty="0">
                <a:solidFill>
                  <a:srgbClr val="222222"/>
                </a:solidFill>
                <a:effectLst/>
                <a:latin typeface="Poppins" panose="00000500000000000000" pitchFamily="2" charset="0"/>
              </a:rPr>
              <a:t> in the dictionary and evaluates the model for each combination using the </a:t>
            </a:r>
            <a:r>
              <a:rPr lang="en-US" dirty="0">
                <a:solidFill>
                  <a:srgbClr val="FF0000"/>
                </a:solidFill>
                <a:latin typeface="Poppins" panose="00000500000000000000" pitchFamily="2" charset="0"/>
              </a:rPr>
              <a:t>C</a:t>
            </a:r>
            <a:r>
              <a:rPr lang="en-US" b="0" i="0" dirty="0">
                <a:solidFill>
                  <a:srgbClr val="FF0000"/>
                </a:solidFill>
                <a:effectLst/>
                <a:latin typeface="Poppins" panose="00000500000000000000" pitchFamily="2" charset="0"/>
              </a:rPr>
              <a:t>ross-Validation</a:t>
            </a:r>
            <a:r>
              <a:rPr lang="en-US" b="0" i="0" dirty="0">
                <a:solidFill>
                  <a:srgbClr val="222222"/>
                </a:solidFill>
                <a:effectLst/>
                <a:latin typeface="Poppins" panose="00000500000000000000" pitchFamily="2" charset="0"/>
              </a:rPr>
              <a:t> method.</a:t>
            </a:r>
          </a:p>
          <a:p>
            <a:pPr>
              <a:buFont typeface="Wingdings" panose="05000000000000000000" pitchFamily="2" charset="2"/>
              <a:buChar char="Ø"/>
            </a:pPr>
            <a:r>
              <a:rPr lang="en-US" dirty="0">
                <a:solidFill>
                  <a:srgbClr val="222222"/>
                </a:solidFill>
                <a:latin typeface="Poppins" panose="00000500000000000000" pitchFamily="2" charset="0"/>
              </a:rPr>
              <a:t> A</a:t>
            </a:r>
            <a:r>
              <a:rPr lang="en-US" b="0" i="0" dirty="0">
                <a:solidFill>
                  <a:srgbClr val="222222"/>
                </a:solidFill>
                <a:effectLst/>
                <a:latin typeface="Poppins" panose="00000500000000000000" pitchFamily="2" charset="0"/>
              </a:rPr>
              <a:t>fter using this function, we get </a:t>
            </a:r>
            <a:r>
              <a:rPr lang="en-US" b="0" i="0" dirty="0">
                <a:solidFill>
                  <a:srgbClr val="FF0000"/>
                </a:solidFill>
                <a:effectLst/>
                <a:latin typeface="Poppins" panose="00000500000000000000" pitchFamily="2" charset="0"/>
              </a:rPr>
              <a:t>accuracy</a:t>
            </a:r>
            <a:r>
              <a:rPr lang="en-US" b="0" i="0" dirty="0">
                <a:solidFill>
                  <a:srgbClr val="222222"/>
                </a:solidFill>
                <a:effectLst/>
                <a:latin typeface="Poppins" panose="00000500000000000000" pitchFamily="2" charset="0"/>
              </a:rPr>
              <a:t> / </a:t>
            </a:r>
            <a:r>
              <a:rPr lang="en-US" b="0" i="0" dirty="0">
                <a:solidFill>
                  <a:srgbClr val="FF0000"/>
                </a:solidFill>
                <a:effectLst/>
                <a:latin typeface="Poppins" panose="00000500000000000000" pitchFamily="2" charset="0"/>
              </a:rPr>
              <a:t>loss</a:t>
            </a:r>
            <a:r>
              <a:rPr lang="en-US" b="0" i="0" dirty="0">
                <a:solidFill>
                  <a:srgbClr val="222222"/>
                </a:solidFill>
                <a:effectLst/>
                <a:latin typeface="Poppins" panose="00000500000000000000" pitchFamily="2" charset="0"/>
              </a:rPr>
              <a:t> for every combination of  hyperparameters, and we can choose the one with the best performance.</a:t>
            </a:r>
            <a:endParaRPr lang="en-US" b="0" i="0" dirty="0">
              <a:solidFill>
                <a:srgbClr val="222222"/>
              </a:solidFill>
              <a:effectLst/>
              <a:latin typeface="Poppins" panose="020B0502040204020203" pitchFamily="2" charset="0"/>
            </a:endParaRPr>
          </a:p>
          <a:p>
            <a:endParaRPr lang="en-US" dirty="0"/>
          </a:p>
        </p:txBody>
      </p:sp>
    </p:spTree>
    <p:extLst>
      <p:ext uri="{BB962C8B-B14F-4D97-AF65-F5344CB8AC3E}">
        <p14:creationId xmlns:p14="http://schemas.microsoft.com/office/powerpoint/2010/main" val="3504953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C9A2-DA2F-41A2-92B5-75866BF28E0C}"/>
              </a:ext>
            </a:extLst>
          </p:cNvPr>
          <p:cNvSpPr>
            <a:spLocks noGrp="1"/>
          </p:cNvSpPr>
          <p:nvPr>
            <p:ph type="title"/>
          </p:nvPr>
        </p:nvSpPr>
        <p:spPr/>
        <p:txBody>
          <a:bodyPr/>
          <a:lstStyle/>
          <a:p>
            <a:r>
              <a:rPr lang="en-US" dirty="0"/>
              <a:t>1. K-Nearest Neighbors</a:t>
            </a:r>
          </a:p>
        </p:txBody>
      </p:sp>
      <p:graphicFrame>
        <p:nvGraphicFramePr>
          <p:cNvPr id="4" name="Table 4">
            <a:extLst>
              <a:ext uri="{FF2B5EF4-FFF2-40B4-BE49-F238E27FC236}">
                <a16:creationId xmlns:a16="http://schemas.microsoft.com/office/drawing/2014/main" id="{534C5A23-86B7-4430-8AB0-4E0DD2E6DF8C}"/>
              </a:ext>
            </a:extLst>
          </p:cNvPr>
          <p:cNvGraphicFramePr>
            <a:graphicFrameLocks noGrp="1"/>
          </p:cNvGraphicFramePr>
          <p:nvPr>
            <p:ph idx="1"/>
            <p:extLst>
              <p:ext uri="{D42A27DB-BD31-4B8C-83A1-F6EECF244321}">
                <p14:modId xmlns:p14="http://schemas.microsoft.com/office/powerpoint/2010/main" val="87171367"/>
              </p:ext>
            </p:extLst>
          </p:nvPr>
        </p:nvGraphicFramePr>
        <p:xfrm>
          <a:off x="1097280" y="2342366"/>
          <a:ext cx="10058397" cy="3344448"/>
        </p:xfrm>
        <a:graphic>
          <a:graphicData uri="http://schemas.openxmlformats.org/drawingml/2006/table">
            <a:tbl>
              <a:tblPr firstRow="1" bandRow="1">
                <a:tableStyleId>{5C22544A-7EE6-4342-B048-85BDC9FD1C3A}</a:tableStyleId>
              </a:tblPr>
              <a:tblGrid>
                <a:gridCol w="2201091">
                  <a:extLst>
                    <a:ext uri="{9D8B030D-6E8A-4147-A177-3AD203B41FA5}">
                      <a16:colId xmlns:a16="http://schemas.microsoft.com/office/drawing/2014/main" val="3925472822"/>
                    </a:ext>
                  </a:extLst>
                </a:gridCol>
                <a:gridCol w="3804558">
                  <a:extLst>
                    <a:ext uri="{9D8B030D-6E8A-4147-A177-3AD203B41FA5}">
                      <a16:colId xmlns:a16="http://schemas.microsoft.com/office/drawing/2014/main" val="3991274438"/>
                    </a:ext>
                  </a:extLst>
                </a:gridCol>
                <a:gridCol w="4052748">
                  <a:extLst>
                    <a:ext uri="{9D8B030D-6E8A-4147-A177-3AD203B41FA5}">
                      <a16:colId xmlns:a16="http://schemas.microsoft.com/office/drawing/2014/main" val="110864301"/>
                    </a:ext>
                  </a:extLst>
                </a:gridCol>
              </a:tblGrid>
              <a:tr h="557408">
                <a:tc>
                  <a:txBody>
                    <a:bodyPr/>
                    <a:lstStyle/>
                    <a:p>
                      <a:endParaRPr lang="en-US" dirty="0"/>
                    </a:p>
                  </a:txBody>
                  <a:tcPr/>
                </a:tc>
                <a:tc>
                  <a:txBody>
                    <a:bodyPr/>
                    <a:lstStyle/>
                    <a:p>
                      <a:r>
                        <a:rPr lang="en-US" dirty="0">
                          <a:solidFill>
                            <a:schemeClr val="tx1">
                              <a:lumMod val="85000"/>
                              <a:lumOff val="15000"/>
                            </a:schemeClr>
                          </a:solidFill>
                        </a:rPr>
                        <a:t>KNN without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txBody>
                  <a:tcPr/>
                </a:tc>
                <a:tc>
                  <a:txBody>
                    <a:bodyPr/>
                    <a:lstStyle/>
                    <a:p>
                      <a:r>
                        <a:rPr lang="en-US" dirty="0">
                          <a:solidFill>
                            <a:schemeClr val="tx1">
                              <a:lumMod val="85000"/>
                              <a:lumOff val="15000"/>
                            </a:schemeClr>
                          </a:solidFill>
                        </a:rPr>
                        <a:t>KNN with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txBody>
                  <a:tcPr/>
                </a:tc>
                <a:extLst>
                  <a:ext uri="{0D108BD9-81ED-4DB2-BD59-A6C34878D82A}">
                    <a16:rowId xmlns:a16="http://schemas.microsoft.com/office/drawing/2014/main" val="3665172351"/>
                  </a:ext>
                </a:extLst>
              </a:tr>
              <a:tr h="557408">
                <a:tc>
                  <a:txBody>
                    <a:bodyPr/>
                    <a:lstStyle/>
                    <a:p>
                      <a:r>
                        <a:rPr lang="en-US" dirty="0"/>
                        <a:t>Data Splitting</a:t>
                      </a:r>
                    </a:p>
                  </a:txBody>
                  <a:tcPr/>
                </a:tc>
                <a:tc>
                  <a:txBody>
                    <a:bodyPr/>
                    <a:lstStyle/>
                    <a:p>
                      <a:pPr algn="ctr"/>
                      <a:r>
                        <a:rPr lang="en-US" dirty="0"/>
                        <a:t>Training = 90 % / Testing = 10 %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Training = 90 % / Testing = 10 %</a:t>
                      </a:r>
                    </a:p>
                  </a:txBody>
                  <a:tcPr/>
                </a:tc>
                <a:extLst>
                  <a:ext uri="{0D108BD9-81ED-4DB2-BD59-A6C34878D82A}">
                    <a16:rowId xmlns:a16="http://schemas.microsoft.com/office/drawing/2014/main" val="747167320"/>
                  </a:ext>
                </a:extLst>
              </a:tr>
              <a:tr h="5574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Hyperparameters </a:t>
                      </a:r>
                    </a:p>
                  </a:txBody>
                  <a:tcPr/>
                </a:tc>
                <a:tc>
                  <a:txBody>
                    <a:bodyPr/>
                    <a:lstStyle/>
                    <a:p>
                      <a:pPr algn="ctr"/>
                      <a:r>
                        <a:rPr lang="en-US" dirty="0" err="1"/>
                        <a:t>N_Neighbors</a:t>
                      </a:r>
                      <a:r>
                        <a:rPr lang="en-US" dirty="0"/>
                        <a:t> =  3 </a:t>
                      </a:r>
                    </a:p>
                  </a:txBody>
                  <a:tcPr/>
                </a:tc>
                <a:tc>
                  <a:txBody>
                    <a:bodyPr/>
                    <a:lstStyle/>
                    <a:p>
                      <a:pPr algn="ctr"/>
                      <a:r>
                        <a:rPr lang="en-US" dirty="0"/>
                        <a:t>N_Neighbors =  3</a:t>
                      </a:r>
                    </a:p>
                  </a:txBody>
                  <a:tcPr/>
                </a:tc>
                <a:extLst>
                  <a:ext uri="{0D108BD9-81ED-4DB2-BD59-A6C34878D82A}">
                    <a16:rowId xmlns:a16="http://schemas.microsoft.com/office/drawing/2014/main" val="4147773146"/>
                  </a:ext>
                </a:extLst>
              </a:tr>
              <a:tr h="557408">
                <a:tc rowSpan="3">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Metric = '</a:t>
                      </a:r>
                      <a:r>
                        <a:rPr lang="en-US" sz="1800" b="0" i="0" kern="1200" dirty="0" err="1">
                          <a:solidFill>
                            <a:schemeClr val="dk1"/>
                          </a:solidFill>
                          <a:effectLst/>
                          <a:latin typeface="+mn-lt"/>
                          <a:ea typeface="+mn-ea"/>
                          <a:cs typeface="+mn-cs"/>
                        </a:rPr>
                        <a:t>minkowski</a:t>
                      </a:r>
                      <a:r>
                        <a:rPr lang="en-US" sz="1800" b="0" i="0" kern="1200" dirty="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Metric = '</a:t>
                      </a:r>
                      <a:r>
                        <a:rPr lang="en-US" sz="1800" b="0" i="0" kern="1200" dirty="0" err="1">
                          <a:solidFill>
                            <a:schemeClr val="dk1"/>
                          </a:solidFill>
                          <a:effectLst/>
                          <a:latin typeface="+mn-lt"/>
                          <a:ea typeface="+mn-ea"/>
                          <a:cs typeface="+mn-cs"/>
                        </a:rPr>
                        <a:t>minkowski</a:t>
                      </a:r>
                      <a:r>
                        <a:rPr lang="en-US" sz="1800" b="0" i="0" kern="1200" dirty="0">
                          <a:solidFill>
                            <a:schemeClr val="dk1"/>
                          </a:solidFill>
                          <a:effectLst/>
                          <a:latin typeface="+mn-lt"/>
                          <a:ea typeface="+mn-ea"/>
                          <a:cs typeface="+mn-cs"/>
                        </a:rPr>
                        <a:t>'</a:t>
                      </a:r>
                    </a:p>
                  </a:txBody>
                  <a:tcPr/>
                </a:tc>
                <a:extLst>
                  <a:ext uri="{0D108BD9-81ED-4DB2-BD59-A6C34878D82A}">
                    <a16:rowId xmlns:a16="http://schemas.microsoft.com/office/drawing/2014/main" val="3434671584"/>
                  </a:ext>
                </a:extLst>
              </a:tr>
              <a:tr h="557408">
                <a:tc vMerge="1">
                  <a:txBody>
                    <a:bodyPr/>
                    <a:lstStyle/>
                    <a:p>
                      <a:endParaRPr lang="en-US" dirty="0"/>
                    </a:p>
                  </a:txBody>
                  <a:tcPr/>
                </a:tc>
                <a:tc>
                  <a:txBody>
                    <a:bodyPr/>
                    <a:lstStyle/>
                    <a:p>
                      <a:pPr algn="ctr"/>
                      <a:r>
                        <a:rPr lang="en-US" dirty="0"/>
                        <a:t>P = 2</a:t>
                      </a:r>
                    </a:p>
                  </a:txBody>
                  <a:tcPr/>
                </a:tc>
                <a:tc>
                  <a:txBody>
                    <a:bodyPr/>
                    <a:lstStyle/>
                    <a:p>
                      <a:pPr algn="ctr"/>
                      <a:r>
                        <a:rPr lang="en-US" dirty="0"/>
                        <a:t>P = 2</a:t>
                      </a:r>
                    </a:p>
                  </a:txBody>
                  <a:tcPr/>
                </a:tc>
                <a:extLst>
                  <a:ext uri="{0D108BD9-81ED-4DB2-BD59-A6C34878D82A}">
                    <a16:rowId xmlns:a16="http://schemas.microsoft.com/office/drawing/2014/main" val="968331703"/>
                  </a:ext>
                </a:extLst>
              </a:tr>
              <a:tr h="557408">
                <a:tc vMerge="1">
                  <a:txBody>
                    <a:bodyPr/>
                    <a:lstStyle/>
                    <a:p>
                      <a:endParaRPr lang="en-US" dirty="0"/>
                    </a:p>
                  </a:txBody>
                  <a:tcPr/>
                </a:tc>
                <a:tc>
                  <a:txBody>
                    <a:bodyPr/>
                    <a:lstStyle/>
                    <a:p>
                      <a:pPr algn="ctr"/>
                      <a:r>
                        <a:rPr lang="en-US" sz="1800" b="0" i="0" kern="1200" dirty="0">
                          <a:solidFill>
                            <a:schemeClr val="dk1"/>
                          </a:solidFill>
                          <a:effectLst/>
                          <a:latin typeface="+mn-lt"/>
                          <a:ea typeface="+mn-ea"/>
                          <a:cs typeface="+mn-cs"/>
                        </a:rPr>
                        <a:t>  weights='distance'</a:t>
                      </a:r>
                    </a:p>
                  </a:txBody>
                  <a:tcPr/>
                </a:tc>
                <a:tc>
                  <a:txBody>
                    <a:bodyPr/>
                    <a:lstStyle/>
                    <a:p>
                      <a:pPr algn="ctr"/>
                      <a:r>
                        <a:rPr lang="en-US" sz="1800" b="0" i="0" kern="1200" dirty="0">
                          <a:solidFill>
                            <a:schemeClr val="dk1"/>
                          </a:solidFill>
                          <a:effectLst/>
                          <a:latin typeface="+mn-lt"/>
                          <a:ea typeface="+mn-ea"/>
                          <a:cs typeface="+mn-cs"/>
                        </a:rPr>
                        <a:t>weights='distance'</a:t>
                      </a:r>
                    </a:p>
                  </a:txBody>
                  <a:tcPr/>
                </a:tc>
                <a:extLst>
                  <a:ext uri="{0D108BD9-81ED-4DB2-BD59-A6C34878D82A}">
                    <a16:rowId xmlns:a16="http://schemas.microsoft.com/office/drawing/2014/main" val="2592176614"/>
                  </a:ext>
                </a:extLst>
              </a:tr>
            </a:tbl>
          </a:graphicData>
        </a:graphic>
      </p:graphicFrame>
    </p:spTree>
    <p:extLst>
      <p:ext uri="{BB962C8B-B14F-4D97-AF65-F5344CB8AC3E}">
        <p14:creationId xmlns:p14="http://schemas.microsoft.com/office/powerpoint/2010/main" val="121984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C9A2-DA2F-41A2-92B5-75866BF28E0C}"/>
              </a:ext>
            </a:extLst>
          </p:cNvPr>
          <p:cNvSpPr>
            <a:spLocks noGrp="1"/>
          </p:cNvSpPr>
          <p:nvPr>
            <p:ph type="title"/>
          </p:nvPr>
        </p:nvSpPr>
        <p:spPr/>
        <p:txBody>
          <a:bodyPr/>
          <a:lstStyle/>
          <a:p>
            <a:r>
              <a:rPr lang="en-US" dirty="0"/>
              <a:t>1. K-Nearest Neighbors</a:t>
            </a:r>
          </a:p>
        </p:txBody>
      </p:sp>
      <p:graphicFrame>
        <p:nvGraphicFramePr>
          <p:cNvPr id="4" name="Table 4">
            <a:extLst>
              <a:ext uri="{FF2B5EF4-FFF2-40B4-BE49-F238E27FC236}">
                <a16:creationId xmlns:a16="http://schemas.microsoft.com/office/drawing/2014/main" id="{534C5A23-86B7-4430-8AB0-4E0DD2E6DF8C}"/>
              </a:ext>
            </a:extLst>
          </p:cNvPr>
          <p:cNvGraphicFramePr>
            <a:graphicFrameLocks noGrp="1"/>
          </p:cNvGraphicFramePr>
          <p:nvPr>
            <p:ph idx="1"/>
            <p:extLst>
              <p:ext uri="{D42A27DB-BD31-4B8C-83A1-F6EECF244321}">
                <p14:modId xmlns:p14="http://schemas.microsoft.com/office/powerpoint/2010/main" val="756429347"/>
              </p:ext>
            </p:extLst>
          </p:nvPr>
        </p:nvGraphicFramePr>
        <p:xfrm>
          <a:off x="1097283" y="2418442"/>
          <a:ext cx="10058397" cy="3116946"/>
        </p:xfrm>
        <a:graphic>
          <a:graphicData uri="http://schemas.openxmlformats.org/drawingml/2006/table">
            <a:tbl>
              <a:tblPr firstRow="1" bandRow="1">
                <a:tableStyleId>{5C22544A-7EE6-4342-B048-85BDC9FD1C3A}</a:tableStyleId>
              </a:tblPr>
              <a:tblGrid>
                <a:gridCol w="2201091">
                  <a:extLst>
                    <a:ext uri="{9D8B030D-6E8A-4147-A177-3AD203B41FA5}">
                      <a16:colId xmlns:a16="http://schemas.microsoft.com/office/drawing/2014/main" val="3925472822"/>
                    </a:ext>
                  </a:extLst>
                </a:gridCol>
                <a:gridCol w="3804558">
                  <a:extLst>
                    <a:ext uri="{9D8B030D-6E8A-4147-A177-3AD203B41FA5}">
                      <a16:colId xmlns:a16="http://schemas.microsoft.com/office/drawing/2014/main" val="3991274438"/>
                    </a:ext>
                  </a:extLst>
                </a:gridCol>
                <a:gridCol w="4052748">
                  <a:extLst>
                    <a:ext uri="{9D8B030D-6E8A-4147-A177-3AD203B41FA5}">
                      <a16:colId xmlns:a16="http://schemas.microsoft.com/office/drawing/2014/main" val="110864301"/>
                    </a:ext>
                  </a:extLst>
                </a:gridCol>
              </a:tblGrid>
              <a:tr h="445278">
                <a:tc>
                  <a:txBody>
                    <a:bodyPr/>
                    <a:lstStyle/>
                    <a:p>
                      <a:r>
                        <a:rPr lang="en-US" dirty="0"/>
                        <a:t>Performance</a:t>
                      </a:r>
                    </a:p>
                  </a:txBody>
                  <a:tcPr/>
                </a:tc>
                <a:tc>
                  <a:txBody>
                    <a:bodyPr/>
                    <a:lstStyle/>
                    <a:p>
                      <a:r>
                        <a:rPr lang="en-US" dirty="0">
                          <a:solidFill>
                            <a:schemeClr val="tx1">
                              <a:lumMod val="85000"/>
                              <a:lumOff val="15000"/>
                            </a:schemeClr>
                          </a:solidFill>
                        </a:rPr>
                        <a:t>KNN without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txBody>
                  <a:tcPr/>
                </a:tc>
                <a:tc>
                  <a:txBody>
                    <a:bodyPr/>
                    <a:lstStyle/>
                    <a:p>
                      <a:r>
                        <a:rPr lang="en-US" dirty="0">
                          <a:solidFill>
                            <a:schemeClr val="tx1">
                              <a:lumMod val="85000"/>
                              <a:lumOff val="15000"/>
                            </a:schemeClr>
                          </a:solidFill>
                        </a:rPr>
                        <a:t>KNN with </a:t>
                      </a:r>
                      <a:r>
                        <a:rPr lang="en-US" sz="1800" b="0" i="0" kern="1200" dirty="0">
                          <a:solidFill>
                            <a:schemeClr val="tx1">
                              <a:lumMod val="85000"/>
                              <a:lumOff val="15000"/>
                            </a:schemeClr>
                          </a:solidFill>
                          <a:effectLst/>
                          <a:latin typeface="+mn-lt"/>
                          <a:ea typeface="+mn-ea"/>
                          <a:cs typeface="+mn-cs"/>
                        </a:rPr>
                        <a:t>One Hot Encoding</a:t>
                      </a:r>
                      <a:endParaRPr lang="en-US" dirty="0">
                        <a:solidFill>
                          <a:schemeClr val="tx1">
                            <a:lumMod val="85000"/>
                            <a:lumOff val="15000"/>
                          </a:schemeClr>
                        </a:solidFill>
                      </a:endParaRPr>
                    </a:p>
                  </a:txBody>
                  <a:tcPr/>
                </a:tc>
                <a:extLst>
                  <a:ext uri="{0D108BD9-81ED-4DB2-BD59-A6C34878D82A}">
                    <a16:rowId xmlns:a16="http://schemas.microsoft.com/office/drawing/2014/main" val="3665172351"/>
                  </a:ext>
                </a:extLst>
              </a:tr>
              <a:tr h="445278">
                <a:tc>
                  <a:txBody>
                    <a:bodyPr/>
                    <a:lstStyle/>
                    <a:p>
                      <a:r>
                        <a:rPr lang="en-US" dirty="0"/>
                        <a:t>Accuracy for training</a:t>
                      </a:r>
                    </a:p>
                  </a:txBody>
                  <a:tcPr/>
                </a:tc>
                <a:tc>
                  <a:txBody>
                    <a:bodyPr/>
                    <a:lstStyle/>
                    <a:p>
                      <a:pPr algn="ctr"/>
                      <a:r>
                        <a:rPr lang="en-US" dirty="0"/>
                        <a:t>100 %</a:t>
                      </a:r>
                    </a:p>
                  </a:txBody>
                  <a:tcPr/>
                </a:tc>
                <a:tc>
                  <a:txBody>
                    <a:bodyPr/>
                    <a:lstStyle/>
                    <a:p>
                      <a:pPr algn="ctr"/>
                      <a:r>
                        <a:rPr lang="en-US" dirty="0"/>
                        <a:t>100 %</a:t>
                      </a:r>
                    </a:p>
                  </a:txBody>
                  <a:tcPr/>
                </a:tc>
                <a:extLst>
                  <a:ext uri="{0D108BD9-81ED-4DB2-BD59-A6C34878D82A}">
                    <a16:rowId xmlns:a16="http://schemas.microsoft.com/office/drawing/2014/main" val="747167320"/>
                  </a:ext>
                </a:extLst>
              </a:tr>
              <a:tr h="4452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 for testing</a:t>
                      </a:r>
                    </a:p>
                  </a:txBody>
                  <a:tcPr/>
                </a:tc>
                <a:tc>
                  <a:txBody>
                    <a:bodyPr/>
                    <a:lstStyle/>
                    <a:p>
                      <a:pPr algn="ctr"/>
                      <a:r>
                        <a:rPr lang="en-US" dirty="0"/>
                        <a:t>94 %</a:t>
                      </a:r>
                    </a:p>
                  </a:txBody>
                  <a:tcPr/>
                </a:tc>
                <a:tc>
                  <a:txBody>
                    <a:bodyPr/>
                    <a:lstStyle/>
                    <a:p>
                      <a:pPr algn="ctr"/>
                      <a:r>
                        <a:rPr lang="en-US" dirty="0"/>
                        <a:t>94 %</a:t>
                      </a:r>
                    </a:p>
                  </a:txBody>
                  <a:tcPr/>
                </a:tc>
                <a:extLst>
                  <a:ext uri="{0D108BD9-81ED-4DB2-BD59-A6C34878D82A}">
                    <a16:rowId xmlns:a16="http://schemas.microsoft.com/office/drawing/2014/main" val="4147773146"/>
                  </a:ext>
                </a:extLst>
              </a:tr>
              <a:tr h="445278">
                <a:tc>
                  <a:txBody>
                    <a:bodyPr/>
                    <a:lstStyle/>
                    <a:p>
                      <a:r>
                        <a:rPr lang="en-US" dirty="0"/>
                        <a:t>Precision</a:t>
                      </a:r>
                    </a:p>
                  </a:txBody>
                  <a:tcPr/>
                </a:tc>
                <a:tc>
                  <a:txBody>
                    <a:bodyPr/>
                    <a:lstStyle/>
                    <a:p>
                      <a:pPr algn="ctr"/>
                      <a:r>
                        <a:rPr lang="en-US" dirty="0"/>
                        <a:t>0 =&gt; 96 % / 1 =&gt; 71 % </a:t>
                      </a:r>
                    </a:p>
                  </a:txBody>
                  <a:tcPr/>
                </a:tc>
                <a:tc>
                  <a:txBody>
                    <a:bodyPr/>
                    <a:lstStyle/>
                    <a:p>
                      <a:pPr algn="ctr"/>
                      <a:r>
                        <a:rPr lang="en-US" dirty="0"/>
                        <a:t>0 =&gt; 96 % / 1 =&gt; 71 % </a:t>
                      </a:r>
                    </a:p>
                  </a:txBody>
                  <a:tcPr/>
                </a:tc>
                <a:extLst>
                  <a:ext uri="{0D108BD9-81ED-4DB2-BD59-A6C34878D82A}">
                    <a16:rowId xmlns:a16="http://schemas.microsoft.com/office/drawing/2014/main" val="3434671584"/>
                  </a:ext>
                </a:extLst>
              </a:tr>
              <a:tr h="445278">
                <a:tc>
                  <a:txBody>
                    <a:bodyPr/>
                    <a:lstStyle/>
                    <a:p>
                      <a:r>
                        <a:rPr lang="en-US" dirty="0"/>
                        <a:t>Recall</a:t>
                      </a:r>
                    </a:p>
                  </a:txBody>
                  <a:tcPr/>
                </a:tc>
                <a:tc>
                  <a:txBody>
                    <a:bodyPr/>
                    <a:lstStyle/>
                    <a:p>
                      <a:pPr algn="ctr"/>
                      <a:r>
                        <a:rPr lang="en-US" dirty="0"/>
                        <a:t>0 = &gt; 97 % / 1 =&gt; 62 %</a:t>
                      </a:r>
                    </a:p>
                  </a:txBody>
                  <a:tcPr/>
                </a:tc>
                <a:tc>
                  <a:txBody>
                    <a:bodyPr/>
                    <a:lstStyle/>
                    <a:p>
                      <a:pPr algn="ctr"/>
                      <a:r>
                        <a:rPr lang="en-US" dirty="0"/>
                        <a:t>0 = &gt; 97 % / 1 =&gt; 62 %</a:t>
                      </a:r>
                    </a:p>
                  </a:txBody>
                  <a:tcPr/>
                </a:tc>
                <a:extLst>
                  <a:ext uri="{0D108BD9-81ED-4DB2-BD59-A6C34878D82A}">
                    <a16:rowId xmlns:a16="http://schemas.microsoft.com/office/drawing/2014/main" val="968331703"/>
                  </a:ext>
                </a:extLst>
              </a:tr>
              <a:tr h="445278">
                <a:tc>
                  <a:txBody>
                    <a:bodyPr/>
                    <a:lstStyle/>
                    <a:p>
                      <a:r>
                        <a:rPr lang="en-US" dirty="0"/>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 =&gt; 97 % / 1 =&gt; 67 %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 =&gt; 97 % / 1 =&gt; 67 %</a:t>
                      </a:r>
                    </a:p>
                  </a:txBody>
                  <a:tcPr/>
                </a:tc>
                <a:extLst>
                  <a:ext uri="{0D108BD9-81ED-4DB2-BD59-A6C34878D82A}">
                    <a16:rowId xmlns:a16="http://schemas.microsoft.com/office/drawing/2014/main" val="2592176614"/>
                  </a:ext>
                </a:extLst>
              </a:tr>
              <a:tr h="445278">
                <a:tc>
                  <a:txBody>
                    <a:bodyPr/>
                    <a:lstStyle/>
                    <a:p>
                      <a:r>
                        <a:rPr lang="en-US" dirty="0"/>
                        <a:t>ROC/AUC</a:t>
                      </a:r>
                    </a:p>
                  </a:txBody>
                  <a:tcPr/>
                </a:tc>
                <a:tc>
                  <a:txBody>
                    <a:bodyPr/>
                    <a:lstStyle/>
                    <a:p>
                      <a:pPr algn="ctr"/>
                      <a:r>
                        <a:rPr lang="en-US" dirty="0"/>
                        <a:t>98 %</a:t>
                      </a:r>
                    </a:p>
                  </a:txBody>
                  <a:tcPr/>
                </a:tc>
                <a:tc>
                  <a:txBody>
                    <a:bodyPr/>
                    <a:lstStyle/>
                    <a:p>
                      <a:pPr algn="ctr"/>
                      <a:r>
                        <a:rPr lang="en-US" dirty="0"/>
                        <a:t>91 %</a:t>
                      </a:r>
                    </a:p>
                  </a:txBody>
                  <a:tcPr/>
                </a:tc>
                <a:extLst>
                  <a:ext uri="{0D108BD9-81ED-4DB2-BD59-A6C34878D82A}">
                    <a16:rowId xmlns:a16="http://schemas.microsoft.com/office/drawing/2014/main" val="1737323579"/>
                  </a:ext>
                </a:extLst>
              </a:tr>
            </a:tbl>
          </a:graphicData>
        </a:graphic>
      </p:graphicFrame>
      <p:sp>
        <p:nvSpPr>
          <p:cNvPr id="5" name="TextBox 4">
            <a:extLst>
              <a:ext uri="{FF2B5EF4-FFF2-40B4-BE49-F238E27FC236}">
                <a16:creationId xmlns:a16="http://schemas.microsoft.com/office/drawing/2014/main" id="{79EBBEDC-319D-4760-ACF0-366A22801F36}"/>
              </a:ext>
            </a:extLst>
          </p:cNvPr>
          <p:cNvSpPr txBox="1"/>
          <p:nvPr/>
        </p:nvSpPr>
        <p:spPr>
          <a:xfrm>
            <a:off x="1097280" y="5842056"/>
            <a:ext cx="4897303" cy="646331"/>
          </a:xfrm>
          <a:prstGeom prst="rect">
            <a:avLst/>
          </a:prstGeom>
          <a:noFill/>
        </p:spPr>
        <p:txBody>
          <a:bodyPr wrap="none" rtlCol="0">
            <a:spAutoFit/>
          </a:bodyPr>
          <a:lstStyle/>
          <a:p>
            <a:r>
              <a:rPr lang="en-US" dirty="0"/>
              <a:t>The Best Model : </a:t>
            </a:r>
            <a:r>
              <a:rPr lang="en-US" dirty="0">
                <a:solidFill>
                  <a:schemeClr val="tx1">
                    <a:lumMod val="85000"/>
                    <a:lumOff val="15000"/>
                  </a:schemeClr>
                </a:solidFill>
              </a:rPr>
              <a:t>KNN </a:t>
            </a:r>
            <a:r>
              <a:rPr lang="en-US" dirty="0">
                <a:solidFill>
                  <a:srgbClr val="FF0000"/>
                </a:solidFill>
              </a:rPr>
              <a:t>without </a:t>
            </a:r>
            <a:r>
              <a:rPr lang="en-US" sz="1800" b="0" i="0" kern="1200" dirty="0">
                <a:solidFill>
                  <a:srgbClr val="FF0000"/>
                </a:solidFill>
                <a:effectLst/>
                <a:latin typeface="+mn-lt"/>
                <a:ea typeface="+mn-ea"/>
                <a:cs typeface="+mn-cs"/>
              </a:rPr>
              <a:t>One Hot Encoding</a:t>
            </a:r>
            <a:endParaRPr lang="en-US" dirty="0">
              <a:solidFill>
                <a:srgbClr val="FF0000"/>
              </a:solidFill>
            </a:endParaRPr>
          </a:p>
          <a:p>
            <a:r>
              <a:rPr lang="en-US" dirty="0"/>
              <a:t> </a:t>
            </a:r>
          </a:p>
        </p:txBody>
      </p:sp>
    </p:spTree>
    <p:extLst>
      <p:ext uri="{BB962C8B-B14F-4D97-AF65-F5344CB8AC3E}">
        <p14:creationId xmlns:p14="http://schemas.microsoft.com/office/powerpoint/2010/main" val="314768483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{E9E416C4-BA65-44AA-BAFF-7EF0B856A1CA}tf11429527_win32</Template>
  <TotalTime>495</TotalTime>
  <Words>1753</Words>
  <Application>Microsoft Office PowerPoint</Application>
  <PresentationFormat>Widescreen</PresentationFormat>
  <Paragraphs>320</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Bookman Old Style</vt:lpstr>
      <vt:lpstr>Calibri</vt:lpstr>
      <vt:lpstr>Franklin Gothic Book</vt:lpstr>
      <vt:lpstr>Poppins</vt:lpstr>
      <vt:lpstr>Wingdings</vt:lpstr>
      <vt:lpstr>1_RetrospectVTI</vt:lpstr>
      <vt:lpstr>COVID-19 Outcome Prediction</vt:lpstr>
      <vt:lpstr>Names</vt:lpstr>
      <vt:lpstr>Project Description:</vt:lpstr>
      <vt:lpstr>Data Preprocessing:</vt:lpstr>
      <vt:lpstr>Data Preprocessing (cont.)</vt:lpstr>
      <vt:lpstr>The Optimal Hyperparameters</vt:lpstr>
      <vt:lpstr>Optimal Hyperparameters (cont.)</vt:lpstr>
      <vt:lpstr>1. K-Nearest Neighbors</vt:lpstr>
      <vt:lpstr>1. K-Nearest Neighbors</vt:lpstr>
      <vt:lpstr>Confusion Matrix</vt:lpstr>
      <vt:lpstr>The ROC Curve</vt:lpstr>
      <vt:lpstr>2. Logistic Regression</vt:lpstr>
      <vt:lpstr>2. Logistic Regression</vt:lpstr>
      <vt:lpstr>Confusion Matrix</vt:lpstr>
      <vt:lpstr>The ROC Curve</vt:lpstr>
      <vt:lpstr>3. Naïve Bayes</vt:lpstr>
      <vt:lpstr>3. Naïve Bayes</vt:lpstr>
      <vt:lpstr>Confusion Matrix</vt:lpstr>
      <vt:lpstr>The ROC Curve</vt:lpstr>
      <vt:lpstr>4. Decision Trees</vt:lpstr>
      <vt:lpstr>4. Decision Trees *</vt:lpstr>
      <vt:lpstr>Confusion Matrix</vt:lpstr>
      <vt:lpstr>The ROC Curve</vt:lpstr>
      <vt:lpstr>The Visualization for the Tree with Hot Encoding</vt:lpstr>
      <vt:lpstr>The Visualization for the Tree without Hot Encoding</vt:lpstr>
      <vt:lpstr>5. Support Vector Machines</vt:lpstr>
      <vt:lpstr>5. Support Vector Machines</vt:lpstr>
      <vt:lpstr>Confusion Matrix</vt:lpstr>
      <vt:lpstr>The ROC Curve</vt:lpstr>
      <vt:lpstr>The Best Model</vt:lpstr>
      <vt:lpstr>The Models From Scratch</vt:lpstr>
      <vt:lpstr>1. KNN From Scratch</vt:lpstr>
      <vt:lpstr>2. Decision Trees From Scratch </vt:lpstr>
      <vt:lpstr>3. Logistic Regression From Scratch </vt:lpstr>
      <vt:lpstr>4. Naïve Bayes</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Outcome Prediction</dc:title>
  <dc:creator>kareem shehata</dc:creator>
  <cp:lastModifiedBy>kareem shehata</cp:lastModifiedBy>
  <cp:revision>4</cp:revision>
  <dcterms:created xsi:type="dcterms:W3CDTF">2022-01-31T18:02:06Z</dcterms:created>
  <dcterms:modified xsi:type="dcterms:W3CDTF">2022-02-01T03:57:34Z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