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9" r:id="rId2"/>
    <p:sldId id="276" r:id="rId3"/>
    <p:sldId id="281" r:id="rId4"/>
    <p:sldId id="268" r:id="rId5"/>
    <p:sldId id="287" r:id="rId6"/>
    <p:sldId id="283" r:id="rId7"/>
    <p:sldId id="269" r:id="rId8"/>
    <p:sldId id="261" r:id="rId9"/>
    <p:sldId id="274" r:id="rId10"/>
    <p:sldId id="291" r:id="rId11"/>
    <p:sldId id="272" r:id="rId12"/>
    <p:sldId id="273" r:id="rId13"/>
    <p:sldId id="292" r:id="rId14"/>
    <p:sldId id="294" r:id="rId15"/>
    <p:sldId id="280" r:id="rId16"/>
    <p:sldId id="290" r:id="rId17"/>
    <p:sldId id="288" r:id="rId18"/>
    <p:sldId id="289" r:id="rId19"/>
    <p:sldId id="284" r:id="rId20"/>
    <p:sldId id="279" r:id="rId21"/>
    <p:sldId id="286" r:id="rId22"/>
    <p:sldId id="270" r:id="rId23"/>
    <p:sldId id="285" r:id="rId24"/>
    <p:sldId id="277" r:id="rId25"/>
    <p:sldId id="278" r:id="rId26"/>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2231CF-A872-4E49-BF66-A3C2AE5FD823}">
          <p14:sldIdLst>
            <p14:sldId id="259"/>
            <p14:sldId id="276"/>
          </p14:sldIdLst>
        </p14:section>
        <p14:section name="Introduction" id="{827FD8FB-D20E-1E47-8B20-8F314195E116}">
          <p14:sldIdLst>
            <p14:sldId id="281"/>
            <p14:sldId id="268"/>
          </p14:sldIdLst>
        </p14:section>
        <p14:section name="Methods" id="{2463CE13-3D1C-4446-9B78-9D36DEDDE336}">
          <p14:sldIdLst>
            <p14:sldId id="287"/>
            <p14:sldId id="283"/>
            <p14:sldId id="269"/>
            <p14:sldId id="261"/>
          </p14:sldIdLst>
        </p14:section>
        <p14:section name="Results and Discussion" id="{35CB2310-CF2E-A54C-A6B5-8B06694EEC0F}">
          <p14:sldIdLst>
            <p14:sldId id="274"/>
            <p14:sldId id="291"/>
            <p14:sldId id="272"/>
            <p14:sldId id="273"/>
            <p14:sldId id="292"/>
            <p14:sldId id="294"/>
            <p14:sldId id="280"/>
            <p14:sldId id="290"/>
            <p14:sldId id="288"/>
            <p14:sldId id="289"/>
          </p14:sldIdLst>
        </p14:section>
        <p14:section name="Conclusion and Future Work" id="{7BEB1D97-BBF5-3740-AC28-D94AD13A3796}">
          <p14:sldIdLst>
            <p14:sldId id="284"/>
            <p14:sldId id="279"/>
            <p14:sldId id="286"/>
            <p14:sldId id="270"/>
            <p14:sldId id="285"/>
            <p14:sldId id="277"/>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eem Jeiroudi" initials="KJ" lastIdx="5" clrIdx="0">
    <p:extLst>
      <p:ext uri="{19B8F6BF-5375-455C-9EA6-DF929625EA0E}">
        <p15:presenceInfo xmlns:p15="http://schemas.microsoft.com/office/powerpoint/2012/main" userId="d3fefc7a64c02e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9F24"/>
    <a:srgbClr val="5E6918"/>
    <a:srgbClr val="A61F16"/>
    <a:srgbClr val="7AAEE6"/>
    <a:srgbClr val="00B7E3"/>
    <a:srgbClr val="F8FCFF"/>
    <a:srgbClr val="DDEBF6"/>
    <a:srgbClr val="072F6C"/>
    <a:srgbClr val="1663AA"/>
    <a:srgbClr val="8082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93" autoAdjust="0"/>
    <p:restoredTop sz="84270"/>
  </p:normalViewPr>
  <p:slideViewPr>
    <p:cSldViewPr snapToGrid="0">
      <p:cViewPr varScale="1">
        <p:scale>
          <a:sx n="100" d="100"/>
          <a:sy n="100" d="100"/>
        </p:scale>
        <p:origin x="184" y="24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4088" y="21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3-12T01:33:11.745" idx="2">
    <p:pos x="10" y="10"/>
    <p:text>Fix me: The last two rows are the same as the first two ones 💩.</p:text>
    <p:extLst>
      <p:ext uri="{C676402C-5697-4E1C-873F-D02D1690AC5C}">
        <p15:threadingInfo xmlns:p15="http://schemas.microsoft.com/office/powerpoint/2012/main" timeZoneBias="-60"/>
      </p:ext>
    </p:extLst>
  </p:cm>
  <p:cm authorId="1" dt="2019-03-12T14:56:58.654" idx="4">
    <p:pos x="10" y="146"/>
    <p:text>Fixed!</p:text>
    <p:extLst>
      <p:ext uri="{C676402C-5697-4E1C-873F-D02D1690AC5C}">
        <p15:threadingInfo xmlns:p15="http://schemas.microsoft.com/office/powerpoint/2012/main" timeZoneBias="-6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3-12T14:52:23.252" idx="3">
    <p:pos x="10" y="10"/>
    <p:text>The log-transformation didn't result in any difference. It's only that the data looks less distributed along the y-axis.</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05E02316-A3A9-40CE-8399-988D8D269502}" type="datetimeFigureOut">
              <a:rPr lang="de-AT" smtClean="0"/>
              <a:t>13.03.19</a:t>
            </a:fld>
            <a:endParaRPr lang="de-AT"/>
          </a:p>
        </p:txBody>
      </p:sp>
      <p:sp>
        <p:nvSpPr>
          <p:cNvPr id="4" name="Fußzeilenplatzhalt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5C731D18-B53C-4622-9947-A3FBDDB0C9B1}" type="slidenum">
              <a:rPr lang="de-AT" smtClean="0"/>
              <a:t>‹#›</a:t>
            </a:fld>
            <a:endParaRPr lang="de-AT"/>
          </a:p>
        </p:txBody>
      </p:sp>
    </p:spTree>
    <p:extLst>
      <p:ext uri="{BB962C8B-B14F-4D97-AF65-F5344CB8AC3E}">
        <p14:creationId xmlns:p14="http://schemas.microsoft.com/office/powerpoint/2010/main" val="771170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4022725" y="0"/>
            <a:ext cx="3078163" cy="512763"/>
          </a:xfrm>
          <a:prstGeom prst="rect">
            <a:avLst/>
          </a:prstGeom>
        </p:spPr>
        <p:txBody>
          <a:bodyPr vert="horz" lIns="91440" tIns="45720" rIns="91440" bIns="45720" rtlCol="0"/>
          <a:lstStyle>
            <a:lvl1pPr algn="r">
              <a:defRPr sz="1200"/>
            </a:lvl1pPr>
          </a:lstStyle>
          <a:p>
            <a:fld id="{F5E89DEF-C035-41A2-9AFE-A6026D4C04BE}" type="datetimeFigureOut">
              <a:rPr lang="de-AT" smtClean="0"/>
              <a:t>13.03.19</a:t>
            </a:fld>
            <a:endParaRPr lang="de-AT"/>
          </a:p>
        </p:txBody>
      </p:sp>
      <p:sp>
        <p:nvSpPr>
          <p:cNvPr id="4" name="Folienbildplatzhalter 3"/>
          <p:cNvSpPr>
            <a:spLocks noGrp="1" noRot="1" noChangeAspect="1"/>
          </p:cNvSpPr>
          <p:nvPr>
            <p:ph type="sldImg" idx="2"/>
          </p:nvPr>
        </p:nvSpPr>
        <p:spPr>
          <a:xfrm>
            <a:off x="1247775" y="1279525"/>
            <a:ext cx="4606925" cy="34544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709613" y="4926013"/>
            <a:ext cx="5683250" cy="4029075"/>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4022725" y="9721850"/>
            <a:ext cx="3078163" cy="512763"/>
          </a:xfrm>
          <a:prstGeom prst="rect">
            <a:avLst/>
          </a:prstGeom>
        </p:spPr>
        <p:txBody>
          <a:bodyPr vert="horz" lIns="91440" tIns="45720" rIns="91440" bIns="45720" rtlCol="0" anchor="b"/>
          <a:lstStyle>
            <a:lvl1pPr algn="r">
              <a:defRPr sz="1200"/>
            </a:lvl1pPr>
          </a:lstStyle>
          <a:p>
            <a:fld id="{BEF2A079-E7F8-4A78-8EEA-DD00A8D5DE37}" type="slidenum">
              <a:rPr lang="de-AT" smtClean="0"/>
              <a:t>‹#›</a:t>
            </a:fld>
            <a:endParaRPr lang="de-AT"/>
          </a:p>
        </p:txBody>
      </p:sp>
    </p:spTree>
    <p:extLst>
      <p:ext uri="{BB962C8B-B14F-4D97-AF65-F5344CB8AC3E}">
        <p14:creationId xmlns:p14="http://schemas.microsoft.com/office/powerpoint/2010/main" val="3737244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drug design, chemists try to identify some toxicophores they help with the assessment of toxicity degree. </a:t>
            </a:r>
          </a:p>
          <a:p>
            <a:r>
              <a:rPr lang="en-US" dirty="0"/>
              <a:t>Approved toxicophores can aid the prediction of mutagenicity in early risk assessment. Since these error percentages approach the average interlaboratory reproducibility error of Ames tests, which is 15%, </a:t>
            </a:r>
            <a:r>
              <a:rPr lang="en-US" sz="1200" b="0" i="0" u="none" strike="noStrike" kern="1200" dirty="0">
                <a:solidFill>
                  <a:schemeClr val="tx1"/>
                </a:solidFill>
                <a:effectLst/>
                <a:latin typeface="+mn-lt"/>
                <a:ea typeface="+mn-ea"/>
                <a:cs typeface="+mn-cs"/>
              </a:rPr>
              <a:t>it was concluded that these toxicophores can be applied to risk assessment processes and can guide the design of chemical libraries for hit and lead optimization.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There are limitations to this though, but we’re </a:t>
            </a:r>
            <a:r>
              <a:rPr lang="en-US" sz="1200" b="0" i="0" u="none" strike="noStrike" kern="1200" dirty="0" err="1">
                <a:solidFill>
                  <a:schemeClr val="tx1"/>
                </a:solidFill>
                <a:effectLst/>
                <a:latin typeface="+mn-lt"/>
                <a:ea typeface="+mn-ea"/>
                <a:cs typeface="+mn-cs"/>
              </a:rPr>
              <a:t>gonna</a:t>
            </a:r>
            <a:r>
              <a:rPr lang="en-US" sz="1200" b="0" i="0" u="none" strike="noStrike" kern="1200" dirty="0">
                <a:solidFill>
                  <a:schemeClr val="tx1"/>
                </a:solidFill>
                <a:effectLst/>
                <a:latin typeface="+mn-lt"/>
                <a:ea typeface="+mn-ea"/>
                <a:cs typeface="+mn-cs"/>
              </a:rPr>
              <a:t> discuss them at the end.</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Introduce the aim of the project here! Right now, compare to the other paper (Good specificity and sensitivity values up to 85% depending on the descriptors).</a:t>
            </a:r>
          </a:p>
          <a:p>
            <a:r>
              <a:rPr lang="en-US" sz="1200" b="0" i="0" u="none" strike="noStrike" kern="1200" dirty="0">
                <a:solidFill>
                  <a:schemeClr val="tx1"/>
                </a:solidFill>
                <a:effectLst/>
                <a:latin typeface="+mn-lt"/>
                <a:ea typeface="+mn-ea"/>
                <a:cs typeface="+mn-cs"/>
              </a:rPr>
              <a:t>Compared to other commercial solutions such as Pipeline Pilot and DEREK.</a:t>
            </a:r>
          </a:p>
          <a:p>
            <a:endParaRPr lang="en-US" sz="1200" b="0" i="0" u="none" strike="noStrike" kern="1200" dirty="0">
              <a:solidFill>
                <a:schemeClr val="tx1"/>
              </a:solidFill>
              <a:effectLst/>
              <a:latin typeface="+mn-lt"/>
              <a:ea typeface="+mn-ea"/>
              <a:cs typeface="+mn-cs"/>
            </a:endParaRPr>
          </a:p>
          <a:p>
            <a:br>
              <a:rPr lang="en-US" sz="1200" b="0" i="0" u="none" strike="noStrike" kern="1200" dirty="0">
                <a:solidFill>
                  <a:schemeClr val="tx1"/>
                </a:solidFill>
                <a:effectLst/>
                <a:latin typeface="+mn-lt"/>
                <a:ea typeface="+mn-ea"/>
                <a:cs typeface="+mn-cs"/>
              </a:rPr>
            </a:b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EF2A079-E7F8-4A78-8EEA-DD00A8D5DE37}" type="slidenum">
              <a:rPr lang="de-AT" smtClean="0"/>
              <a:t>3</a:t>
            </a:fld>
            <a:endParaRPr lang="de-AT"/>
          </a:p>
        </p:txBody>
      </p:sp>
    </p:spTree>
    <p:extLst>
      <p:ext uri="{BB962C8B-B14F-4D97-AF65-F5344CB8AC3E}">
        <p14:creationId xmlns:p14="http://schemas.microsoft.com/office/powerpoint/2010/main" val="3582279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75% of the data lie below the upper quartile</a:t>
            </a:r>
          </a:p>
          <a:p>
            <a:r>
              <a:rPr lang="en-US" dirty="0"/>
              <a:t>25% of the data lie below the lower quartile</a:t>
            </a:r>
          </a:p>
          <a:p>
            <a:r>
              <a:rPr lang="en-US" dirty="0"/>
              <a:t>Obviously the data is skewed to the left and that ‘s why the mean lies close to 0.5.</a:t>
            </a:r>
          </a:p>
          <a:p>
            <a:r>
              <a:rPr lang="en-US" dirty="0"/>
              <a:t>As you might guess the majority of </a:t>
            </a:r>
            <a:r>
              <a:rPr lang="en-US" dirty="0" err="1"/>
              <a:t>auc</a:t>
            </a:r>
            <a:r>
              <a:rPr lang="en-US" dirty="0"/>
              <a:t> score will lie in the interval between 0.5 0.6</a:t>
            </a:r>
          </a:p>
        </p:txBody>
      </p:sp>
      <p:sp>
        <p:nvSpPr>
          <p:cNvPr id="4" name="Slide Number Placeholder 3"/>
          <p:cNvSpPr>
            <a:spLocks noGrp="1"/>
          </p:cNvSpPr>
          <p:nvPr>
            <p:ph type="sldNum" sz="quarter" idx="5"/>
          </p:nvPr>
        </p:nvSpPr>
        <p:spPr/>
        <p:txBody>
          <a:bodyPr/>
          <a:lstStyle/>
          <a:p>
            <a:fld id="{BEF2A079-E7F8-4A78-8EEA-DD00A8D5DE37}" type="slidenum">
              <a:rPr lang="de-AT" smtClean="0"/>
              <a:t>12</a:t>
            </a:fld>
            <a:endParaRPr lang="de-AT"/>
          </a:p>
        </p:txBody>
      </p:sp>
    </p:spTree>
    <p:extLst>
      <p:ext uri="{BB962C8B-B14F-4D97-AF65-F5344CB8AC3E}">
        <p14:creationId xmlns:p14="http://schemas.microsoft.com/office/powerpoint/2010/main" val="621419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which performed better </a:t>
            </a:r>
            <a:r>
              <a:rPr lang="en-US" dirty="0" err="1"/>
              <a:t>Relu</a:t>
            </a:r>
            <a:r>
              <a:rPr lang="en-US" dirty="0"/>
              <a:t> or </a:t>
            </a:r>
            <a:r>
              <a:rPr lang="en-US" dirty="0" err="1"/>
              <a:t>Selu</a:t>
            </a:r>
            <a:endParaRPr lang="en-US" dirty="0"/>
          </a:p>
        </p:txBody>
      </p:sp>
      <p:sp>
        <p:nvSpPr>
          <p:cNvPr id="4" name="Slide Number Placeholder 3"/>
          <p:cNvSpPr>
            <a:spLocks noGrp="1"/>
          </p:cNvSpPr>
          <p:nvPr>
            <p:ph type="sldNum" sz="quarter" idx="5"/>
          </p:nvPr>
        </p:nvSpPr>
        <p:spPr/>
        <p:txBody>
          <a:bodyPr/>
          <a:lstStyle/>
          <a:p>
            <a:fld id="{BEF2A079-E7F8-4A78-8EEA-DD00A8D5DE37}" type="slidenum">
              <a:rPr lang="de-AT" smtClean="0"/>
              <a:t>13</a:t>
            </a:fld>
            <a:endParaRPr lang="de-AT"/>
          </a:p>
        </p:txBody>
      </p:sp>
    </p:spTree>
    <p:extLst>
      <p:ext uri="{BB962C8B-B14F-4D97-AF65-F5344CB8AC3E}">
        <p14:creationId xmlns:p14="http://schemas.microsoft.com/office/powerpoint/2010/main" val="1460044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F2A079-E7F8-4A78-8EEA-DD00A8D5DE37}" type="slidenum">
              <a:rPr lang="de-AT" smtClean="0"/>
              <a:t>15</a:t>
            </a:fld>
            <a:endParaRPr lang="de-AT"/>
          </a:p>
        </p:txBody>
      </p:sp>
    </p:spTree>
    <p:extLst>
      <p:ext uri="{BB962C8B-B14F-4D97-AF65-F5344CB8AC3E}">
        <p14:creationId xmlns:p14="http://schemas.microsoft.com/office/powerpoint/2010/main" val="1766817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121+25+40+141=327 validation set size</a:t>
            </a:r>
          </a:p>
        </p:txBody>
      </p:sp>
      <p:sp>
        <p:nvSpPr>
          <p:cNvPr id="4" name="Slide Number Placeholder 3"/>
          <p:cNvSpPr>
            <a:spLocks noGrp="1"/>
          </p:cNvSpPr>
          <p:nvPr>
            <p:ph type="sldNum" sz="quarter" idx="5"/>
          </p:nvPr>
        </p:nvSpPr>
        <p:spPr/>
        <p:txBody>
          <a:bodyPr/>
          <a:lstStyle/>
          <a:p>
            <a:fld id="{BEF2A079-E7F8-4A78-8EEA-DD00A8D5DE37}" type="slidenum">
              <a:rPr lang="de-AT" smtClean="0"/>
              <a:t>16</a:t>
            </a:fld>
            <a:endParaRPr lang="de-AT"/>
          </a:p>
        </p:txBody>
      </p:sp>
    </p:spTree>
    <p:extLst>
      <p:ext uri="{BB962C8B-B14F-4D97-AF65-F5344CB8AC3E}">
        <p14:creationId xmlns:p14="http://schemas.microsoft.com/office/powerpoint/2010/main" val="1664719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summarize what we’ve talked about and then:</a:t>
            </a:r>
          </a:p>
          <a:p>
            <a:r>
              <a:rPr lang="en-US" dirty="0"/>
              <a:t>- We've roughly described what Mutagenicity is and the type of classification problem we have in our dataset</a:t>
            </a:r>
          </a:p>
          <a:p>
            <a:r>
              <a:rPr lang="en-US" dirty="0"/>
              <a:t>- Then I introduced the Morgan Fingerprints algorithm</a:t>
            </a:r>
          </a:p>
          <a:p>
            <a:r>
              <a:rPr lang="en-US" dirty="0"/>
              <a:t>- we've also talked about the AUC as a performance metric</a:t>
            </a:r>
          </a:p>
          <a:p>
            <a:r>
              <a:rPr lang="en-US" dirty="0"/>
              <a:t>- discussed the strategy I used </a:t>
            </a:r>
          </a:p>
          <a:p>
            <a:r>
              <a:rPr lang="en-US" dirty="0"/>
              <a:t>- then we made a couple of observations on the tuning data obtained from the Grid search</a:t>
            </a:r>
          </a:p>
          <a:p>
            <a:r>
              <a:rPr lang="en-US" dirty="0"/>
              <a:t>- after that we saw some comparisons of the hyperparameters</a:t>
            </a:r>
          </a:p>
          <a:p>
            <a:r>
              <a:rPr lang="en-US" dirty="0"/>
              <a:t>- prediction on test data</a:t>
            </a:r>
          </a:p>
          <a:p>
            <a:endParaRPr lang="en-US" dirty="0"/>
          </a:p>
          <a:p>
            <a:r>
              <a:rPr lang="en-US" dirty="0"/>
              <a:t>Conclude and make a final statement</a:t>
            </a:r>
          </a:p>
          <a:p>
            <a:endParaRPr lang="en-US" dirty="0"/>
          </a:p>
          <a:p>
            <a:r>
              <a:rPr lang="en-US" dirty="0"/>
              <a:t>Ames tests are often accompanied with 15% error. Predictions, therefore approach is clearly incapable of </a:t>
            </a:r>
            <a:r>
              <a:rPr lang="en-US" dirty="0" err="1"/>
              <a:t>converying</a:t>
            </a:r>
            <a:r>
              <a:rPr lang="en-US" dirty="0"/>
              <a:t> consecutive metabolic activation steps.</a:t>
            </a:r>
          </a:p>
        </p:txBody>
      </p:sp>
      <p:sp>
        <p:nvSpPr>
          <p:cNvPr id="4" name="Slide Number Placeholder 3"/>
          <p:cNvSpPr>
            <a:spLocks noGrp="1"/>
          </p:cNvSpPr>
          <p:nvPr>
            <p:ph type="sldNum" sz="quarter" idx="5"/>
          </p:nvPr>
        </p:nvSpPr>
        <p:spPr/>
        <p:txBody>
          <a:bodyPr/>
          <a:lstStyle/>
          <a:p>
            <a:fld id="{BEF2A079-E7F8-4A78-8EEA-DD00A8D5DE37}" type="slidenum">
              <a:rPr lang="de-AT" smtClean="0"/>
              <a:t>19</a:t>
            </a:fld>
            <a:endParaRPr lang="de-AT"/>
          </a:p>
        </p:txBody>
      </p:sp>
    </p:spTree>
    <p:extLst>
      <p:ext uri="{BB962C8B-B14F-4D97-AF65-F5344CB8AC3E}">
        <p14:creationId xmlns:p14="http://schemas.microsoft.com/office/powerpoint/2010/main" val="2739057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peak on my future work. I’ll be calculating the integrated gradients in order to understand how some features relate to the molecule mutagenicity in a more direct way than others.</a:t>
            </a:r>
          </a:p>
          <a:p>
            <a:endParaRPr lang="en-US" dirty="0"/>
          </a:p>
          <a:p>
            <a:r>
              <a:rPr lang="en-US" dirty="0"/>
              <a:t>The aromatic nitro and amine groups are well recognized toxicophores for mutagenicity.</a:t>
            </a:r>
          </a:p>
        </p:txBody>
      </p:sp>
      <p:sp>
        <p:nvSpPr>
          <p:cNvPr id="4" name="Slide Number Placeholder 3"/>
          <p:cNvSpPr>
            <a:spLocks noGrp="1"/>
          </p:cNvSpPr>
          <p:nvPr>
            <p:ph type="sldNum" sz="quarter" idx="5"/>
          </p:nvPr>
        </p:nvSpPr>
        <p:spPr/>
        <p:txBody>
          <a:bodyPr/>
          <a:lstStyle/>
          <a:p>
            <a:fld id="{BEF2A079-E7F8-4A78-8EEA-DD00A8D5DE37}" type="slidenum">
              <a:rPr lang="de-AT" smtClean="0"/>
              <a:t>20</a:t>
            </a:fld>
            <a:endParaRPr lang="de-AT"/>
          </a:p>
        </p:txBody>
      </p:sp>
    </p:spTree>
    <p:extLst>
      <p:ext uri="{BB962C8B-B14F-4D97-AF65-F5344CB8AC3E}">
        <p14:creationId xmlns:p14="http://schemas.microsoft.com/office/powerpoint/2010/main" val="867605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I’d like to thank u all for being an insightful community, some of you happened to give helpful comments. And I’d also like to specially thank Kristina </a:t>
            </a:r>
            <a:r>
              <a:rPr lang="en-US" dirty="0" err="1"/>
              <a:t>Preuer</a:t>
            </a:r>
            <a:r>
              <a:rPr lang="en-US" dirty="0"/>
              <a:t> my supervisor for being constantly supportive and providing me with guidance on different matters throughout my work.</a:t>
            </a:r>
          </a:p>
        </p:txBody>
      </p:sp>
      <p:sp>
        <p:nvSpPr>
          <p:cNvPr id="4" name="Slide Number Placeholder 3"/>
          <p:cNvSpPr>
            <a:spLocks noGrp="1"/>
          </p:cNvSpPr>
          <p:nvPr>
            <p:ph type="sldNum" sz="quarter" idx="5"/>
          </p:nvPr>
        </p:nvSpPr>
        <p:spPr/>
        <p:txBody>
          <a:bodyPr/>
          <a:lstStyle/>
          <a:p>
            <a:fld id="{BEF2A079-E7F8-4A78-8EEA-DD00A8D5DE37}" type="slidenum">
              <a:rPr lang="de-AT" smtClean="0"/>
              <a:t>24</a:t>
            </a:fld>
            <a:endParaRPr lang="de-AT"/>
          </a:p>
        </p:txBody>
      </p:sp>
    </p:spTree>
    <p:extLst>
      <p:ext uri="{BB962C8B-B14F-4D97-AF65-F5344CB8AC3E}">
        <p14:creationId xmlns:p14="http://schemas.microsoft.com/office/powerpoint/2010/main" val="2037090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obtainable in this link: http://</a:t>
            </a:r>
            <a:r>
              <a:rPr lang="en-US" dirty="0" err="1"/>
              <a:t>cheminformatics.org</a:t>
            </a:r>
            <a:r>
              <a:rPr lang="en-US" dirty="0"/>
              <a:t>/datasets/</a:t>
            </a:r>
            <a:r>
              <a:rPr lang="en-US" dirty="0" err="1"/>
              <a:t>bursi</a:t>
            </a:r>
            <a:r>
              <a:rPr lang="en-US"/>
              <a:t>/</a:t>
            </a:r>
          </a:p>
        </p:txBody>
      </p:sp>
      <p:sp>
        <p:nvSpPr>
          <p:cNvPr id="4" name="Slide Number Placeholder 3"/>
          <p:cNvSpPr>
            <a:spLocks noGrp="1"/>
          </p:cNvSpPr>
          <p:nvPr>
            <p:ph type="sldNum" sz="quarter" idx="5"/>
          </p:nvPr>
        </p:nvSpPr>
        <p:spPr/>
        <p:txBody>
          <a:bodyPr/>
          <a:lstStyle/>
          <a:p>
            <a:fld id="{BEF2A079-E7F8-4A78-8EEA-DD00A8D5DE37}" type="slidenum">
              <a:rPr lang="de-AT" smtClean="0"/>
              <a:t>25</a:t>
            </a:fld>
            <a:endParaRPr lang="de-AT"/>
          </a:p>
        </p:txBody>
      </p:sp>
    </p:spTree>
    <p:extLst>
      <p:ext uri="{BB962C8B-B14F-4D97-AF65-F5344CB8AC3E}">
        <p14:creationId xmlns:p14="http://schemas.microsoft.com/office/powerpoint/2010/main" val="2071218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Historically, topological fingerprints were developed for substructure and similarity searching.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Molecule Isomorphism: to identify when two molecules, with different atom numberings, are the same)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way this works: it’s basically an iterative process. First, you have some invariant atoms information, you assign initial identifiers, then you take a larger radius and the identifier used in the previous iteration have canonical information for the next ones. The iterations go on until u have a unique identifier for each atom. There are other variations to this algorithm such as Extended-Connectivity fingerprints but we’re not </a:t>
            </a:r>
            <a:r>
              <a:rPr lang="en-US" sz="1200" kern="1200" dirty="0" err="1">
                <a:solidFill>
                  <a:schemeClr val="tx1"/>
                </a:solidFill>
                <a:effectLst/>
                <a:latin typeface="+mn-lt"/>
                <a:ea typeface="+mn-ea"/>
                <a:cs typeface="+mn-cs"/>
              </a:rPr>
              <a:t>gonna</a:t>
            </a:r>
            <a:r>
              <a:rPr lang="en-US" sz="1200" kern="1200" dirty="0">
                <a:solidFill>
                  <a:schemeClr val="tx1"/>
                </a:solidFill>
                <a:effectLst/>
                <a:latin typeface="+mn-lt"/>
                <a:ea typeface="+mn-ea"/>
                <a:cs typeface="+mn-cs"/>
              </a:rPr>
              <a:t> discuss them because this isn’t the content of this seminar.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Practically, one good example for fingerprints is functional classes in organic chemistry.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literature, whenever you read fingerprints it means that there are no duplicate identifiers.</a:t>
            </a:r>
          </a:p>
          <a:p>
            <a:endParaRPr lang="en-US" dirty="0"/>
          </a:p>
        </p:txBody>
      </p:sp>
      <p:sp>
        <p:nvSpPr>
          <p:cNvPr id="4" name="Slide Number Placeholder 3"/>
          <p:cNvSpPr>
            <a:spLocks noGrp="1"/>
          </p:cNvSpPr>
          <p:nvPr>
            <p:ph type="sldNum" sz="quarter" idx="5"/>
          </p:nvPr>
        </p:nvSpPr>
        <p:spPr/>
        <p:txBody>
          <a:bodyPr/>
          <a:lstStyle/>
          <a:p>
            <a:fld id="{BEF2A079-E7F8-4A78-8EEA-DD00A8D5DE37}" type="slidenum">
              <a:rPr lang="de-AT" smtClean="0"/>
              <a:t>4</a:t>
            </a:fld>
            <a:endParaRPr lang="de-AT"/>
          </a:p>
        </p:txBody>
      </p:sp>
    </p:spTree>
    <p:extLst>
      <p:ext uri="{BB962C8B-B14F-4D97-AF65-F5344CB8AC3E}">
        <p14:creationId xmlns:p14="http://schemas.microsoft.com/office/powerpoint/2010/main" val="3802011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the </a:t>
            </a:r>
            <a:r>
              <a:rPr lang="en-US" dirty="0" err="1"/>
              <a:t>RDKit</a:t>
            </a:r>
            <a:r>
              <a:rPr lang="en-US" dirty="0"/>
              <a:t> python library. It has a handful of functions that calculate chemical properties for you.</a:t>
            </a:r>
          </a:p>
        </p:txBody>
      </p:sp>
      <p:sp>
        <p:nvSpPr>
          <p:cNvPr id="4" name="Slide Number Placeholder 3"/>
          <p:cNvSpPr>
            <a:spLocks noGrp="1"/>
          </p:cNvSpPr>
          <p:nvPr>
            <p:ph type="sldNum" sz="quarter" idx="5"/>
          </p:nvPr>
        </p:nvSpPr>
        <p:spPr/>
        <p:txBody>
          <a:bodyPr/>
          <a:lstStyle/>
          <a:p>
            <a:fld id="{BEF2A079-E7F8-4A78-8EEA-DD00A8D5DE37}" type="slidenum">
              <a:rPr lang="de-AT" smtClean="0"/>
              <a:t>5</a:t>
            </a:fld>
            <a:endParaRPr lang="de-AT"/>
          </a:p>
        </p:txBody>
      </p:sp>
    </p:spTree>
    <p:extLst>
      <p:ext uri="{BB962C8B-B14F-4D97-AF65-F5344CB8AC3E}">
        <p14:creationId xmlns:p14="http://schemas.microsoft.com/office/powerpoint/2010/main" val="574909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Interpreting the above: bit 98513984 is set twice: once by atom 1 and once by atom 2, each at radius 1. Bit 4048591891 is set once by atom 5 at radius 2.</a:t>
            </a:r>
          </a:p>
          <a:p>
            <a:r>
              <a:rPr lang="en-US" sz="1200" b="0" i="0" u="none" strike="noStrike" kern="1200" dirty="0">
                <a:solidFill>
                  <a:schemeClr val="tx1"/>
                </a:solidFill>
                <a:effectLst/>
                <a:latin typeface="+mn-lt"/>
                <a:ea typeface="+mn-ea"/>
                <a:cs typeface="+mn-cs"/>
              </a:rPr>
              <a:t>Focusing on bit 4048591891, we can extract the </a:t>
            </a:r>
            <a:r>
              <a:rPr lang="en-US" sz="1200" b="0" i="0" u="none" strike="noStrike" kern="1200" dirty="0" err="1">
                <a:solidFill>
                  <a:schemeClr val="tx1"/>
                </a:solidFill>
                <a:effectLst/>
                <a:latin typeface="+mn-lt"/>
                <a:ea typeface="+mn-ea"/>
                <a:cs typeface="+mn-cs"/>
              </a:rPr>
              <a:t>submolecule</a:t>
            </a:r>
            <a:r>
              <a:rPr lang="en-US" sz="1200" b="0" i="0" u="none" strike="noStrike" kern="1200" dirty="0">
                <a:solidFill>
                  <a:schemeClr val="tx1"/>
                </a:solidFill>
                <a:effectLst/>
                <a:latin typeface="+mn-lt"/>
                <a:ea typeface="+mn-ea"/>
                <a:cs typeface="+mn-cs"/>
              </a:rPr>
              <a:t> consisting of all atoms within a radius of 2 of atom 5:</a:t>
            </a:r>
          </a:p>
          <a:p>
            <a:endParaRPr lang="en-US" dirty="0"/>
          </a:p>
        </p:txBody>
      </p:sp>
      <p:sp>
        <p:nvSpPr>
          <p:cNvPr id="4" name="Slide Number Placeholder 3"/>
          <p:cNvSpPr>
            <a:spLocks noGrp="1"/>
          </p:cNvSpPr>
          <p:nvPr>
            <p:ph type="sldNum" sz="quarter" idx="5"/>
          </p:nvPr>
        </p:nvSpPr>
        <p:spPr/>
        <p:txBody>
          <a:bodyPr/>
          <a:lstStyle/>
          <a:p>
            <a:fld id="{BEF2A079-E7F8-4A78-8EEA-DD00A8D5DE37}" type="slidenum">
              <a:rPr lang="de-AT" smtClean="0"/>
              <a:t>6</a:t>
            </a:fld>
            <a:endParaRPr lang="de-AT"/>
          </a:p>
        </p:txBody>
      </p:sp>
    </p:spTree>
    <p:extLst>
      <p:ext uri="{BB962C8B-B14F-4D97-AF65-F5344CB8AC3E}">
        <p14:creationId xmlns:p14="http://schemas.microsoft.com/office/powerpoint/2010/main" val="1697344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I’d like you to read only this “consistently superior performance“, therefore it’s convenient to use these Morgan Fingerprints for drug-like classification problems.</a:t>
            </a:r>
          </a:p>
          <a:p>
            <a:r>
              <a:rPr lang="en-US" dirty="0"/>
              <a:t>In comparison to MOLPRINT_2D on all performance measures.</a:t>
            </a:r>
          </a:p>
          <a:p>
            <a:endParaRPr lang="en-US" dirty="0"/>
          </a:p>
          <a:p>
            <a:r>
              <a:rPr lang="en-US" dirty="0"/>
              <a:t>Other types of fingerprinting is there too such as 3D-fingerprinting and</a:t>
            </a:r>
          </a:p>
          <a:p>
            <a:endParaRPr lang="en-US" dirty="0"/>
          </a:p>
          <a:p>
            <a:r>
              <a:rPr lang="en-US" dirty="0"/>
              <a:t>The question remained, however, as to whether a better performance of such an in-silico  tool could be expected.</a:t>
            </a:r>
          </a:p>
        </p:txBody>
      </p:sp>
      <p:sp>
        <p:nvSpPr>
          <p:cNvPr id="4" name="Slide Number Placeholder 3"/>
          <p:cNvSpPr>
            <a:spLocks noGrp="1"/>
          </p:cNvSpPr>
          <p:nvPr>
            <p:ph type="sldNum" sz="quarter" idx="5"/>
          </p:nvPr>
        </p:nvSpPr>
        <p:spPr/>
        <p:txBody>
          <a:bodyPr/>
          <a:lstStyle/>
          <a:p>
            <a:fld id="{BEF2A079-E7F8-4A78-8EEA-DD00A8D5DE37}" type="slidenum">
              <a:rPr lang="de-AT" smtClean="0"/>
              <a:t>7</a:t>
            </a:fld>
            <a:endParaRPr lang="de-AT"/>
          </a:p>
        </p:txBody>
      </p:sp>
    </p:spTree>
    <p:extLst>
      <p:ext uri="{BB962C8B-B14F-4D97-AF65-F5344CB8AC3E}">
        <p14:creationId xmlns:p14="http://schemas.microsoft.com/office/powerpoint/2010/main" val="2061212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 ROC curve plots the performance of a binary classifier under various threshold settings; this is measured by true positive rate and false positive rate. If your classifier predicts “true” more often, it will have more true positives (good) but also more false positives (bad). If your classifier is more conservative, predicting “true” less often, it will have fewer false positives but fewer true positives as well. The ROC curve is a graphical representation of this tradeoff.</a:t>
            </a:r>
          </a:p>
          <a:p>
            <a:endParaRPr lang="en-US" sz="1200" b="0" i="0" u="none" strike="noStrike" kern="1200" dirty="0">
              <a:solidFill>
                <a:schemeClr val="tx1"/>
              </a:solidFill>
              <a:effectLst/>
              <a:latin typeface="+mn-lt"/>
              <a:ea typeface="+mn-ea"/>
              <a:cs typeface="+mn-cs"/>
            </a:endParaRPr>
          </a:p>
          <a:p>
            <a:r>
              <a:rPr lang="en-US" dirty="0"/>
              <a:t>Any performance metric that uses values from both columns such as accuracy precision lift F-score will be inherently sensitive to class skews.</a:t>
            </a:r>
          </a:p>
          <a:p>
            <a:r>
              <a:rPr lang="en-US" sz="1200" b="0" i="0" u="none" strike="noStrike" kern="1200" dirty="0">
                <a:solidFill>
                  <a:schemeClr val="tx1"/>
                </a:solidFill>
                <a:effectLst/>
                <a:latin typeface="+mn-lt"/>
                <a:ea typeface="+mn-ea"/>
                <a:cs typeface="+mn-cs"/>
              </a:rPr>
              <a:t>the performance of a binary classifier under various threshold settings;</a:t>
            </a:r>
            <a:endParaRPr lang="en-US" dirty="0"/>
          </a:p>
          <a:p>
            <a:endParaRPr lang="en-US" dirty="0"/>
          </a:p>
        </p:txBody>
      </p:sp>
      <p:sp>
        <p:nvSpPr>
          <p:cNvPr id="4" name="Slide Number Placeholder 3"/>
          <p:cNvSpPr>
            <a:spLocks noGrp="1"/>
          </p:cNvSpPr>
          <p:nvPr>
            <p:ph type="sldNum" sz="quarter" idx="5"/>
          </p:nvPr>
        </p:nvSpPr>
        <p:spPr/>
        <p:txBody>
          <a:bodyPr/>
          <a:lstStyle/>
          <a:p>
            <a:fld id="{BEF2A079-E7F8-4A78-8EEA-DD00A8D5DE37}" type="slidenum">
              <a:rPr lang="de-AT" smtClean="0"/>
              <a:t>8</a:t>
            </a:fld>
            <a:endParaRPr lang="de-AT"/>
          </a:p>
        </p:txBody>
      </p:sp>
    </p:spTree>
    <p:extLst>
      <p:ext uri="{BB962C8B-B14F-4D97-AF65-F5344CB8AC3E}">
        <p14:creationId xmlns:p14="http://schemas.microsoft.com/office/powerpoint/2010/main" val="2460704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Adam outlier</a:t>
            </a:r>
          </a:p>
          <a:p>
            <a:r>
              <a:rPr lang="en-US" dirty="0"/>
              <a:t>I don’t know what this high learning rate is doing </a:t>
            </a:r>
          </a:p>
        </p:txBody>
      </p:sp>
      <p:sp>
        <p:nvSpPr>
          <p:cNvPr id="4" name="Slide Number Placeholder 3"/>
          <p:cNvSpPr>
            <a:spLocks noGrp="1"/>
          </p:cNvSpPr>
          <p:nvPr>
            <p:ph type="sldNum" sz="quarter" idx="5"/>
          </p:nvPr>
        </p:nvSpPr>
        <p:spPr/>
        <p:txBody>
          <a:bodyPr/>
          <a:lstStyle/>
          <a:p>
            <a:fld id="{BEF2A079-E7F8-4A78-8EEA-DD00A8D5DE37}" type="slidenum">
              <a:rPr lang="de-AT" smtClean="0"/>
              <a:t>9</a:t>
            </a:fld>
            <a:endParaRPr lang="de-AT"/>
          </a:p>
        </p:txBody>
      </p:sp>
    </p:spTree>
    <p:extLst>
      <p:ext uri="{BB962C8B-B14F-4D97-AF65-F5344CB8AC3E}">
        <p14:creationId xmlns:p14="http://schemas.microsoft.com/office/powerpoint/2010/main" val="2837552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75% of the data lie below the upper quartile</a:t>
            </a:r>
          </a:p>
          <a:p>
            <a:r>
              <a:rPr lang="en-US" dirty="0"/>
              <a:t>25% of the data lie below the lower quartile</a:t>
            </a:r>
          </a:p>
          <a:p>
            <a:r>
              <a:rPr lang="en-US" dirty="0"/>
              <a:t>Obviously the data is skewed to the left and that ‘s why the mean lies close to 0.5.</a:t>
            </a:r>
          </a:p>
          <a:p>
            <a:r>
              <a:rPr lang="en-US" dirty="0"/>
              <a:t>As you might guess the majority of </a:t>
            </a:r>
            <a:r>
              <a:rPr lang="en-US" dirty="0" err="1"/>
              <a:t>auc</a:t>
            </a:r>
            <a:r>
              <a:rPr lang="en-US" dirty="0"/>
              <a:t> score will lie in the interval between 0.5 0.6</a:t>
            </a:r>
          </a:p>
        </p:txBody>
      </p:sp>
      <p:sp>
        <p:nvSpPr>
          <p:cNvPr id="4" name="Slide Number Placeholder 3"/>
          <p:cNvSpPr>
            <a:spLocks noGrp="1"/>
          </p:cNvSpPr>
          <p:nvPr>
            <p:ph type="sldNum" sz="quarter" idx="5"/>
          </p:nvPr>
        </p:nvSpPr>
        <p:spPr/>
        <p:txBody>
          <a:bodyPr/>
          <a:lstStyle/>
          <a:p>
            <a:fld id="{BEF2A079-E7F8-4A78-8EEA-DD00A8D5DE37}" type="slidenum">
              <a:rPr lang="de-AT" smtClean="0"/>
              <a:t>10</a:t>
            </a:fld>
            <a:endParaRPr lang="de-AT"/>
          </a:p>
        </p:txBody>
      </p:sp>
    </p:spTree>
    <p:extLst>
      <p:ext uri="{BB962C8B-B14F-4D97-AF65-F5344CB8AC3E}">
        <p14:creationId xmlns:p14="http://schemas.microsoft.com/office/powerpoint/2010/main" val="1776568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which performed better </a:t>
            </a:r>
            <a:r>
              <a:rPr lang="en-US" dirty="0" err="1"/>
              <a:t>Relu</a:t>
            </a:r>
            <a:r>
              <a:rPr lang="en-US" dirty="0"/>
              <a:t> or </a:t>
            </a:r>
            <a:r>
              <a:rPr lang="en-US" dirty="0" err="1"/>
              <a:t>Selu</a:t>
            </a:r>
            <a:endParaRPr lang="en-US" dirty="0"/>
          </a:p>
        </p:txBody>
      </p:sp>
      <p:sp>
        <p:nvSpPr>
          <p:cNvPr id="4" name="Slide Number Placeholder 3"/>
          <p:cNvSpPr>
            <a:spLocks noGrp="1"/>
          </p:cNvSpPr>
          <p:nvPr>
            <p:ph type="sldNum" sz="quarter" idx="5"/>
          </p:nvPr>
        </p:nvSpPr>
        <p:spPr/>
        <p:txBody>
          <a:bodyPr/>
          <a:lstStyle/>
          <a:p>
            <a:fld id="{BEF2A079-E7F8-4A78-8EEA-DD00A8D5DE37}" type="slidenum">
              <a:rPr lang="de-AT" smtClean="0"/>
              <a:t>11</a:t>
            </a:fld>
            <a:endParaRPr lang="de-AT"/>
          </a:p>
        </p:txBody>
      </p:sp>
    </p:spTree>
    <p:extLst>
      <p:ext uri="{BB962C8B-B14F-4D97-AF65-F5344CB8AC3E}">
        <p14:creationId xmlns:p14="http://schemas.microsoft.com/office/powerpoint/2010/main" val="4089358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JKU Logo">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07358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sses Bild und Text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550800" y="5927411"/>
            <a:ext cx="5184000" cy="278127"/>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osses Bild und Text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0800" y="651700"/>
            <a:ext cx="7938000" cy="938696"/>
          </a:xfrm>
        </p:spPr>
        <p:txBody>
          <a:bodyPr/>
          <a:lstStyle>
            <a:lvl1pPr>
              <a:defRPr baseline="0"/>
            </a:lvl1pPr>
          </a:lstStyle>
          <a:p>
            <a:r>
              <a:rPr lang="de-DE" dirty="0"/>
              <a:t>Platz für</a:t>
            </a:r>
            <a:br>
              <a:rPr lang="de-DE" dirty="0"/>
            </a:br>
            <a:r>
              <a:rPr lang="de-DE" dirty="0" err="1"/>
              <a:t>titel</a:t>
            </a:r>
            <a:r>
              <a:rPr lang="de-DE" dirty="0"/>
              <a:t>, </a:t>
            </a:r>
            <a:r>
              <a:rPr lang="de-DE" dirty="0" err="1"/>
              <a:t>grosses</a:t>
            </a:r>
            <a:r>
              <a:rPr lang="de-DE" dirty="0"/>
              <a:t>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50800" y="1778400"/>
            <a:ext cx="5184000" cy="4427138"/>
          </a:xfrm>
        </p:spPr>
        <p:txBody>
          <a:bodyPr/>
          <a:lstStyle>
            <a:lvl1pPr marL="0" indent="0">
              <a:buNone/>
              <a:defRPr/>
            </a:lvl1pPr>
          </a:lstStyle>
          <a:p>
            <a:r>
              <a:rPr lang="de-DE"/>
              <a:t>Bild durch Klicken auf Symbol hinzufügen</a:t>
            </a:r>
            <a:endParaRPr lang="de-AT" dirty="0"/>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3" name="Datumsplatzhalter 12"/>
          <p:cNvSpPr>
            <a:spLocks noGrp="1"/>
          </p:cNvSpPr>
          <p:nvPr>
            <p:ph type="dt" sz="half" idx="26"/>
          </p:nvPr>
        </p:nvSpPr>
        <p:spPr/>
        <p:txBody>
          <a:bodyPr/>
          <a:lstStyle/>
          <a:p>
            <a:r>
              <a:rPr lang="de-AT" dirty="0"/>
              <a:t>01.02.2018</a:t>
            </a:r>
            <a:endParaRPr lang="en-US" dirty="0"/>
          </a:p>
        </p:txBody>
      </p:sp>
      <p:sp>
        <p:nvSpPr>
          <p:cNvPr id="14" name="Fußzeilenplatzhalter 13"/>
          <p:cNvSpPr>
            <a:spLocks noGrp="1"/>
          </p:cNvSpPr>
          <p:nvPr>
            <p:ph type="ftr" sz="quarter" idx="27"/>
          </p:nvPr>
        </p:nvSpPr>
        <p:spPr/>
        <p:txBody>
          <a:bodyPr/>
          <a:lstStyle/>
          <a:p>
            <a:r>
              <a:rPr lang="en-US"/>
              <a:t>Platz für Autor und LVA-Nummer</a:t>
            </a:r>
            <a:endParaRPr lang="en-US" dirty="0"/>
          </a:p>
        </p:txBody>
      </p:sp>
      <p:sp>
        <p:nvSpPr>
          <p:cNvPr id="15" name="Foliennummernplatzhalter 14"/>
          <p:cNvSpPr>
            <a:spLocks noGrp="1"/>
          </p:cNvSpPr>
          <p:nvPr>
            <p:ph type="sldNum" sz="quarter" idx="28"/>
          </p:nvPr>
        </p:nvSpPr>
        <p:spPr/>
        <p:txBody>
          <a:bodyPr/>
          <a:lstStyle/>
          <a:p>
            <a:fld id="{68F3185B-C653-42AE-8B74-FF214C291574}" type="slidenum">
              <a:rPr lang="en-US" smtClean="0"/>
              <a:pPr/>
              <a:t>‹#›</a:t>
            </a:fld>
            <a:endParaRPr lang="en-US"/>
          </a:p>
        </p:txBody>
      </p:sp>
      <p:sp>
        <p:nvSpPr>
          <p:cNvPr id="11" name="Content Placeholder 2"/>
          <p:cNvSpPr>
            <a:spLocks noGrp="1"/>
          </p:cNvSpPr>
          <p:nvPr>
            <p:ph idx="1"/>
          </p:nvPr>
        </p:nvSpPr>
        <p:spPr>
          <a:xfrm>
            <a:off x="6055200" y="1778400"/>
            <a:ext cx="24336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kleine Bilder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err="1"/>
              <a:t>titel</a:t>
            </a:r>
            <a:r>
              <a:rPr lang="de-AT" noProof="0" dirty="0"/>
              <a:t>, 3 kleine </a:t>
            </a:r>
            <a:r>
              <a:rPr lang="de-AT" noProof="0" dirty="0" err="1"/>
              <a:t>bilder</a:t>
            </a:r>
            <a:r>
              <a:rPr lang="de-AT" noProof="0" dirty="0"/>
              <a:t> und </a:t>
            </a:r>
            <a:r>
              <a:rPr lang="de-AT" noProof="0" dirty="0" err="1"/>
              <a:t>text</a:t>
            </a:r>
            <a:endParaRPr lang="de-AT" noProof="0" dirty="0"/>
          </a:p>
        </p:txBody>
      </p:sp>
      <p:sp>
        <p:nvSpPr>
          <p:cNvPr id="8" name="Bildplatzhalter 7"/>
          <p:cNvSpPr>
            <a:spLocks noGrp="1"/>
          </p:cNvSpPr>
          <p:nvPr>
            <p:ph type="pic" sz="quarter" idx="13"/>
          </p:nvPr>
        </p:nvSpPr>
        <p:spPr>
          <a:xfrm>
            <a:off x="549322" y="1777809"/>
            <a:ext cx="2414023" cy="1368000"/>
          </a:xfrm>
        </p:spPr>
        <p:txBody>
          <a:bodyPr/>
          <a:lstStyle>
            <a:lvl1pPr marL="0" indent="0">
              <a:buNone/>
              <a:defRPr/>
            </a:lvl1pPr>
          </a:lstStyle>
          <a:p>
            <a:r>
              <a:rPr lang="de-DE"/>
              <a:t>Bild durch Klicken auf Symbol hinzufügen</a:t>
            </a:r>
            <a:endParaRPr lang="de-AT" dirty="0"/>
          </a:p>
        </p:txBody>
      </p:sp>
      <p:sp>
        <p:nvSpPr>
          <p:cNvPr id="9" name="Bildplatzhalter 7"/>
          <p:cNvSpPr>
            <a:spLocks noGrp="1"/>
          </p:cNvSpPr>
          <p:nvPr>
            <p:ph type="pic" sz="quarter" idx="14"/>
          </p:nvPr>
        </p:nvSpPr>
        <p:spPr>
          <a:xfrm>
            <a:off x="549322" y="3309042"/>
            <a:ext cx="2414023" cy="1368000"/>
          </a:xfrm>
        </p:spPr>
        <p:txBody>
          <a:bodyPr/>
          <a:lstStyle>
            <a:lvl1pPr marL="0" indent="0">
              <a:buNone/>
              <a:defRPr/>
            </a:lvl1pPr>
          </a:lstStyle>
          <a:p>
            <a:r>
              <a:rPr lang="de-DE"/>
              <a:t>Bild durch Klicken auf Symbol hinzufügen</a:t>
            </a:r>
            <a:endParaRPr lang="de-AT" dirty="0"/>
          </a:p>
        </p:txBody>
      </p:sp>
      <p:sp>
        <p:nvSpPr>
          <p:cNvPr id="10" name="Bildplatzhalter 7"/>
          <p:cNvSpPr>
            <a:spLocks noGrp="1"/>
          </p:cNvSpPr>
          <p:nvPr>
            <p:ph type="pic" sz="quarter" idx="15"/>
          </p:nvPr>
        </p:nvSpPr>
        <p:spPr>
          <a:xfrm>
            <a:off x="549322" y="4834936"/>
            <a:ext cx="2414023" cy="1368000"/>
          </a:xfrm>
        </p:spPr>
        <p:txBody>
          <a:bodyPr/>
          <a:lstStyle>
            <a:lvl1pPr marL="0" indent="0">
              <a:buNone/>
              <a:defRPr/>
            </a:lvl1pPr>
          </a:lstStyle>
          <a:p>
            <a:r>
              <a:rPr lang="de-DE"/>
              <a:t>Bild durch Klicken auf Symbol hinzufügen</a:t>
            </a:r>
            <a:endParaRPr lang="de-AT" dirty="0"/>
          </a:p>
        </p:txBody>
      </p:sp>
      <p:sp>
        <p:nvSpPr>
          <p:cNvPr id="11" name="Bildplatzhalter 8"/>
          <p:cNvSpPr>
            <a:spLocks noGrp="1"/>
          </p:cNvSpPr>
          <p:nvPr>
            <p:ph type="pic" sz="quarter" idx="16"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7"/>
          </p:nvPr>
        </p:nvSpPr>
        <p:spPr/>
        <p:txBody>
          <a:bodyPr/>
          <a:lstStyle/>
          <a:p>
            <a:r>
              <a:rPr lang="de-AT" dirty="0"/>
              <a:t>01.02.2018</a:t>
            </a:r>
            <a:endParaRPr lang="en-US" dirty="0"/>
          </a:p>
        </p:txBody>
      </p:sp>
      <p:sp>
        <p:nvSpPr>
          <p:cNvPr id="12" name="Fußzeilenplatzhalter 11"/>
          <p:cNvSpPr>
            <a:spLocks noGrp="1"/>
          </p:cNvSpPr>
          <p:nvPr>
            <p:ph type="ftr" sz="quarter" idx="18"/>
          </p:nvPr>
        </p:nvSpPr>
        <p:spPr/>
        <p:txBody>
          <a:bodyPr/>
          <a:lstStyle/>
          <a:p>
            <a:r>
              <a:rPr lang="de-AT" noProof="0" dirty="0"/>
              <a:t>Platz für Autor und LVA-Nummer</a:t>
            </a:r>
          </a:p>
        </p:txBody>
      </p:sp>
      <p:sp>
        <p:nvSpPr>
          <p:cNvPr id="13" name="Foliennummernplatzhalter 12"/>
          <p:cNvSpPr>
            <a:spLocks noGrp="1"/>
          </p:cNvSpPr>
          <p:nvPr>
            <p:ph type="sldNum" sz="quarter" idx="19"/>
          </p:nvPr>
        </p:nvSpPr>
        <p:spPr/>
        <p:txBody>
          <a:bodyPr/>
          <a:lstStyle/>
          <a:p>
            <a:fld id="{68F3185B-C653-42AE-8B74-FF214C291574}" type="slidenum">
              <a:rPr lang="en-US" smtClean="0"/>
              <a:pPr/>
              <a:t>‹#›</a:t>
            </a:fld>
            <a:endParaRPr lang="en-US"/>
          </a:p>
        </p:txBody>
      </p:sp>
      <p:sp>
        <p:nvSpPr>
          <p:cNvPr id="14" name="Rechteck 13"/>
          <p:cNvSpPr/>
          <p:nvPr userDrawn="1"/>
        </p:nvSpPr>
        <p:spPr>
          <a:xfrm>
            <a:off x="3683660" y="1444171"/>
            <a:ext cx="469900"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6"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335375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hmales Bild u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schmales </a:t>
            </a:r>
            <a:r>
              <a:rPr lang="de-DE" dirty="0" err="1"/>
              <a:t>bild</a:t>
            </a:r>
            <a:r>
              <a:rPr lang="de-DE" dirty="0"/>
              <a:t> und </a:t>
            </a:r>
            <a:r>
              <a:rPr lang="de-DE" dirty="0" err="1"/>
              <a:t>text</a:t>
            </a:r>
            <a:endParaRPr lang="en-US" dirty="0"/>
          </a:p>
        </p:txBody>
      </p:sp>
      <p:sp>
        <p:nvSpPr>
          <p:cNvPr id="8" name="Bildplatzhalter 7"/>
          <p:cNvSpPr>
            <a:spLocks noGrp="1"/>
          </p:cNvSpPr>
          <p:nvPr>
            <p:ph type="pic" sz="quarter" idx="13"/>
          </p:nvPr>
        </p:nvSpPr>
        <p:spPr>
          <a:xfrm>
            <a:off x="549322" y="1778467"/>
            <a:ext cx="2418223" cy="4428000"/>
          </a:xfrm>
        </p:spPr>
        <p:txBody>
          <a:bodyPr/>
          <a:lstStyle>
            <a:lvl1pPr marL="0" indent="0">
              <a:buNone/>
              <a:defRPr/>
            </a:lvl1pPr>
          </a:lstStyle>
          <a:p>
            <a:r>
              <a:rPr lang="de-DE"/>
              <a:t>Bild durch Klicken auf Symbol hinzufügen</a:t>
            </a:r>
            <a:endParaRPr lang="de-AT"/>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7" name="Datumsplatzhalter 6"/>
          <p:cNvSpPr>
            <a:spLocks noGrp="1"/>
          </p:cNvSpPr>
          <p:nvPr>
            <p:ph type="dt" sz="half" idx="15"/>
          </p:nvPr>
        </p:nvSpPr>
        <p:spPr/>
        <p:txBody>
          <a:bodyPr/>
          <a:lstStyle/>
          <a:p>
            <a:r>
              <a:rPr lang="de-AT" dirty="0"/>
              <a:t>01.02.2018</a:t>
            </a:r>
            <a:endParaRPr lang="en-US" dirty="0"/>
          </a:p>
        </p:txBody>
      </p:sp>
      <p:sp>
        <p:nvSpPr>
          <p:cNvPr id="9" name="Fußzeilenplatzhalter 8"/>
          <p:cNvSpPr>
            <a:spLocks noGrp="1"/>
          </p:cNvSpPr>
          <p:nvPr>
            <p:ph type="ftr" sz="quarter" idx="16"/>
          </p:nvPr>
        </p:nvSpPr>
        <p:spPr/>
        <p:txBody>
          <a:bodyPr/>
          <a:lstStyle/>
          <a:p>
            <a:r>
              <a:rPr lang="de-AT" noProof="0" dirty="0"/>
              <a:t>Platz für Autor und LVA-Nummer</a:t>
            </a:r>
          </a:p>
        </p:txBody>
      </p:sp>
      <p:sp>
        <p:nvSpPr>
          <p:cNvPr id="11" name="Foliennummernplatzhalter 10"/>
          <p:cNvSpPr>
            <a:spLocks noGrp="1"/>
          </p:cNvSpPr>
          <p:nvPr>
            <p:ph type="sldNum" sz="quarter" idx="17"/>
          </p:nvPr>
        </p:nvSpPr>
        <p:spPr/>
        <p:txBody>
          <a:bodyPr/>
          <a:lstStyle/>
          <a:p>
            <a:fld id="{68F3185B-C653-42AE-8B74-FF214C291574}" type="slidenum">
              <a:rPr lang="en-US" smtClean="0"/>
              <a:pPr/>
              <a:t>‹#›</a:t>
            </a:fld>
            <a:endParaRPr lang="en-US"/>
          </a:p>
        </p:txBody>
      </p:sp>
      <p:sp>
        <p:nvSpPr>
          <p:cNvPr id="12" name="Content Placeholder 2"/>
          <p:cNvSpPr>
            <a:spLocks noGrp="1"/>
          </p:cNvSpPr>
          <p:nvPr>
            <p:ph idx="1"/>
          </p:nvPr>
        </p:nvSpPr>
        <p:spPr>
          <a:xfrm>
            <a:off x="3404316" y="1777809"/>
            <a:ext cx="50832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1406415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oßes Imagebild">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a:xfrm>
            <a:off x="0" y="0"/>
            <a:ext cx="9144000" cy="6858000"/>
          </a:xfrm>
        </p:spPr>
        <p:txBody>
          <a:bodyPr/>
          <a:lstStyle>
            <a:lvl1pPr marL="0" indent="0">
              <a:buNone/>
              <a:defRPr/>
            </a:lvl1pPr>
          </a:lstStyle>
          <a:p>
            <a:r>
              <a:rPr lang="de-DE"/>
              <a:t>Bild durch Klicken auf Symbol hinzufügen</a:t>
            </a:r>
            <a:endParaRPr lang="en-US" dirty="0"/>
          </a:p>
        </p:txBody>
      </p:sp>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grosses</a:t>
            </a:r>
            <a:r>
              <a:rPr lang="de-DE" dirty="0"/>
              <a:t> </a:t>
            </a:r>
            <a:r>
              <a:rPr lang="de-DE" dirty="0" err="1"/>
              <a:t>imagebild</a:t>
            </a:r>
            <a:endParaRPr lang="en-US" dirty="0"/>
          </a:p>
        </p:txBody>
      </p:sp>
    </p:spTree>
    <p:extLst>
      <p:ext uri="{BB962C8B-B14F-4D97-AF65-F5344CB8AC3E}">
        <p14:creationId xmlns:p14="http://schemas.microsoft.com/office/powerpoint/2010/main" val="3244942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rmel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Formeln</a:t>
            </a:r>
            <a:endParaRPr lang="en-US" dirty="0"/>
          </a:p>
        </p:txBody>
      </p:sp>
      <p:sp>
        <p:nvSpPr>
          <p:cNvPr id="8" name="Bildplatzhalter 7"/>
          <p:cNvSpPr>
            <a:spLocks noGrp="1"/>
          </p:cNvSpPr>
          <p:nvPr>
            <p:ph type="pic" sz="quarter" idx="13"/>
          </p:nvPr>
        </p:nvSpPr>
        <p:spPr>
          <a:xfrm>
            <a:off x="1598864" y="1775981"/>
            <a:ext cx="5940000" cy="4172400"/>
          </a:xfrm>
        </p:spPr>
        <p:txBody>
          <a:bodyPr/>
          <a:lstStyle>
            <a:lvl1pPr marL="0" indent="0">
              <a:buNone/>
              <a:defRPr/>
            </a:lvl1pPr>
          </a:lstStyle>
          <a:p>
            <a:r>
              <a:rPr lang="de-DE"/>
              <a:t>Bild durch Klicken auf Symbol hinzufügen</a:t>
            </a:r>
            <a:endParaRPr lang="de-AT"/>
          </a:p>
        </p:txBody>
      </p:sp>
      <p:sp>
        <p:nvSpPr>
          <p:cNvPr id="9"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10" name="Textplatzhalter 5"/>
          <p:cNvSpPr>
            <a:spLocks noGrp="1"/>
          </p:cNvSpPr>
          <p:nvPr>
            <p:ph type="body" sz="quarter" idx="25" hasCustomPrompt="1"/>
          </p:nvPr>
        </p:nvSpPr>
        <p:spPr>
          <a:xfrm>
            <a:off x="1598864" y="5948381"/>
            <a:ext cx="5940000"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3" name="Datumsplatzhalter 2"/>
          <p:cNvSpPr>
            <a:spLocks noGrp="1"/>
          </p:cNvSpPr>
          <p:nvPr>
            <p:ph type="dt" sz="half" idx="26"/>
          </p:nvPr>
        </p:nvSpPr>
        <p:spPr/>
        <p:txBody>
          <a:bodyPr/>
          <a:lstStyle/>
          <a:p>
            <a:r>
              <a:rPr lang="de-AT" dirty="0"/>
              <a:t>01.02.2018</a:t>
            </a:r>
            <a:endParaRPr lang="en-US" dirty="0"/>
          </a:p>
        </p:txBody>
      </p:sp>
      <p:sp>
        <p:nvSpPr>
          <p:cNvPr id="7" name="Fußzeilenplatzhalter 6"/>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a:t>
            </a:fld>
            <a:endParaRPr lang="en-US"/>
          </a:p>
        </p:txBody>
      </p:sp>
    </p:spTree>
    <p:extLst>
      <p:ext uri="{BB962C8B-B14F-4D97-AF65-F5344CB8AC3E}">
        <p14:creationId xmlns:p14="http://schemas.microsoft.com/office/powerpoint/2010/main" val="1089694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lvl1pPr>
          </a:lstStyle>
          <a:p>
            <a:r>
              <a:rPr lang="de-DE" dirty="0"/>
              <a:t>Platz für</a:t>
            </a:r>
            <a:br>
              <a:rPr lang="de-DE" dirty="0"/>
            </a:br>
            <a:r>
              <a:rPr lang="de-DE" dirty="0" err="1"/>
              <a:t>titel</a:t>
            </a:r>
            <a:r>
              <a:rPr lang="de-DE" dirty="0"/>
              <a:t> und </a:t>
            </a:r>
            <a:r>
              <a:rPr lang="de-DE" dirty="0" err="1"/>
              <a:t>video</a:t>
            </a:r>
            <a:endParaRPr lang="de-AT" dirty="0"/>
          </a:p>
        </p:txBody>
      </p:sp>
      <p:sp>
        <p:nvSpPr>
          <p:cNvPr id="7" name="Medienplatzhalter 6"/>
          <p:cNvSpPr>
            <a:spLocks noGrp="1"/>
          </p:cNvSpPr>
          <p:nvPr>
            <p:ph type="media" sz="quarter" idx="13"/>
          </p:nvPr>
        </p:nvSpPr>
        <p:spPr>
          <a:xfrm>
            <a:off x="549322" y="1785900"/>
            <a:ext cx="7935578" cy="4172400"/>
          </a:xfrm>
        </p:spPr>
        <p:txBody>
          <a:bodyPr/>
          <a:lstStyle/>
          <a:p>
            <a:r>
              <a:rPr lang="de-DE"/>
              <a:t>Mediaclip durch Klicken auf Symbol hinzufügen</a:t>
            </a:r>
            <a:endParaRPr lang="de-AT" dirty="0"/>
          </a:p>
        </p:txBody>
      </p:sp>
      <p:sp>
        <p:nvSpPr>
          <p:cNvPr id="8"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Textplatzhalter 5"/>
          <p:cNvSpPr>
            <a:spLocks noGrp="1"/>
          </p:cNvSpPr>
          <p:nvPr>
            <p:ph type="body" sz="quarter" idx="25" hasCustomPrompt="1"/>
          </p:nvPr>
        </p:nvSpPr>
        <p:spPr>
          <a:xfrm>
            <a:off x="549322" y="5958300"/>
            <a:ext cx="7935578" cy="252000"/>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6" name="Datumsplatzhalter 5"/>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p>
            <a:fld id="{68F3185B-C653-42AE-8B74-FF214C291574}" type="slidenum">
              <a:rPr lang="en-US" smtClean="0"/>
              <a:pPr/>
              <a:t>‹#›</a:t>
            </a:fld>
            <a:endParaRPr lang="en-US"/>
          </a:p>
        </p:txBody>
      </p:sp>
    </p:spTree>
    <p:extLst>
      <p:ext uri="{BB962C8B-B14F-4D97-AF65-F5344CB8AC3E}">
        <p14:creationId xmlns:p14="http://schemas.microsoft.com/office/powerpoint/2010/main" val="1199909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chlus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633345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Platz für Details und nächste Schritte.</a:t>
            </a:r>
            <a:endParaRPr lang="en-US" dirty="0"/>
          </a:p>
        </p:txBody>
      </p:sp>
      <p:sp>
        <p:nvSpPr>
          <p:cNvPr id="7" name="Titel 6"/>
          <p:cNvSpPr>
            <a:spLocks noGrp="1"/>
          </p:cNvSpPr>
          <p:nvPr>
            <p:ph type="title" hasCustomPrompt="1"/>
          </p:nvPr>
        </p:nvSpPr>
        <p:spPr>
          <a:xfrm>
            <a:off x="543600" y="1181193"/>
            <a:ext cx="6333450" cy="2226283"/>
          </a:xfrm>
        </p:spPr>
        <p:txBody>
          <a:bodyPr anchor="b"/>
          <a:lstStyle>
            <a:lvl1pPr>
              <a:defRPr sz="4500"/>
            </a:lvl1pPr>
          </a:lstStyle>
          <a:p>
            <a:r>
              <a:rPr lang="de-DE" dirty="0"/>
              <a:t>Platz für </a:t>
            </a:r>
            <a:br>
              <a:rPr lang="de-DE" dirty="0"/>
            </a:br>
            <a:r>
              <a:rPr lang="de-DE" dirty="0"/>
              <a:t>ein danke</a:t>
            </a:r>
            <a:endParaRPr lang="en-US" dirty="0"/>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6" name="Textfeld 5"/>
          <p:cNvSpPr txBox="1"/>
          <p:nvPr userDrawn="1"/>
        </p:nvSpPr>
        <p:spPr>
          <a:xfrm>
            <a:off x="7179820" y="5554800"/>
            <a:ext cx="1380286" cy="733534"/>
          </a:xfrm>
          <a:prstGeom prst="rect">
            <a:avLst/>
          </a:prstGeom>
          <a:noFill/>
        </p:spPr>
        <p:txBody>
          <a:bodyPr wrap="square" rtlCol="0">
            <a:spAutoFit/>
          </a:bodyPr>
          <a:lstStyle/>
          <a:p>
            <a:pPr>
              <a:lnSpc>
                <a:spcPts val="1000"/>
              </a:lnSpc>
            </a:pPr>
            <a:r>
              <a:rPr lang="de-AT" sz="800" b="0" dirty="0">
                <a:solidFill>
                  <a:schemeClr val="tx1"/>
                </a:solidFill>
                <a:latin typeface="+mj-lt"/>
              </a:rPr>
              <a:t>JOHANNES</a:t>
            </a:r>
            <a:r>
              <a:rPr lang="de-AT" sz="800" b="0" baseline="0" dirty="0">
                <a:solidFill>
                  <a:schemeClr val="tx1"/>
                </a:solidFill>
                <a:latin typeface="+mj-lt"/>
              </a:rPr>
              <a:t> KEPLER UNIVERSITÄT LINZ</a:t>
            </a:r>
          </a:p>
          <a:p>
            <a:pPr>
              <a:lnSpc>
                <a:spcPts val="1000"/>
              </a:lnSpc>
            </a:pPr>
            <a:r>
              <a:rPr lang="de-AT" sz="800" b="0" baseline="0" dirty="0">
                <a:solidFill>
                  <a:schemeClr val="tx1"/>
                </a:solidFill>
                <a:latin typeface="+mn-lt"/>
              </a:rPr>
              <a:t>Altenberger Straße 69</a:t>
            </a:r>
          </a:p>
          <a:p>
            <a:pPr>
              <a:lnSpc>
                <a:spcPts val="1000"/>
              </a:lnSpc>
            </a:pPr>
            <a:r>
              <a:rPr lang="de-AT" sz="800" b="0" baseline="0" dirty="0">
                <a:solidFill>
                  <a:schemeClr val="tx1"/>
                </a:solidFill>
                <a:latin typeface="+mn-lt"/>
              </a:rPr>
              <a:t>4040 Linz, Österreich</a:t>
            </a:r>
          </a:p>
          <a:p>
            <a:pPr>
              <a:lnSpc>
                <a:spcPts val="1000"/>
              </a:lnSpc>
            </a:pPr>
            <a:r>
              <a:rPr lang="de-AT" sz="800" b="0" baseline="0" dirty="0">
                <a:solidFill>
                  <a:schemeClr val="tx1"/>
                </a:solidFill>
                <a:latin typeface="+mn-lt"/>
              </a:rPr>
              <a:t>www.jku.at</a:t>
            </a:r>
            <a:endParaRPr lang="de-AT" sz="800" b="0" dirty="0">
              <a:solidFill>
                <a:schemeClr val="tx1"/>
              </a:solidFill>
              <a:latin typeface="+mn-lt"/>
            </a:endParaRPr>
          </a:p>
        </p:txBody>
      </p:sp>
      <p:pic>
        <p:nvPicPr>
          <p:cNvPr id="8" name="Grafik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1725939567"/>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JKU Logo grau">
    <p:spTree>
      <p:nvGrpSpPr>
        <p:cNvPr id="1" name=""/>
        <p:cNvGrpSpPr/>
        <p:nvPr/>
      </p:nvGrpSpPr>
      <p:grpSpPr>
        <a:xfrm>
          <a:off x="0" y="0"/>
          <a:ext cx="0" cy="0"/>
          <a:chOff x="0" y="0"/>
          <a:chExt cx="0" cy="0"/>
        </a:xfrm>
      </p:grpSpPr>
      <p:sp>
        <p:nvSpPr>
          <p:cNvPr id="3" name="Rechteck 2"/>
          <p:cNvSpPr/>
          <p:nvPr userDrawn="1"/>
        </p:nvSpPr>
        <p:spPr>
          <a:xfrm>
            <a:off x="217960" y="216000"/>
            <a:ext cx="8708080" cy="642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272227" y="1463400"/>
            <a:ext cx="6599546" cy="3931200"/>
          </a:xfrm>
          <a:prstGeom prst="rect">
            <a:avLst/>
          </a:prstGeom>
        </p:spPr>
      </p:pic>
    </p:spTree>
    <p:extLst>
      <p:ext uri="{BB962C8B-B14F-4D97-AF65-F5344CB8AC3E}">
        <p14:creationId xmlns:p14="http://schemas.microsoft.com/office/powerpoint/2010/main" val="3292342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mit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4971" y="551477"/>
            <a:ext cx="7938000" cy="1943630"/>
          </a:xfrm>
        </p:spPr>
        <p:txBody>
          <a:bodyPr anchor="b">
            <a:noAutofit/>
          </a:bodyPr>
          <a:lstStyle>
            <a:lvl1pPr algn="l">
              <a:defRPr sz="4500" baseline="0">
                <a:latin typeface="Arial Black" panose="020B0A04020102020204" pitchFamily="34" charset="0"/>
              </a:defRPr>
            </a:lvl1pPr>
          </a:lstStyle>
          <a:p>
            <a:r>
              <a:rPr lang="de-AT" noProof="0" dirty="0"/>
              <a:t>Platz für</a:t>
            </a:r>
            <a:br>
              <a:rPr lang="de-AT" noProof="0" dirty="0"/>
            </a:br>
            <a:r>
              <a:rPr lang="de-AT" noProof="0" dirty="0"/>
              <a:t>den Titel</a:t>
            </a:r>
          </a:p>
        </p:txBody>
      </p:sp>
      <p:sp>
        <p:nvSpPr>
          <p:cNvPr id="3" name="Subtitle 2"/>
          <p:cNvSpPr>
            <a:spLocks noGrp="1"/>
          </p:cNvSpPr>
          <p:nvPr>
            <p:ph type="subTitle" idx="1" hasCustomPrompt="1"/>
          </p:nvPr>
        </p:nvSpPr>
        <p:spPr>
          <a:xfrm>
            <a:off x="556045" y="3879265"/>
            <a:ext cx="7926926"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10" name="Bildplatzhalter 9"/>
          <p:cNvSpPr>
            <a:spLocks noGrp="1"/>
          </p:cNvSpPr>
          <p:nvPr>
            <p:ph type="pic" sz="quarter" idx="10" hasCustomPrompt="1"/>
          </p:nvPr>
        </p:nvSpPr>
        <p:spPr>
          <a:xfrm>
            <a:off x="5957925" y="5472268"/>
            <a:ext cx="1385047" cy="770400"/>
          </a:xfrm>
        </p:spPr>
        <p:txBody>
          <a:bodyPr>
            <a:noAutofit/>
          </a:bodyPr>
          <a:lstStyle>
            <a:lvl1pPr marL="0" indent="0">
              <a:buNone/>
              <a:defRPr sz="1400"/>
            </a:lvl1pPr>
          </a:lstStyle>
          <a:p>
            <a:r>
              <a:rPr lang="en-US" dirty="0" err="1"/>
              <a:t>Platz</a:t>
            </a:r>
            <a:r>
              <a:rPr lang="en-US" dirty="0"/>
              <a:t> </a:t>
            </a:r>
            <a:r>
              <a:rPr lang="en-US" dirty="0" err="1"/>
              <a:t>für</a:t>
            </a:r>
            <a:r>
              <a:rPr lang="en-US" dirty="0"/>
              <a:t> </a:t>
            </a:r>
            <a:r>
              <a:rPr lang="en-US" dirty="0" err="1"/>
              <a:t>ein</a:t>
            </a:r>
            <a:r>
              <a:rPr lang="en-US" dirty="0"/>
              <a:t> </a:t>
            </a:r>
            <a:r>
              <a:rPr lang="en-US" dirty="0" err="1"/>
              <a:t>Partnerlogo</a:t>
            </a:r>
            <a:endParaRPr lang="en-US"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01305" y="5191200"/>
            <a:ext cx="2115244" cy="1260000"/>
          </a:xfrm>
          <a:prstGeom prst="rect">
            <a:avLst/>
          </a:prstGeom>
        </p:spPr>
      </p:pic>
      <p:pic>
        <p:nvPicPr>
          <p:cNvPr id="9" name="Grafik 8"/>
          <p:cNvPicPr>
            <a:picLocks noChangeAspect="1"/>
          </p:cNvPicPr>
          <p:nvPr userDrawn="1"/>
        </p:nvPicPr>
        <p:blipFill rotWithShape="1">
          <a:blip r:embed="rId3" cstate="print">
            <a:extLst>
              <a:ext uri="{28A0092B-C50C-407E-A947-70E740481C1C}">
                <a14:useLocalDpi xmlns:a14="http://schemas.microsoft.com/office/drawing/2010/main"/>
              </a:ext>
            </a:extLst>
          </a:blip>
          <a:srcRect l="27339" t="15819" r="44018" b="42469"/>
          <a:stretch/>
        </p:blipFill>
        <p:spPr>
          <a:xfrm>
            <a:off x="451069" y="2412000"/>
            <a:ext cx="1730551" cy="1501200"/>
          </a:xfrm>
          <a:prstGeom prst="rect">
            <a:avLst/>
          </a:prstGeom>
        </p:spPr>
      </p:pic>
      <p:sp>
        <p:nvSpPr>
          <p:cNvPr id="12" name="Textplatzhalter 3"/>
          <p:cNvSpPr>
            <a:spLocks noGrp="1"/>
          </p:cNvSpPr>
          <p:nvPr>
            <p:ph type="body" sz="quarter" idx="12" hasCustomPrompt="1"/>
          </p:nvPr>
        </p:nvSpPr>
        <p:spPr>
          <a:xfrm>
            <a:off x="2181509" y="2623322"/>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pic>
        <p:nvPicPr>
          <p:cNvPr id="5" name="Bild 4"/>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7425539" y="5468397"/>
            <a:ext cx="1057432" cy="774271"/>
          </a:xfrm>
          <a:prstGeom prst="rect">
            <a:avLst/>
          </a:prstGeom>
        </p:spPr>
      </p:pic>
    </p:spTree>
    <p:extLst>
      <p:ext uri="{BB962C8B-B14F-4D97-AF65-F5344CB8AC3E}">
        <p14:creationId xmlns:p14="http://schemas.microsoft.com/office/powerpoint/2010/main" val="2370650819"/>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hne Log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557460" y="4810654"/>
            <a:ext cx="7924140" cy="845078"/>
          </a:xfrm>
        </p:spPr>
        <p:txBody>
          <a:bodyPr>
            <a:noAutofit/>
          </a:bodyPr>
          <a:lstStyle>
            <a:lvl1pPr marL="0" indent="0" algn="l">
              <a:spcBef>
                <a:spcPts val="0"/>
              </a:spcBef>
              <a:buNone/>
              <a:defRPr sz="17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AT" noProof="0" dirty="0"/>
              <a:t>Platz für Details und Erklärungen zum Thema.</a:t>
            </a:r>
          </a:p>
        </p:txBody>
      </p:sp>
      <p:sp>
        <p:nvSpPr>
          <p:cNvPr id="7" name="Titel 6"/>
          <p:cNvSpPr>
            <a:spLocks noGrp="1"/>
          </p:cNvSpPr>
          <p:nvPr>
            <p:ph type="title" hasCustomPrompt="1"/>
          </p:nvPr>
        </p:nvSpPr>
        <p:spPr>
          <a:xfrm>
            <a:off x="543600" y="1181193"/>
            <a:ext cx="7938000" cy="2226283"/>
          </a:xfrm>
        </p:spPr>
        <p:txBody>
          <a:bodyPr anchor="b"/>
          <a:lstStyle>
            <a:lvl1pPr>
              <a:defRPr sz="4500"/>
            </a:lvl1pPr>
          </a:lstStyle>
          <a:p>
            <a:r>
              <a:rPr lang="de-AT" noProof="0" dirty="0"/>
              <a:t>Platz für </a:t>
            </a:r>
            <a:br>
              <a:rPr lang="de-AT" noProof="0" dirty="0"/>
            </a:br>
            <a:r>
              <a:rPr lang="de-AT" noProof="0" dirty="0"/>
              <a:t>den Titel</a:t>
            </a:r>
          </a:p>
        </p:txBody>
      </p:sp>
      <p:pic>
        <p:nvPicPr>
          <p:cNvPr id="5" name="Grafik 4"/>
          <p:cNvPicPr>
            <a:picLocks noChangeAspect="1"/>
          </p:cNvPicPr>
          <p:nvPr userDrawn="1"/>
        </p:nvPicPr>
        <p:blipFill rotWithShape="1">
          <a:blip r:embed="rId2" cstate="print">
            <a:extLst>
              <a:ext uri="{28A0092B-C50C-407E-A947-70E740481C1C}">
                <a14:useLocalDpi xmlns:a14="http://schemas.microsoft.com/office/drawing/2010/main"/>
              </a:ext>
            </a:extLst>
          </a:blip>
          <a:srcRect l="27339" t="15819" r="44018" b="42469"/>
          <a:stretch/>
        </p:blipFill>
        <p:spPr>
          <a:xfrm>
            <a:off x="450000" y="3314568"/>
            <a:ext cx="1730551" cy="1501200"/>
          </a:xfrm>
          <a:prstGeom prst="rect">
            <a:avLst/>
          </a:prstGeom>
        </p:spPr>
      </p:pic>
      <p:sp>
        <p:nvSpPr>
          <p:cNvPr id="4" name="Textplatzhalter 3"/>
          <p:cNvSpPr>
            <a:spLocks noGrp="1"/>
          </p:cNvSpPr>
          <p:nvPr>
            <p:ph type="body" sz="quarter" idx="10" hasCustomPrompt="1"/>
          </p:nvPr>
        </p:nvSpPr>
        <p:spPr>
          <a:xfrm>
            <a:off x="2180551" y="3543300"/>
            <a:ext cx="6301462" cy="1130300"/>
          </a:xfrm>
        </p:spPr>
        <p:txBody>
          <a:bodyPr anchor="ctr"/>
          <a:lstStyle>
            <a:lvl1pPr marL="0" indent="0">
              <a:buNone/>
              <a:defRPr baseline="0">
                <a:latin typeface="+mj-lt"/>
              </a:defRPr>
            </a:lvl1pPr>
          </a:lstStyle>
          <a:p>
            <a:pPr marL="324000" marR="0" lvl="0" indent="-324000" algn="l" defTabSz="914400" rtl="0" eaLnBrk="1" fontAlgn="auto" latinLnBrk="0" hangingPunct="1">
              <a:lnSpc>
                <a:spcPct val="105000"/>
              </a:lnSpc>
              <a:spcBef>
                <a:spcPts val="800"/>
              </a:spcBef>
              <a:spcAft>
                <a:spcPts val="0"/>
              </a:spcAft>
              <a:buClrTx/>
              <a:buSzPct val="90000"/>
              <a:tabLst/>
              <a:defRPr/>
            </a:pPr>
            <a:r>
              <a:rPr lang="de-AT" dirty="0"/>
              <a:t>Platz für einen Untertitel</a:t>
            </a:r>
          </a:p>
        </p:txBody>
      </p:sp>
    </p:spTree>
    <p:extLst>
      <p:ext uri="{BB962C8B-B14F-4D97-AF65-F5344CB8AC3E}">
        <p14:creationId xmlns:p14="http://schemas.microsoft.com/office/powerpoint/2010/main" val="3176489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Übersicht Kooperationen">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43600" y="1936933"/>
            <a:ext cx="7938000" cy="470091"/>
          </a:xfrm>
        </p:spPr>
        <p:txBody>
          <a:bodyPr/>
          <a:lstStyle>
            <a:lvl1pPr>
              <a:defRPr/>
            </a:lvl1pPr>
          </a:lstStyle>
          <a:p>
            <a:r>
              <a:rPr lang="de-AT" noProof="0" dirty="0"/>
              <a:t>In Kooperation mit</a:t>
            </a:r>
          </a:p>
        </p:txBody>
      </p:sp>
      <p:sp>
        <p:nvSpPr>
          <p:cNvPr id="7" name="Bildplatzhalter 6"/>
          <p:cNvSpPr>
            <a:spLocks noGrp="1"/>
          </p:cNvSpPr>
          <p:nvPr>
            <p:ph type="pic" sz="quarter" idx="13" hasCustomPrompt="1"/>
          </p:nvPr>
        </p:nvSpPr>
        <p:spPr>
          <a:xfrm>
            <a:off x="3852000"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8" name="Bildplatzhalter 6"/>
          <p:cNvSpPr>
            <a:spLocks noGrp="1"/>
          </p:cNvSpPr>
          <p:nvPr>
            <p:ph type="pic" sz="quarter" idx="14" hasCustomPrompt="1"/>
          </p:nvPr>
        </p:nvSpPr>
        <p:spPr>
          <a:xfrm>
            <a:off x="5443236" y="2672237"/>
            <a:ext cx="1440000" cy="1440000"/>
          </a:xfrm>
        </p:spPr>
        <p:txBody>
          <a:bodyPr/>
          <a:lstStyle>
            <a:lvl1pPr marL="0" indent="0">
              <a:buFontTx/>
              <a:buNone/>
              <a:defRPr sz="1600"/>
            </a:lvl1pPr>
          </a:lstStyle>
          <a:p>
            <a:r>
              <a:rPr lang="de-AT" dirty="0"/>
              <a:t>Platz für ein Partnerlogo</a:t>
            </a:r>
            <a:endParaRPr lang="en-US" dirty="0"/>
          </a:p>
        </p:txBody>
      </p:sp>
      <p:sp>
        <p:nvSpPr>
          <p:cNvPr id="9" name="Bildplatzhalter 6"/>
          <p:cNvSpPr>
            <a:spLocks noGrp="1"/>
          </p:cNvSpPr>
          <p:nvPr>
            <p:ph type="pic" sz="quarter" idx="15" hasCustomPrompt="1"/>
          </p:nvPr>
        </p:nvSpPr>
        <p:spPr>
          <a:xfrm>
            <a:off x="7039492" y="2672237"/>
            <a:ext cx="1440000" cy="1440000"/>
          </a:xfrm>
        </p:spPr>
        <p:txBody>
          <a:bodyPr>
            <a:normAutofit/>
          </a:bodyPr>
          <a:lstStyle>
            <a:lvl1pPr marL="0" indent="0">
              <a:buFontTx/>
              <a:buNone/>
              <a:defRPr sz="1600" baseline="0"/>
            </a:lvl1pPr>
          </a:lstStyle>
          <a:p>
            <a:r>
              <a:rPr lang="de-AT" dirty="0"/>
              <a:t>Platz für ein Partnerlogo</a:t>
            </a:r>
            <a:endParaRPr lang="en-US" dirty="0"/>
          </a:p>
        </p:txBody>
      </p:sp>
      <p:sp>
        <p:nvSpPr>
          <p:cNvPr id="10" name="Bildplatzhalter 6"/>
          <p:cNvSpPr>
            <a:spLocks noGrp="1"/>
          </p:cNvSpPr>
          <p:nvPr>
            <p:ph type="pic" sz="quarter" idx="16" hasCustomPrompt="1"/>
          </p:nvPr>
        </p:nvSpPr>
        <p:spPr>
          <a:xfrm>
            <a:off x="656621" y="26722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1" name="Bildplatzhalter 6"/>
          <p:cNvSpPr>
            <a:spLocks noGrp="1"/>
          </p:cNvSpPr>
          <p:nvPr>
            <p:ph type="pic" sz="quarter" idx="17" hasCustomPrompt="1"/>
          </p:nvPr>
        </p:nvSpPr>
        <p:spPr>
          <a:xfrm>
            <a:off x="2271800" y="26712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2" name="Bildplatzhalter 6"/>
          <p:cNvSpPr>
            <a:spLocks noGrp="1"/>
          </p:cNvSpPr>
          <p:nvPr>
            <p:ph type="pic" sz="quarter" idx="18" hasCustomPrompt="1"/>
          </p:nvPr>
        </p:nvSpPr>
        <p:spPr>
          <a:xfrm>
            <a:off x="3852000"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3" name="Bildplatzhalter 6"/>
          <p:cNvSpPr>
            <a:spLocks noGrp="1"/>
          </p:cNvSpPr>
          <p:nvPr>
            <p:ph type="pic" sz="quarter" idx="19" hasCustomPrompt="1"/>
          </p:nvPr>
        </p:nvSpPr>
        <p:spPr>
          <a:xfrm>
            <a:off x="5443236"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4" name="Bildplatzhalter 6"/>
          <p:cNvSpPr>
            <a:spLocks noGrp="1"/>
          </p:cNvSpPr>
          <p:nvPr>
            <p:ph type="pic" sz="quarter" idx="20" hasCustomPrompt="1"/>
          </p:nvPr>
        </p:nvSpPr>
        <p:spPr>
          <a:xfrm>
            <a:off x="7039492"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5" name="Bildplatzhalter 6"/>
          <p:cNvSpPr>
            <a:spLocks noGrp="1"/>
          </p:cNvSpPr>
          <p:nvPr>
            <p:ph type="pic" sz="quarter" idx="21" hasCustomPrompt="1"/>
          </p:nvPr>
        </p:nvSpPr>
        <p:spPr>
          <a:xfrm>
            <a:off x="656621" y="4272437"/>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sp>
        <p:nvSpPr>
          <p:cNvPr id="16" name="Bildplatzhalter 6"/>
          <p:cNvSpPr>
            <a:spLocks noGrp="1"/>
          </p:cNvSpPr>
          <p:nvPr>
            <p:ph type="pic" sz="quarter" idx="22" hasCustomPrompt="1"/>
          </p:nvPr>
        </p:nvSpPr>
        <p:spPr>
          <a:xfrm>
            <a:off x="2271800" y="4271400"/>
            <a:ext cx="1440000" cy="1440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vl1pPr>
          </a:lstStyle>
          <a:p>
            <a:r>
              <a:rPr lang="de-AT" dirty="0"/>
              <a:t>Platz für ein Partnerlogo</a:t>
            </a:r>
            <a:endParaRPr lang="en-US" dirty="0"/>
          </a:p>
          <a:p>
            <a:endParaRPr lang="en-US" dirty="0"/>
          </a:p>
        </p:txBody>
      </p:sp>
      <p:pic>
        <p:nvPicPr>
          <p:cNvPr id="18" name="Grafik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629907" y="403200"/>
            <a:ext cx="2115244" cy="1260000"/>
          </a:xfrm>
          <a:prstGeom prst="rect">
            <a:avLst/>
          </a:prstGeom>
        </p:spPr>
      </p:pic>
    </p:spTree>
    <p:extLst>
      <p:ext uri="{BB962C8B-B14F-4D97-AF65-F5344CB8AC3E}">
        <p14:creationId xmlns:p14="http://schemas.microsoft.com/office/powerpoint/2010/main" val="47456161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icht / Agenda">
    <p:spTree>
      <p:nvGrpSpPr>
        <p:cNvPr id="1" name=""/>
        <p:cNvGrpSpPr/>
        <p:nvPr/>
      </p:nvGrpSpPr>
      <p:grpSpPr>
        <a:xfrm>
          <a:off x="0" y="0"/>
          <a:ext cx="0" cy="0"/>
          <a:chOff x="0" y="0"/>
          <a:chExt cx="0" cy="0"/>
        </a:xfrm>
      </p:grpSpPr>
      <p:sp>
        <p:nvSpPr>
          <p:cNvPr id="9" name="Textplatzhalter 8"/>
          <p:cNvSpPr>
            <a:spLocks noGrp="1"/>
          </p:cNvSpPr>
          <p:nvPr>
            <p:ph type="body" sz="quarter" idx="13" hasCustomPrompt="1"/>
          </p:nvPr>
        </p:nvSpPr>
        <p:spPr>
          <a:xfrm>
            <a:off x="549322" y="1779938"/>
            <a:ext cx="7938000" cy="4424400"/>
          </a:xfrm>
        </p:spPr>
        <p:txBody>
          <a:bodyPr/>
          <a:lstStyle>
            <a:lvl1pPr marL="0" indent="0">
              <a:lnSpc>
                <a:spcPct val="105000"/>
              </a:lnSpc>
              <a:spcBef>
                <a:spcPts val="1000"/>
              </a:spcBef>
              <a:buFontTx/>
              <a:buNone/>
              <a:defRPr lang="de-AT" sz="1700" kern="1200" baseline="0" noProof="0" dirty="0" smtClean="0">
                <a:solidFill>
                  <a:schemeClr val="tx1"/>
                </a:solidFill>
                <a:latin typeface="+mj-lt"/>
                <a:ea typeface="+mn-ea"/>
                <a:cs typeface="+mn-cs"/>
              </a:defRPr>
            </a:lvl1pPr>
            <a:lvl2pPr marL="266700" indent="-266700">
              <a:lnSpc>
                <a:spcPct val="105000"/>
              </a:lnSpc>
              <a:spcBef>
                <a:spcPts val="0"/>
              </a:spcBef>
              <a:buFont typeface="Wingdings 2" panose="05020102010507070707" pitchFamily="18" charset="2"/>
              <a:buChar char=""/>
              <a:defRPr sz="1500"/>
            </a:lvl2pPr>
          </a:lstStyle>
          <a:p>
            <a:pPr lvl="0"/>
            <a:r>
              <a:rPr lang="de-AT" noProof="0" dirty="0"/>
              <a:t>Kapitel 1</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2</a:t>
            </a:r>
          </a:p>
          <a:p>
            <a:pPr lvl="1"/>
            <a:r>
              <a:rPr lang="de-AT" noProof="0" dirty="0"/>
              <a:t>Unterkapitel 1</a:t>
            </a:r>
          </a:p>
          <a:p>
            <a:pPr lvl="1"/>
            <a:r>
              <a:rPr lang="de-AT" noProof="0" dirty="0"/>
              <a:t>Unterkapitel 2</a:t>
            </a:r>
          </a:p>
          <a:p>
            <a:pPr marL="0" lvl="0" indent="0" algn="l" defTabSz="914400" rtl="0" eaLnBrk="1" latinLnBrk="0" hangingPunct="1">
              <a:lnSpc>
                <a:spcPct val="105000"/>
              </a:lnSpc>
              <a:spcBef>
                <a:spcPts val="1000"/>
              </a:spcBef>
              <a:spcAft>
                <a:spcPts val="600"/>
              </a:spcAft>
              <a:buSzPct val="90000"/>
              <a:buFontTx/>
              <a:buNone/>
            </a:pPr>
            <a:r>
              <a:rPr lang="de-AT" noProof="0" dirty="0"/>
              <a:t>Kapitel 3</a:t>
            </a:r>
          </a:p>
          <a:p>
            <a:pPr lvl="1"/>
            <a:r>
              <a:rPr lang="de-AT" noProof="0" dirty="0"/>
              <a:t>Unterkapitel 1</a:t>
            </a:r>
          </a:p>
          <a:p>
            <a:pPr lvl="1"/>
            <a:r>
              <a:rPr lang="de-AT" noProof="0" dirty="0"/>
              <a:t>Unterkapitel 2</a:t>
            </a:r>
          </a:p>
        </p:txBody>
      </p:sp>
      <p:sp>
        <p:nvSpPr>
          <p:cNvPr id="10" name="Bildplatzhalter 8"/>
          <p:cNvSpPr>
            <a:spLocks noGrp="1"/>
          </p:cNvSpPr>
          <p:nvPr>
            <p:ph type="pic" sz="quarter" idx="14"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6" name="Datumsplatzhalter 5"/>
          <p:cNvSpPr>
            <a:spLocks noGrp="1"/>
          </p:cNvSpPr>
          <p:nvPr>
            <p:ph type="dt" sz="half" idx="15"/>
          </p:nvPr>
        </p:nvSpPr>
        <p:spPr/>
        <p:txBody>
          <a:bodyPr/>
          <a:lstStyle/>
          <a:p>
            <a:r>
              <a:rPr lang="de-AT" dirty="0"/>
              <a:t>01.02.2018</a:t>
            </a:r>
            <a:endParaRPr lang="en-US" dirty="0"/>
          </a:p>
        </p:txBody>
      </p:sp>
      <p:sp>
        <p:nvSpPr>
          <p:cNvPr id="7" name="Fußzeilenplatzhalter 6"/>
          <p:cNvSpPr>
            <a:spLocks noGrp="1"/>
          </p:cNvSpPr>
          <p:nvPr>
            <p:ph type="ftr" sz="quarter" idx="16"/>
          </p:nvPr>
        </p:nvSpPr>
        <p:spPr/>
        <p:txBody>
          <a:bodyPr/>
          <a:lstStyle/>
          <a:p>
            <a:r>
              <a:rPr lang="de-AT" noProof="0" dirty="0"/>
              <a:t>Platz für Autor und LVA-Nummer</a:t>
            </a:r>
          </a:p>
        </p:txBody>
      </p:sp>
      <p:sp>
        <p:nvSpPr>
          <p:cNvPr id="8" name="Foliennummernplatzhalter 7"/>
          <p:cNvSpPr>
            <a:spLocks noGrp="1"/>
          </p:cNvSpPr>
          <p:nvPr>
            <p:ph type="sldNum" sz="quarter" idx="17"/>
          </p:nvPr>
        </p:nvSpPr>
        <p:spPr/>
        <p:txBody>
          <a:bodyPr/>
          <a:lstStyle/>
          <a:p>
            <a:fld id="{68F3185B-C653-42AE-8B74-FF214C291574}" type="slidenum">
              <a:rPr lang="en-US" smtClean="0"/>
              <a:pPr/>
              <a:t>‹#›</a:t>
            </a:fld>
            <a:endParaRPr lang="en-US"/>
          </a:p>
        </p:txBody>
      </p:sp>
      <p:sp>
        <p:nvSpPr>
          <p:cNvPr id="12" name="Title 1"/>
          <p:cNvSpPr>
            <a:spLocks noGrp="1"/>
          </p:cNvSpPr>
          <p:nvPr>
            <p:ph type="title" hasCustomPrompt="1"/>
          </p:nvPr>
        </p:nvSpPr>
        <p:spPr>
          <a:xfrm>
            <a:off x="549322" y="651700"/>
            <a:ext cx="7938194" cy="938696"/>
          </a:xfrm>
        </p:spPr>
        <p:txBody>
          <a:bodyPr/>
          <a:lstStyle>
            <a:lvl1pPr>
              <a:defRPr baseline="0"/>
            </a:lvl1pPr>
          </a:lstStyle>
          <a:p>
            <a:r>
              <a:rPr lang="de-DE" noProof="0" dirty="0"/>
              <a:t>Platz für</a:t>
            </a:r>
            <a:br>
              <a:rPr lang="de-DE" noProof="0" dirty="0"/>
            </a:br>
            <a:r>
              <a:rPr lang="de-DE" noProof="0" dirty="0"/>
              <a:t>EINE ÜBERSICHT / AGENDA</a:t>
            </a:r>
          </a:p>
        </p:txBody>
      </p:sp>
    </p:spTree>
    <p:extLst>
      <p:ext uri="{BB962C8B-B14F-4D97-AF65-F5344CB8AC3E}">
        <p14:creationId xmlns:p14="http://schemas.microsoft.com/office/powerpoint/2010/main" val="279071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 Bild / etc. mit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8" name="Textplatzhalter 5"/>
          <p:cNvSpPr>
            <a:spLocks noGrp="1"/>
          </p:cNvSpPr>
          <p:nvPr>
            <p:ph type="body" sz="quarter" idx="25" hasCustomPrompt="1"/>
          </p:nvPr>
        </p:nvSpPr>
        <p:spPr>
          <a:xfrm>
            <a:off x="548268" y="5927411"/>
            <a:ext cx="7925378" cy="278642"/>
          </a:xfrm>
        </p:spPr>
        <p:txBody>
          <a:bodyPr anchor="b">
            <a:noAutofit/>
          </a:bodyPr>
          <a:lstStyle>
            <a:lvl1pPr marL="0" indent="0">
              <a:lnSpc>
                <a:spcPct val="83000"/>
              </a:lnSpc>
              <a:buNone/>
              <a:defRPr sz="800" b="0">
                <a:latin typeface="+mn-lt"/>
              </a:defRPr>
            </a:lvl1pPr>
            <a:lvl2pPr marL="198000" indent="0">
              <a:lnSpc>
                <a:spcPts val="1000"/>
              </a:lnSpc>
              <a:buNone/>
              <a:defRPr sz="750"/>
            </a:lvl2pPr>
            <a:lvl3pPr marL="396000" indent="0">
              <a:lnSpc>
                <a:spcPts val="1000"/>
              </a:lnSpc>
              <a:buNone/>
              <a:defRPr sz="750"/>
            </a:lvl3pPr>
            <a:lvl4pPr marL="594000" indent="0">
              <a:lnSpc>
                <a:spcPts val="1000"/>
              </a:lnSpc>
              <a:buNone/>
              <a:defRPr sz="750"/>
            </a:lvl4pPr>
            <a:lvl5pPr marL="792000" indent="0">
              <a:lnSpc>
                <a:spcPts val="1000"/>
              </a:lnSpc>
              <a:buNone/>
              <a:defRPr sz="750"/>
            </a:lvl5pPr>
          </a:lstStyle>
          <a:p>
            <a:pPr lvl="0"/>
            <a:r>
              <a:rPr lang="de-DE" dirty="0"/>
              <a:t>Quelle: Textmasterformat bearbeiten</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DFB297D7-21D1-0549-A74D-BD032133048A}" type="slidenum">
              <a:rPr lang="en-US" smtClean="0"/>
              <a:pPr/>
              <a:t>‹#›</a:t>
            </a:fld>
            <a:endParaRPr lang="en-US" dirty="0"/>
          </a:p>
        </p:txBody>
      </p:sp>
      <p:sp>
        <p:nvSpPr>
          <p:cNvPr id="12" name="Content Placeholder 2"/>
          <p:cNvSpPr>
            <a:spLocks noGrp="1"/>
          </p:cNvSpPr>
          <p:nvPr>
            <p:ph idx="1"/>
          </p:nvPr>
        </p:nvSpPr>
        <p:spPr>
          <a:xfrm>
            <a:off x="548268" y="1777395"/>
            <a:ext cx="7925378" cy="4150016"/>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36649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 Bild / etc. ohne Quel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de-AT" noProof="0" dirty="0"/>
              <a:t>Platz für</a:t>
            </a:r>
            <a:br>
              <a:rPr lang="de-AT" noProof="0" dirty="0"/>
            </a:br>
            <a:r>
              <a:rPr lang="de-AT" noProof="0" dirty="0"/>
              <a:t>Titel und Text, Bilder, etc.</a:t>
            </a:r>
          </a:p>
        </p:txBody>
      </p:sp>
      <p:sp>
        <p:nvSpPr>
          <p:cNvPr id="3" name="Content Placeholder 2"/>
          <p:cNvSpPr>
            <a:spLocks noGrp="1"/>
          </p:cNvSpPr>
          <p:nvPr>
            <p:ph idx="1"/>
          </p:nvPr>
        </p:nvSpPr>
        <p:spPr>
          <a:xfrm>
            <a:off x="548268" y="1777395"/>
            <a:ext cx="7925378"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7"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26"/>
          </p:nvPr>
        </p:nvSpPr>
        <p:spPr/>
        <p:txBody>
          <a:bodyPr/>
          <a:lstStyle/>
          <a:p>
            <a:r>
              <a:rPr lang="de-AT" dirty="0"/>
              <a:t>01.02.2018</a:t>
            </a:r>
            <a:endParaRPr lang="en-US" dirty="0"/>
          </a:p>
        </p:txBody>
      </p:sp>
      <p:sp>
        <p:nvSpPr>
          <p:cNvPr id="10" name="Fußzeilenplatzhalter 9"/>
          <p:cNvSpPr>
            <a:spLocks noGrp="1"/>
          </p:cNvSpPr>
          <p:nvPr>
            <p:ph type="ftr" sz="quarter" idx="27"/>
          </p:nvPr>
        </p:nvSpPr>
        <p:spPr/>
        <p:txBody>
          <a:bodyPr/>
          <a:lstStyle/>
          <a:p>
            <a:r>
              <a:rPr lang="de-AT" noProof="0" dirty="0"/>
              <a:t>Platz für Autor und LVA-Nummer</a:t>
            </a:r>
          </a:p>
        </p:txBody>
      </p:sp>
      <p:sp>
        <p:nvSpPr>
          <p:cNvPr id="11" name="Foliennummernplatzhalter 10"/>
          <p:cNvSpPr>
            <a:spLocks noGrp="1"/>
          </p:cNvSpPr>
          <p:nvPr>
            <p:ph type="sldNum" sz="quarter" idx="28"/>
          </p:nvPr>
        </p:nvSpPr>
        <p:spPr/>
        <p:txBody>
          <a:bodyPr/>
          <a:lstStyle>
            <a:lvl1pPr>
              <a:defRPr/>
            </a:lvl1pPr>
          </a:lstStyle>
          <a:p>
            <a:fld id="{2FCA2C60-3929-1D49-B29C-C60A97789EE3}" type="slidenum">
              <a:rPr lang="en-US" smtClean="0"/>
              <a:pPr/>
              <a:t>‹#›</a:t>
            </a:fld>
            <a:endParaRPr lang="en-US" dirty="0"/>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ergleich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de-AT" noProof="0" dirty="0"/>
              <a:t>Platz für</a:t>
            </a:r>
            <a:br>
              <a:rPr lang="de-AT" noProof="0" dirty="0"/>
            </a:br>
            <a:r>
              <a:rPr lang="de-AT" noProof="0" dirty="0"/>
              <a:t>Titel und vergleich</a:t>
            </a:r>
          </a:p>
        </p:txBody>
      </p:sp>
      <p:sp>
        <p:nvSpPr>
          <p:cNvPr id="8" name="Bildplatzhalter 8"/>
          <p:cNvSpPr>
            <a:spLocks noGrp="1"/>
          </p:cNvSpPr>
          <p:nvPr>
            <p:ph type="pic" sz="quarter" idx="13" hasCustomPrompt="1"/>
          </p:nvPr>
        </p:nvSpPr>
        <p:spPr>
          <a:xfrm>
            <a:off x="1549400" y="6356350"/>
            <a:ext cx="763200" cy="352800"/>
          </a:xfrm>
        </p:spPr>
        <p:txBody>
          <a:bodyPr lIns="36000" tIns="72000" bIns="0">
            <a:noAutofit/>
          </a:bodyPr>
          <a:lstStyle>
            <a:lvl1pPr marL="0" indent="0">
              <a:lnSpc>
                <a:spcPts val="900"/>
              </a:lnSpc>
              <a:spcBef>
                <a:spcPts val="0"/>
              </a:spcBef>
              <a:buNone/>
              <a:defRPr sz="800" baseline="0"/>
            </a:lvl1pPr>
          </a:lstStyle>
          <a:p>
            <a:r>
              <a:rPr lang="de-AT" dirty="0"/>
              <a:t>Platz für ein Partnerlogo</a:t>
            </a:r>
          </a:p>
        </p:txBody>
      </p:sp>
      <p:sp>
        <p:nvSpPr>
          <p:cNvPr id="9" name="Datumsplatzhalter 8"/>
          <p:cNvSpPr>
            <a:spLocks noGrp="1"/>
          </p:cNvSpPr>
          <p:nvPr>
            <p:ph type="dt" sz="half" idx="14"/>
          </p:nvPr>
        </p:nvSpPr>
        <p:spPr/>
        <p:txBody>
          <a:bodyPr/>
          <a:lstStyle/>
          <a:p>
            <a:r>
              <a:rPr lang="de-AT" dirty="0"/>
              <a:t>01.02.2018</a:t>
            </a:r>
            <a:endParaRPr lang="en-US" dirty="0"/>
          </a:p>
        </p:txBody>
      </p:sp>
      <p:sp>
        <p:nvSpPr>
          <p:cNvPr id="10" name="Fußzeilenplatzhalter 9"/>
          <p:cNvSpPr>
            <a:spLocks noGrp="1"/>
          </p:cNvSpPr>
          <p:nvPr>
            <p:ph type="ftr" sz="quarter" idx="15"/>
          </p:nvPr>
        </p:nvSpPr>
        <p:spPr/>
        <p:txBody>
          <a:bodyPr/>
          <a:lstStyle/>
          <a:p>
            <a:r>
              <a:rPr lang="de-AT" noProof="0" dirty="0"/>
              <a:t>Platz für Autor und LVA-Nummer</a:t>
            </a:r>
          </a:p>
        </p:txBody>
      </p:sp>
      <p:sp>
        <p:nvSpPr>
          <p:cNvPr id="11" name="Foliennummernplatzhalter 10"/>
          <p:cNvSpPr>
            <a:spLocks noGrp="1"/>
          </p:cNvSpPr>
          <p:nvPr>
            <p:ph type="sldNum" sz="quarter" idx="16"/>
          </p:nvPr>
        </p:nvSpPr>
        <p:spPr/>
        <p:txBody>
          <a:bodyPr/>
          <a:lstStyle/>
          <a:p>
            <a:fld id="{68F3185B-C653-42AE-8B74-FF214C291574}" type="slidenum">
              <a:rPr lang="en-US" smtClean="0"/>
              <a:pPr/>
              <a:t>‹#›</a:t>
            </a:fld>
            <a:endParaRPr lang="en-US"/>
          </a:p>
        </p:txBody>
      </p:sp>
      <p:sp>
        <p:nvSpPr>
          <p:cNvPr id="13" name="Content Placeholder 2"/>
          <p:cNvSpPr>
            <a:spLocks noGrp="1"/>
          </p:cNvSpPr>
          <p:nvPr>
            <p:ph idx="1"/>
          </p:nvPr>
        </p:nvSpPr>
        <p:spPr>
          <a:xfrm>
            <a:off x="548268"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
        <p:nvSpPr>
          <p:cNvPr id="14" name="Content Placeholder 2"/>
          <p:cNvSpPr>
            <a:spLocks noGrp="1"/>
          </p:cNvSpPr>
          <p:nvPr>
            <p:ph idx="17"/>
          </p:nvPr>
        </p:nvSpPr>
        <p:spPr>
          <a:xfrm>
            <a:off x="4693116" y="1777395"/>
            <a:ext cx="3794400" cy="4428658"/>
          </a:xfrm>
        </p:spPr>
        <p:txBody>
          <a:bodyPr/>
          <a:lstStyle>
            <a:lvl1pPr>
              <a:spcBef>
                <a:spcPts val="600"/>
              </a:spcBef>
              <a:defRPr/>
            </a:lvl1pPr>
            <a:lvl2pPr>
              <a:spcBef>
                <a:spcPts val="200"/>
              </a:spcBef>
              <a:spcAft>
                <a:spcPts val="400"/>
              </a:spcAft>
              <a:defRPr/>
            </a:lvl2pPr>
            <a:lvl3pPr>
              <a:spcAft>
                <a:spcPts val="300"/>
              </a:spcAft>
              <a:defRPr/>
            </a:lvl3pPr>
            <a:lvl4pPr>
              <a:spcAft>
                <a:spcPts val="300"/>
              </a:spcAft>
              <a:defRPr/>
            </a:lvl4pPr>
          </a:lstStyle>
          <a:p>
            <a:pPr lvl="0"/>
            <a:r>
              <a:rPr lang="de-DE" noProof="0"/>
              <a:t>Formatvorlagen des Textmasters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dirty="0"/>
          </a:p>
        </p:txBody>
      </p:sp>
    </p:spTree>
    <p:extLst>
      <p:ext uri="{BB962C8B-B14F-4D97-AF65-F5344CB8AC3E}">
        <p14:creationId xmlns:p14="http://schemas.microsoft.com/office/powerpoint/2010/main" val="4039301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322" y="651700"/>
            <a:ext cx="7938194" cy="938696"/>
          </a:xfrm>
          <a:prstGeom prst="rect">
            <a:avLst/>
          </a:prstGeom>
        </p:spPr>
        <p:txBody>
          <a:bodyPr vert="horz" lIns="91440" tIns="45720" rIns="91440" bIns="45720" rtlCol="0" anchor="t">
            <a:noAutofit/>
          </a:bodyPr>
          <a:lstStyle/>
          <a:p>
            <a:r>
              <a:rPr lang="de-AT" noProof="0" dirty="0"/>
              <a:t>TitelmUsterformat durch Klicken bearbeiten</a:t>
            </a:r>
          </a:p>
        </p:txBody>
      </p:sp>
      <p:sp>
        <p:nvSpPr>
          <p:cNvPr id="3" name="Text Placeholder 2"/>
          <p:cNvSpPr>
            <a:spLocks noGrp="1"/>
          </p:cNvSpPr>
          <p:nvPr>
            <p:ph type="body" idx="1"/>
          </p:nvPr>
        </p:nvSpPr>
        <p:spPr>
          <a:xfrm>
            <a:off x="535646" y="1777395"/>
            <a:ext cx="7938000" cy="4428658"/>
          </a:xfrm>
          <a:prstGeom prst="rect">
            <a:avLst/>
          </a:prstGeom>
        </p:spPr>
        <p:txBody>
          <a:bodyPr vert="horz" lIns="91440" tIns="45720" rIns="91440" bIns="45720" rtlCol="0">
            <a:noAutofit/>
          </a:bodyPr>
          <a:lstStyle/>
          <a:p>
            <a:pPr lvl="0"/>
            <a:r>
              <a:rPr lang="de-AT" noProof="0" dirty="0"/>
              <a:t>Textmasterformat bearbeiten</a:t>
            </a:r>
          </a:p>
          <a:p>
            <a:pPr lvl="1"/>
            <a:r>
              <a:rPr lang="de-AT" noProof="0" dirty="0"/>
              <a:t>Zweite Ebene</a:t>
            </a:r>
          </a:p>
          <a:p>
            <a:pPr lvl="2"/>
            <a:r>
              <a:rPr lang="de-AT" noProof="0" dirty="0"/>
              <a:t>Dritte Ebene</a:t>
            </a:r>
          </a:p>
          <a:p>
            <a:pPr lvl="3"/>
            <a:r>
              <a:rPr lang="de-AT" noProof="0" dirty="0"/>
              <a:t>Vierte Ebene</a:t>
            </a:r>
          </a:p>
          <a:p>
            <a:pPr lvl="4"/>
            <a:r>
              <a:rPr lang="de-AT" noProof="0" dirty="0"/>
              <a:t>Fünfte Ebene</a:t>
            </a:r>
          </a:p>
        </p:txBody>
      </p:sp>
      <p:sp>
        <p:nvSpPr>
          <p:cNvPr id="4" name="Date Placeholder 3"/>
          <p:cNvSpPr>
            <a:spLocks noGrp="1"/>
          </p:cNvSpPr>
          <p:nvPr>
            <p:ph type="dt" sz="half" idx="2"/>
          </p:nvPr>
        </p:nvSpPr>
        <p:spPr>
          <a:xfrm>
            <a:off x="2886433" y="6397200"/>
            <a:ext cx="1173413" cy="365125"/>
          </a:xfrm>
          <a:prstGeom prst="rect">
            <a:avLst/>
          </a:prstGeom>
        </p:spPr>
        <p:txBody>
          <a:bodyPr vert="horz" lIns="91440" tIns="45720" rIns="91440" bIns="45720" rtlCol="0" anchor="ctr"/>
          <a:lstStyle>
            <a:lvl1pPr algn="l">
              <a:defRPr sz="1000" b="1">
                <a:solidFill>
                  <a:schemeClr val="tx1"/>
                </a:solidFill>
                <a:latin typeface="+mn-lt"/>
              </a:defRPr>
            </a:lvl1pPr>
          </a:lstStyle>
          <a:p>
            <a:r>
              <a:rPr lang="de-AT" dirty="0"/>
              <a:t>01.02.2018</a:t>
            </a:r>
            <a:endParaRPr lang="en-US" dirty="0"/>
          </a:p>
        </p:txBody>
      </p:sp>
      <p:sp>
        <p:nvSpPr>
          <p:cNvPr id="5" name="Footer Placeholder 4"/>
          <p:cNvSpPr>
            <a:spLocks noGrp="1"/>
          </p:cNvSpPr>
          <p:nvPr>
            <p:ph type="ftr" sz="quarter" idx="3"/>
          </p:nvPr>
        </p:nvSpPr>
        <p:spPr>
          <a:xfrm>
            <a:off x="4273550" y="6395540"/>
            <a:ext cx="30861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b="1">
                <a:solidFill>
                  <a:schemeClr val="tx1"/>
                </a:solidFill>
                <a:latin typeface="+mn-lt"/>
              </a:defRPr>
            </a:lvl1pPr>
          </a:lstStyle>
          <a:p>
            <a:r>
              <a:rPr lang="de-AT" noProof="0" dirty="0"/>
              <a:t>Platz für Autor und LVA-Nummer</a:t>
            </a:r>
          </a:p>
        </p:txBody>
      </p:sp>
      <p:sp>
        <p:nvSpPr>
          <p:cNvPr id="6" name="Slide Number Placeholder 5"/>
          <p:cNvSpPr>
            <a:spLocks noGrp="1"/>
          </p:cNvSpPr>
          <p:nvPr>
            <p:ph type="sldNum" sz="quarter" idx="4"/>
          </p:nvPr>
        </p:nvSpPr>
        <p:spPr>
          <a:xfrm>
            <a:off x="8087836" y="6395540"/>
            <a:ext cx="514350" cy="365125"/>
          </a:xfrm>
          <a:prstGeom prst="rect">
            <a:avLst/>
          </a:prstGeom>
        </p:spPr>
        <p:txBody>
          <a:bodyPr vert="horz" lIns="91440" tIns="45720" rIns="91440" bIns="45720" rtlCol="0" anchor="ctr"/>
          <a:lstStyle>
            <a:lvl1pPr algn="r">
              <a:defRPr sz="1000" b="1">
                <a:solidFill>
                  <a:schemeClr val="tx1"/>
                </a:solidFill>
                <a:latin typeface="+mn-lt"/>
              </a:defRPr>
            </a:lvl1pPr>
          </a:lstStyle>
          <a:p>
            <a:fld id="{977D763E-6462-E748-A364-8301CFB7D350}" type="slidenum">
              <a:rPr lang="en-US" smtClean="0"/>
              <a:pPr/>
              <a:t>‹#›</a:t>
            </a:fld>
            <a:endParaRPr lang="en-US" dirty="0"/>
          </a:p>
        </p:txBody>
      </p:sp>
      <p:pic>
        <p:nvPicPr>
          <p:cNvPr id="9" name="Grafik 8"/>
          <p:cNvPicPr>
            <a:picLocks noChangeAspect="1"/>
          </p:cNvPicPr>
          <p:nvPr userDrawn="1"/>
        </p:nvPicPr>
        <p:blipFill rotWithShape="1">
          <a:blip r:embed="rId19" cstate="print">
            <a:extLst>
              <a:ext uri="{28A0092B-C50C-407E-A947-70E740481C1C}">
                <a14:useLocalDpi xmlns:a14="http://schemas.microsoft.com/office/drawing/2010/main"/>
              </a:ext>
            </a:extLst>
          </a:blip>
          <a:srcRect l="6391" t="9873" r="13244" b="34352"/>
          <a:stretch/>
        </p:blipFill>
        <p:spPr>
          <a:xfrm>
            <a:off x="600037" y="6326089"/>
            <a:ext cx="914352" cy="378000"/>
          </a:xfrm>
          <a:prstGeom prst="rect">
            <a:avLst/>
          </a:prstGeom>
        </p:spPr>
      </p:pic>
    </p:spTree>
    <p:extLst>
      <p:ext uri="{BB962C8B-B14F-4D97-AF65-F5344CB8AC3E}">
        <p14:creationId xmlns:p14="http://schemas.microsoft.com/office/powerpoint/2010/main" val="2195679428"/>
      </p:ext>
    </p:extLst>
  </p:cSld>
  <p:clrMap bg1="lt1" tx1="dk1" bg2="lt2" tx2="dk2" accent1="accent1" accent2="accent2" accent3="accent3" accent4="accent4" accent5="accent5" accent6="accent6" hlink="hlink" folHlink="folHlink"/>
  <p:sldLayoutIdLst>
    <p:sldLayoutId id="2147483667" r:id="rId1"/>
    <p:sldLayoutId id="2147483679" r:id="rId2"/>
    <p:sldLayoutId id="2147483668" r:id="rId3"/>
    <p:sldLayoutId id="2147483661" r:id="rId4"/>
    <p:sldLayoutId id="2147483669" r:id="rId5"/>
    <p:sldLayoutId id="2147483670" r:id="rId6"/>
    <p:sldLayoutId id="2147483662" r:id="rId7"/>
    <p:sldLayoutId id="2147483681" r:id="rId8"/>
    <p:sldLayoutId id="2147483664" r:id="rId9"/>
    <p:sldLayoutId id="2147483683" r:id="rId10"/>
    <p:sldLayoutId id="2147483684" r:id="rId11"/>
    <p:sldLayoutId id="2147483675" r:id="rId12"/>
    <p:sldLayoutId id="2147483674" r:id="rId13"/>
    <p:sldLayoutId id="2147483666" r:id="rId14"/>
    <p:sldLayoutId id="2147483672" r:id="rId15"/>
    <p:sldLayoutId id="2147483673" r:id="rId16"/>
    <p:sldLayoutId id="2147483680" r:id="rId17"/>
  </p:sldLayoutIdLst>
  <p:hf hdr="0" dt="0"/>
  <p:txStyles>
    <p:titleStyle>
      <a:lvl1pPr algn="l" defTabSz="914400" rtl="0" eaLnBrk="1" latinLnBrk="0" hangingPunct="1">
        <a:lnSpc>
          <a:spcPct val="83000"/>
        </a:lnSpc>
        <a:spcBef>
          <a:spcPct val="0"/>
        </a:spcBef>
        <a:buNone/>
        <a:defRPr sz="3000" kern="1200" cap="all" baseline="0">
          <a:solidFill>
            <a:schemeClr val="tx1"/>
          </a:solidFill>
          <a:latin typeface="+mj-lt"/>
          <a:ea typeface="+mj-ea"/>
          <a:cs typeface="+mj-cs"/>
        </a:defRPr>
      </a:lvl1pPr>
    </p:titleStyle>
    <p:bodyStyle>
      <a:lvl1pPr marL="324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2000" kern="1200">
          <a:solidFill>
            <a:schemeClr val="tx1"/>
          </a:solidFill>
          <a:latin typeface="+mn-lt"/>
          <a:ea typeface="+mn-ea"/>
          <a:cs typeface="+mn-cs"/>
        </a:defRPr>
      </a:lvl1pPr>
      <a:lvl2pPr marL="648000" indent="-324000" algn="l" defTabSz="914400" rtl="0" eaLnBrk="1" latinLnBrk="0" hangingPunct="1">
        <a:lnSpc>
          <a:spcPct val="105000"/>
        </a:lnSpc>
        <a:spcBef>
          <a:spcPts val="0"/>
        </a:spcBef>
        <a:spcAft>
          <a:spcPts val="600"/>
        </a:spcAft>
        <a:buSzPct val="90000"/>
        <a:buFont typeface="Wingdings 2" panose="05020102010507070707" pitchFamily="18" charset="2"/>
        <a:buChar char=""/>
        <a:defRPr sz="1800" kern="1200">
          <a:solidFill>
            <a:schemeClr val="tx1"/>
          </a:solidFill>
          <a:latin typeface="+mn-lt"/>
          <a:ea typeface="+mn-ea"/>
          <a:cs typeface="+mn-cs"/>
        </a:defRPr>
      </a:lvl2pPr>
      <a:lvl3pPr marL="936000" indent="-288000" algn="l" defTabSz="914400" rtl="0" eaLnBrk="1" latinLnBrk="0" hangingPunct="1">
        <a:lnSpc>
          <a:spcPct val="105000"/>
        </a:lnSpc>
        <a:spcBef>
          <a:spcPts val="0"/>
        </a:spcBef>
        <a:spcAft>
          <a:spcPts val="600"/>
        </a:spcAft>
        <a:buFont typeface="Wingdings 2" panose="05020102010507070707" pitchFamily="18" charset="2"/>
        <a:buChar char=""/>
        <a:defRPr sz="1600" kern="1200">
          <a:solidFill>
            <a:schemeClr val="tx1"/>
          </a:solidFill>
          <a:latin typeface="+mn-lt"/>
          <a:ea typeface="+mn-ea"/>
          <a:cs typeface="+mn-cs"/>
        </a:defRPr>
      </a:lvl3pPr>
      <a:lvl4pPr marL="1224000" indent="-288000" algn="l" defTabSz="914400" rtl="0" eaLnBrk="1" latinLnBrk="0" hangingPunct="1">
        <a:lnSpc>
          <a:spcPct val="105000"/>
        </a:lnSpc>
        <a:spcBef>
          <a:spcPts val="0"/>
        </a:spcBef>
        <a:spcAft>
          <a:spcPts val="600"/>
        </a:spcAft>
        <a:buFont typeface="Wingdings 2" panose="05020102010507070707" pitchFamily="18" charset="2"/>
        <a:buChar char=""/>
        <a:defRPr sz="1500" kern="1200">
          <a:solidFill>
            <a:schemeClr val="tx1"/>
          </a:solidFill>
          <a:latin typeface="+mn-lt"/>
          <a:ea typeface="+mn-ea"/>
          <a:cs typeface="+mn-cs"/>
        </a:defRPr>
      </a:lvl4pPr>
      <a:lvl5pPr marL="1512000" indent="-288000" algn="l" defTabSz="914400" rtl="0" eaLnBrk="1" latinLnBrk="0" hangingPunct="1">
        <a:lnSpc>
          <a:spcPct val="105000"/>
        </a:lnSpc>
        <a:spcBef>
          <a:spcPts val="0"/>
        </a:spcBef>
        <a:spcAft>
          <a:spcPts val="600"/>
        </a:spcAft>
        <a:buFont typeface="Wingdings 2" panose="050201020105070707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178" userDrawn="1">
          <p15:clr>
            <a:srgbClr val="F26B43"/>
          </p15:clr>
        </p15:guide>
        <p15:guide id="2" pos="4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comments" Target="../comments/commen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kareemjeiroudi/molecules_and_ml"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tiff"/></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3B093-54E8-1245-82F4-1A44B0350AF9}"/>
              </a:ext>
            </a:extLst>
          </p:cNvPr>
          <p:cNvSpPr>
            <a:spLocks noGrp="1"/>
          </p:cNvSpPr>
          <p:nvPr>
            <p:ph type="ctrTitle"/>
          </p:nvPr>
        </p:nvSpPr>
        <p:spPr>
          <a:xfrm>
            <a:off x="544971" y="551477"/>
            <a:ext cx="7938000" cy="820123"/>
          </a:xfrm>
        </p:spPr>
        <p:txBody>
          <a:bodyPr/>
          <a:lstStyle/>
          <a:p>
            <a:r>
              <a:rPr lang="en-US" sz="4000" dirty="0"/>
              <a:t>Project Seminar</a:t>
            </a:r>
          </a:p>
        </p:txBody>
      </p:sp>
      <p:sp>
        <p:nvSpPr>
          <p:cNvPr id="3" name="Subtitle 2">
            <a:extLst>
              <a:ext uri="{FF2B5EF4-FFF2-40B4-BE49-F238E27FC236}">
                <a16:creationId xmlns:a16="http://schemas.microsoft.com/office/drawing/2014/main" id="{C1BEE91E-E9A6-D74B-BAC3-0165F50AF31C}"/>
              </a:ext>
            </a:extLst>
          </p:cNvPr>
          <p:cNvSpPr>
            <a:spLocks noGrp="1"/>
          </p:cNvSpPr>
          <p:nvPr>
            <p:ph type="subTitle" idx="1"/>
          </p:nvPr>
        </p:nvSpPr>
        <p:spPr>
          <a:xfrm>
            <a:off x="531331" y="4151112"/>
            <a:ext cx="7926926" cy="1707077"/>
          </a:xfrm>
        </p:spPr>
        <p:txBody>
          <a:bodyPr/>
          <a:lstStyle/>
          <a:p>
            <a:pPr algn="ctr">
              <a:lnSpc>
                <a:spcPct val="100000"/>
              </a:lnSpc>
            </a:pPr>
            <a:r>
              <a:rPr lang="en-US" sz="1800" dirty="0"/>
              <a:t>Abd Alkareem </a:t>
            </a:r>
            <a:r>
              <a:rPr lang="en-US" sz="1800" dirty="0" err="1"/>
              <a:t>AlJEIROUDI</a:t>
            </a:r>
            <a:endParaRPr lang="en-US" sz="1800" dirty="0"/>
          </a:p>
          <a:p>
            <a:pPr algn="ctr">
              <a:lnSpc>
                <a:spcPct val="100000"/>
              </a:lnSpc>
            </a:pPr>
            <a:endParaRPr lang="en-US" sz="1800" dirty="0"/>
          </a:p>
          <a:p>
            <a:pPr algn="ctr">
              <a:lnSpc>
                <a:spcPct val="100000"/>
              </a:lnSpc>
            </a:pPr>
            <a:r>
              <a:rPr lang="en-US" sz="1600" dirty="0"/>
              <a:t>Supervised by</a:t>
            </a:r>
          </a:p>
          <a:p>
            <a:pPr algn="ctr">
              <a:lnSpc>
                <a:spcPct val="100000"/>
              </a:lnSpc>
            </a:pPr>
            <a:r>
              <a:rPr lang="en-US" dirty="0"/>
              <a:t>Kristina </a:t>
            </a:r>
            <a:r>
              <a:rPr lang="en-US" dirty="0" err="1"/>
              <a:t>Preuer</a:t>
            </a:r>
            <a:r>
              <a:rPr lang="en-US" dirty="0"/>
              <a:t>, MSc</a:t>
            </a:r>
            <a:endParaRPr lang="en-US" sz="1600" dirty="0"/>
          </a:p>
        </p:txBody>
      </p:sp>
      <p:sp>
        <p:nvSpPr>
          <p:cNvPr id="4" name="Picture Placeholder 3">
            <a:extLst>
              <a:ext uri="{FF2B5EF4-FFF2-40B4-BE49-F238E27FC236}">
                <a16:creationId xmlns:a16="http://schemas.microsoft.com/office/drawing/2014/main" id="{DCA4BB82-33CB-9C44-918C-CAC41B842148}"/>
              </a:ext>
            </a:extLst>
          </p:cNvPr>
          <p:cNvSpPr>
            <a:spLocks noGrp="1"/>
          </p:cNvSpPr>
          <p:nvPr>
            <p:ph type="pic" sz="quarter" idx="10"/>
          </p:nvPr>
        </p:nvSpPr>
        <p:spPr>
          <a:xfrm>
            <a:off x="7097924" y="5280156"/>
            <a:ext cx="1385047" cy="1026367"/>
          </a:xfrm>
          <a:solidFill>
            <a:schemeClr val="bg1"/>
          </a:solidFill>
        </p:spPr>
      </p:sp>
      <p:sp>
        <p:nvSpPr>
          <p:cNvPr id="5" name="Text Placeholder 4">
            <a:extLst>
              <a:ext uri="{FF2B5EF4-FFF2-40B4-BE49-F238E27FC236}">
                <a16:creationId xmlns:a16="http://schemas.microsoft.com/office/drawing/2014/main" id="{3D0B0721-99D4-1D45-B3FD-56AD4A5D9E4D}"/>
              </a:ext>
            </a:extLst>
          </p:cNvPr>
          <p:cNvSpPr>
            <a:spLocks noGrp="1"/>
          </p:cNvSpPr>
          <p:nvPr>
            <p:ph type="body" sz="quarter" idx="12"/>
          </p:nvPr>
        </p:nvSpPr>
        <p:spPr>
          <a:xfrm>
            <a:off x="2545490" y="2404324"/>
            <a:ext cx="6598509" cy="1130300"/>
          </a:xfrm>
        </p:spPr>
        <p:txBody>
          <a:bodyPr/>
          <a:lstStyle/>
          <a:p>
            <a:r>
              <a:rPr lang="en-US" dirty="0"/>
              <a:t>OPTIMIZING KERAS ANNs FOR PREDICTING MOLECULES MUTAGENICITY</a:t>
            </a:r>
          </a:p>
        </p:txBody>
      </p:sp>
      <p:sp>
        <p:nvSpPr>
          <p:cNvPr id="6" name="TextBox 5">
            <a:extLst>
              <a:ext uri="{FF2B5EF4-FFF2-40B4-BE49-F238E27FC236}">
                <a16:creationId xmlns:a16="http://schemas.microsoft.com/office/drawing/2014/main" id="{3E5DA52C-6997-0D4A-9685-EF1B7B11E0D6}"/>
              </a:ext>
            </a:extLst>
          </p:cNvPr>
          <p:cNvSpPr txBox="1"/>
          <p:nvPr/>
        </p:nvSpPr>
        <p:spPr>
          <a:xfrm>
            <a:off x="3800538" y="6458351"/>
            <a:ext cx="1426866" cy="276999"/>
          </a:xfrm>
          <a:prstGeom prst="rect">
            <a:avLst/>
          </a:prstGeom>
          <a:noFill/>
          <a:ln>
            <a:solidFill>
              <a:schemeClr val="bg1"/>
            </a:solidFill>
          </a:ln>
        </p:spPr>
        <p:txBody>
          <a:bodyPr wrap="square" rtlCol="0">
            <a:spAutoFit/>
          </a:bodyPr>
          <a:lstStyle/>
          <a:p>
            <a:r>
              <a:rPr lang="en-US" sz="1200" dirty="0"/>
              <a:t>14.03.2019</a:t>
            </a:r>
          </a:p>
        </p:txBody>
      </p:sp>
      <p:pic>
        <p:nvPicPr>
          <p:cNvPr id="7" name="Picture 6">
            <a:extLst>
              <a:ext uri="{FF2B5EF4-FFF2-40B4-BE49-F238E27FC236}">
                <a16:creationId xmlns:a16="http://schemas.microsoft.com/office/drawing/2014/main" id="{DF51B217-73DB-7F41-AD34-F779A2368528}"/>
              </a:ext>
            </a:extLst>
          </p:cNvPr>
          <p:cNvPicPr>
            <a:picLocks noChangeAspect="1"/>
          </p:cNvPicPr>
          <p:nvPr/>
        </p:nvPicPr>
        <p:blipFill>
          <a:blip r:embed="rId2"/>
          <a:stretch>
            <a:fillRect/>
          </a:stretch>
        </p:blipFill>
        <p:spPr>
          <a:xfrm>
            <a:off x="6878873" y="5248432"/>
            <a:ext cx="1733796" cy="1089814"/>
          </a:xfrm>
          <a:prstGeom prst="rect">
            <a:avLst/>
          </a:prstGeom>
          <a:effectLst/>
        </p:spPr>
      </p:pic>
    </p:spTree>
    <p:extLst>
      <p:ext uri="{BB962C8B-B14F-4D97-AF65-F5344CB8AC3E}">
        <p14:creationId xmlns:p14="http://schemas.microsoft.com/office/powerpoint/2010/main" val="4148990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F167-391E-2446-82AF-7830CB7E45E5}"/>
              </a:ext>
            </a:extLst>
          </p:cNvPr>
          <p:cNvSpPr>
            <a:spLocks noGrp="1"/>
          </p:cNvSpPr>
          <p:nvPr>
            <p:ph type="title"/>
          </p:nvPr>
        </p:nvSpPr>
        <p:spPr>
          <a:xfrm>
            <a:off x="318977" y="540589"/>
            <a:ext cx="8612372" cy="706481"/>
          </a:xfrm>
        </p:spPr>
        <p:txBody>
          <a:bodyPr/>
          <a:lstStyle/>
          <a:p>
            <a:r>
              <a:rPr lang="en-US" sz="2800" dirty="0"/>
              <a:t>Comparison of Activation Functions</a:t>
            </a:r>
          </a:p>
        </p:txBody>
      </p:sp>
      <p:sp>
        <p:nvSpPr>
          <p:cNvPr id="3" name="Picture Placeholder 2">
            <a:extLst>
              <a:ext uri="{FF2B5EF4-FFF2-40B4-BE49-F238E27FC236}">
                <a16:creationId xmlns:a16="http://schemas.microsoft.com/office/drawing/2014/main" id="{80FCF7E6-4333-624B-935E-9EE975C5D139}"/>
              </a:ext>
            </a:extLst>
          </p:cNvPr>
          <p:cNvSpPr>
            <a:spLocks noGrp="1"/>
          </p:cNvSpPr>
          <p:nvPr>
            <p:ph type="pic" sz="quarter" idx="13"/>
          </p:nvPr>
        </p:nvSpPr>
        <p:spPr/>
      </p:sp>
      <p:sp>
        <p:nvSpPr>
          <p:cNvPr id="4" name="Text Placeholder 3">
            <a:extLst>
              <a:ext uri="{FF2B5EF4-FFF2-40B4-BE49-F238E27FC236}">
                <a16:creationId xmlns:a16="http://schemas.microsoft.com/office/drawing/2014/main" id="{BC71A74C-A4AD-6F4B-ACB5-C8E122CAECAB}"/>
              </a:ext>
            </a:extLst>
          </p:cNvPr>
          <p:cNvSpPr>
            <a:spLocks noGrp="1"/>
          </p:cNvSpPr>
          <p:nvPr>
            <p:ph type="body" sz="quarter" idx="25"/>
          </p:nvPr>
        </p:nvSpPr>
        <p:spPr/>
        <p:txBody>
          <a:bodyPr/>
          <a:lstStyle/>
          <a:p>
            <a:endParaRPr lang="en-US"/>
          </a:p>
        </p:txBody>
      </p:sp>
      <p:sp>
        <p:nvSpPr>
          <p:cNvPr id="6" name="Slide Number Placeholder 5">
            <a:extLst>
              <a:ext uri="{FF2B5EF4-FFF2-40B4-BE49-F238E27FC236}">
                <a16:creationId xmlns:a16="http://schemas.microsoft.com/office/drawing/2014/main" id="{EC961872-DA40-D648-A558-B8BD32A35FED}"/>
              </a:ext>
            </a:extLst>
          </p:cNvPr>
          <p:cNvSpPr>
            <a:spLocks noGrp="1"/>
          </p:cNvSpPr>
          <p:nvPr>
            <p:ph type="sldNum" sz="quarter" idx="28"/>
          </p:nvPr>
        </p:nvSpPr>
        <p:spPr/>
        <p:txBody>
          <a:bodyPr/>
          <a:lstStyle/>
          <a:p>
            <a:fld id="{DFB297D7-21D1-0549-A74D-BD032133048A}" type="slidenum">
              <a:rPr lang="en-US" smtClean="0"/>
              <a:pPr/>
              <a:t>10</a:t>
            </a:fld>
            <a:endParaRPr lang="en-US" dirty="0"/>
          </a:p>
        </p:txBody>
      </p:sp>
      <p:pic>
        <p:nvPicPr>
          <p:cNvPr id="9" name="Content Placeholder 8">
            <a:extLst>
              <a:ext uri="{FF2B5EF4-FFF2-40B4-BE49-F238E27FC236}">
                <a16:creationId xmlns:a16="http://schemas.microsoft.com/office/drawing/2014/main" id="{0A21ACF0-9E05-0742-B38E-A660E3B5D9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4594" y="1247070"/>
            <a:ext cx="6054810" cy="4648639"/>
          </a:xfrm>
        </p:spPr>
      </p:pic>
      <p:sp>
        <p:nvSpPr>
          <p:cNvPr id="10" name="Footer Placeholder 4">
            <a:extLst>
              <a:ext uri="{FF2B5EF4-FFF2-40B4-BE49-F238E27FC236}">
                <a16:creationId xmlns:a16="http://schemas.microsoft.com/office/drawing/2014/main" id="{9D7FA306-B7C8-FD4C-ADDE-8C9401002FD4}"/>
              </a:ext>
            </a:extLst>
          </p:cNvPr>
          <p:cNvSpPr txBox="1">
            <a:spLocks/>
          </p:cNvSpPr>
          <p:nvPr/>
        </p:nvSpPr>
        <p:spPr>
          <a:xfrm>
            <a:off x="5362611" y="6416088"/>
            <a:ext cx="3086100"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AT" sz="900" dirty="0"/>
              <a:t>Project Seminar – </a:t>
            </a:r>
            <a:r>
              <a:rPr lang="de-AT" sz="900" dirty="0" err="1"/>
              <a:t>Abd</a:t>
            </a:r>
            <a:r>
              <a:rPr lang="de-AT" sz="900" dirty="0"/>
              <a:t> Alkareem ALJEIROUDI</a:t>
            </a:r>
          </a:p>
        </p:txBody>
      </p:sp>
    </p:spTree>
    <p:extLst>
      <p:ext uri="{BB962C8B-B14F-4D97-AF65-F5344CB8AC3E}">
        <p14:creationId xmlns:p14="http://schemas.microsoft.com/office/powerpoint/2010/main" val="1446891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1D25-DE66-0D44-9A3C-8E70BC667593}"/>
              </a:ext>
            </a:extLst>
          </p:cNvPr>
          <p:cNvSpPr>
            <a:spLocks noGrp="1"/>
          </p:cNvSpPr>
          <p:nvPr>
            <p:ph type="title"/>
          </p:nvPr>
        </p:nvSpPr>
        <p:spPr>
          <a:xfrm>
            <a:off x="549322" y="182599"/>
            <a:ext cx="7938194" cy="938696"/>
          </a:xfrm>
        </p:spPr>
        <p:txBody>
          <a:bodyPr/>
          <a:lstStyle/>
          <a:p>
            <a:r>
              <a:rPr lang="en-US" dirty="0" err="1"/>
              <a:t>Relu</a:t>
            </a:r>
            <a:r>
              <a:rPr lang="en-US" dirty="0"/>
              <a:t> vs. SELU</a:t>
            </a:r>
          </a:p>
        </p:txBody>
      </p:sp>
      <p:sp>
        <p:nvSpPr>
          <p:cNvPr id="3" name="Picture Placeholder 2">
            <a:extLst>
              <a:ext uri="{FF2B5EF4-FFF2-40B4-BE49-F238E27FC236}">
                <a16:creationId xmlns:a16="http://schemas.microsoft.com/office/drawing/2014/main" id="{39126A4A-532A-5741-9988-2C5DDE25F9AA}"/>
              </a:ext>
            </a:extLst>
          </p:cNvPr>
          <p:cNvSpPr>
            <a:spLocks noGrp="1"/>
          </p:cNvSpPr>
          <p:nvPr>
            <p:ph type="pic" sz="quarter" idx="13"/>
          </p:nvPr>
        </p:nvSpPr>
        <p:spPr/>
      </p:sp>
      <p:sp>
        <p:nvSpPr>
          <p:cNvPr id="4" name="Text Placeholder 3">
            <a:extLst>
              <a:ext uri="{FF2B5EF4-FFF2-40B4-BE49-F238E27FC236}">
                <a16:creationId xmlns:a16="http://schemas.microsoft.com/office/drawing/2014/main" id="{C6D813B7-E7C6-1143-A682-A96B053EA27B}"/>
              </a:ext>
            </a:extLst>
          </p:cNvPr>
          <p:cNvSpPr>
            <a:spLocks noGrp="1"/>
          </p:cNvSpPr>
          <p:nvPr>
            <p:ph type="body" sz="quarter" idx="25"/>
          </p:nvPr>
        </p:nvSpPr>
        <p:spPr/>
        <p:txBody>
          <a:bodyPr/>
          <a:lstStyle/>
          <a:p>
            <a:endParaRPr lang="en-US"/>
          </a:p>
        </p:txBody>
      </p:sp>
      <p:sp>
        <p:nvSpPr>
          <p:cNvPr id="6" name="Slide Number Placeholder 5">
            <a:extLst>
              <a:ext uri="{FF2B5EF4-FFF2-40B4-BE49-F238E27FC236}">
                <a16:creationId xmlns:a16="http://schemas.microsoft.com/office/drawing/2014/main" id="{573DC237-5865-684B-BF71-21DB6EA2F54D}"/>
              </a:ext>
            </a:extLst>
          </p:cNvPr>
          <p:cNvSpPr>
            <a:spLocks noGrp="1"/>
          </p:cNvSpPr>
          <p:nvPr>
            <p:ph type="sldNum" sz="quarter" idx="28"/>
          </p:nvPr>
        </p:nvSpPr>
        <p:spPr/>
        <p:txBody>
          <a:bodyPr/>
          <a:lstStyle/>
          <a:p>
            <a:fld id="{DFB297D7-21D1-0549-A74D-BD032133048A}" type="slidenum">
              <a:rPr lang="en-US" smtClean="0"/>
              <a:pPr/>
              <a:t>11</a:t>
            </a:fld>
            <a:endParaRPr lang="en-US" dirty="0"/>
          </a:p>
        </p:txBody>
      </p:sp>
      <p:sp>
        <p:nvSpPr>
          <p:cNvPr id="7" name="Content Placeholder 6">
            <a:extLst>
              <a:ext uri="{FF2B5EF4-FFF2-40B4-BE49-F238E27FC236}">
                <a16:creationId xmlns:a16="http://schemas.microsoft.com/office/drawing/2014/main" id="{CED77F59-1601-5543-8041-A296BA7B23C4}"/>
              </a:ext>
            </a:extLst>
          </p:cNvPr>
          <p:cNvSpPr>
            <a:spLocks noGrp="1"/>
          </p:cNvSpPr>
          <p:nvPr>
            <p:ph idx="1"/>
          </p:nvPr>
        </p:nvSpPr>
        <p:spPr>
          <a:xfrm>
            <a:off x="548268" y="864973"/>
            <a:ext cx="7925378" cy="4912141"/>
          </a:xfrm>
          <a:solidFill>
            <a:schemeClr val="bg1">
              <a:lumMod val="85000"/>
            </a:schemeClr>
          </a:solidFill>
        </p:spPr>
        <p:txBody>
          <a:bodyPr/>
          <a:lstStyle/>
          <a:p>
            <a:pPr marL="0" indent="0">
              <a:buNone/>
            </a:pPr>
            <a:r>
              <a:rPr lang="en-US" sz="1600" dirty="0" err="1">
                <a:latin typeface="Menlo" panose="020B0609030804020204" pitchFamily="49" charset="0"/>
                <a:ea typeface="Menlo" panose="020B0609030804020204" pitchFamily="49" charset="0"/>
                <a:cs typeface="Menlo" panose="020B0609030804020204" pitchFamily="49" charset="0"/>
              </a:rPr>
              <a:t>wilcox.test</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err="1">
                <a:latin typeface="Menlo" panose="020B0609030804020204" pitchFamily="49" charset="0"/>
                <a:ea typeface="Menlo" panose="020B0609030804020204" pitchFamily="49" charset="0"/>
                <a:cs typeface="Menlo" panose="020B0609030804020204" pitchFamily="49" charset="0"/>
              </a:rPr>
              <a:t>auc~activation</a:t>
            </a:r>
            <a:r>
              <a:rPr lang="en-US" sz="1600" dirty="0">
                <a:latin typeface="Menlo" panose="020B0609030804020204" pitchFamily="49" charset="0"/>
                <a:ea typeface="Menlo" panose="020B0609030804020204" pitchFamily="49" charset="0"/>
                <a:cs typeface="Menlo" panose="020B0609030804020204" pitchFamily="49" charset="0"/>
              </a:rPr>
              <a:t>, data=data2_no_sigmoid, paired=F)</a:t>
            </a:r>
          </a:p>
          <a:p>
            <a:pPr marL="0" indent="0">
              <a:buNone/>
            </a:pPr>
            <a:endParaRPr lang="en-US" sz="1600"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	Wilcoxon rank sum test with continuity correction</a:t>
            </a:r>
          </a:p>
          <a:p>
            <a:pPr marL="0" indent="0">
              <a:buNone/>
            </a:pPr>
            <a:endParaRPr lang="en-US" sz="1600" dirty="0">
              <a:latin typeface="Menlo" panose="020B0609030804020204" pitchFamily="49" charset="0"/>
              <a:ea typeface="Menlo" panose="020B0609030804020204" pitchFamily="49" charset="0"/>
              <a:cs typeface="Menlo" panose="020B0609030804020204" pitchFamily="49" charset="0"/>
            </a:endParaRP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data:  </a:t>
            </a:r>
            <a:r>
              <a:rPr lang="en-US" sz="1600" dirty="0" err="1">
                <a:latin typeface="Menlo" panose="020B0609030804020204" pitchFamily="49" charset="0"/>
                <a:ea typeface="Menlo" panose="020B0609030804020204" pitchFamily="49" charset="0"/>
                <a:cs typeface="Menlo" panose="020B0609030804020204" pitchFamily="49" charset="0"/>
              </a:rPr>
              <a:t>auc</a:t>
            </a:r>
            <a:r>
              <a:rPr lang="en-US" sz="1600" dirty="0">
                <a:latin typeface="Menlo" panose="020B0609030804020204" pitchFamily="49" charset="0"/>
                <a:ea typeface="Menlo" panose="020B0609030804020204" pitchFamily="49" charset="0"/>
                <a:cs typeface="Menlo" panose="020B0609030804020204" pitchFamily="49" charset="0"/>
              </a:rPr>
              <a:t> by activation</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W = 37419, p-value = </a:t>
            </a:r>
            <a:r>
              <a:rPr lang="en-US" sz="1600" b="1" dirty="0">
                <a:highlight>
                  <a:srgbClr val="00FF00"/>
                </a:highlight>
                <a:latin typeface="Menlo" panose="020B0609030804020204" pitchFamily="49" charset="0"/>
                <a:ea typeface="Menlo" panose="020B0609030804020204" pitchFamily="49" charset="0"/>
                <a:cs typeface="Menlo" panose="020B0609030804020204" pitchFamily="49" charset="0"/>
              </a:rPr>
              <a:t>0.5781</a:t>
            </a:r>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alternative hypothesis: true location shift is not equal to 0</a:t>
            </a:r>
          </a:p>
        </p:txBody>
      </p:sp>
      <p:sp>
        <p:nvSpPr>
          <p:cNvPr id="8" name="Rectangle 7">
            <a:extLst>
              <a:ext uri="{FF2B5EF4-FFF2-40B4-BE49-F238E27FC236}">
                <a16:creationId xmlns:a16="http://schemas.microsoft.com/office/drawing/2014/main" id="{37733ECF-2786-FA42-A427-36161CEF3EDA}"/>
              </a:ext>
            </a:extLst>
          </p:cNvPr>
          <p:cNvSpPr/>
          <p:nvPr/>
        </p:nvSpPr>
        <p:spPr>
          <a:xfrm>
            <a:off x="4083908" y="2864544"/>
            <a:ext cx="951470" cy="43920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&gt; 0.05</a:t>
            </a:r>
          </a:p>
        </p:txBody>
      </p:sp>
      <p:sp>
        <p:nvSpPr>
          <p:cNvPr id="9" name="Footer Placeholder 4">
            <a:extLst>
              <a:ext uri="{FF2B5EF4-FFF2-40B4-BE49-F238E27FC236}">
                <a16:creationId xmlns:a16="http://schemas.microsoft.com/office/drawing/2014/main" id="{8230627B-EC8D-D043-8338-F8248B081B80}"/>
              </a:ext>
            </a:extLst>
          </p:cNvPr>
          <p:cNvSpPr txBox="1">
            <a:spLocks/>
          </p:cNvSpPr>
          <p:nvPr/>
        </p:nvSpPr>
        <p:spPr>
          <a:xfrm>
            <a:off x="5362611" y="6416088"/>
            <a:ext cx="3086100"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AT" sz="900" dirty="0"/>
              <a:t>Project Seminar – </a:t>
            </a:r>
            <a:r>
              <a:rPr lang="de-AT" sz="900" dirty="0" err="1"/>
              <a:t>Abd</a:t>
            </a:r>
            <a:r>
              <a:rPr lang="de-AT" sz="900" dirty="0"/>
              <a:t> Alkareem ALJEIROUDI</a:t>
            </a:r>
          </a:p>
        </p:txBody>
      </p:sp>
    </p:spTree>
    <p:extLst>
      <p:ext uri="{BB962C8B-B14F-4D97-AF65-F5344CB8AC3E}">
        <p14:creationId xmlns:p14="http://schemas.microsoft.com/office/powerpoint/2010/main" val="206619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F167-391E-2446-82AF-7830CB7E45E5}"/>
              </a:ext>
            </a:extLst>
          </p:cNvPr>
          <p:cNvSpPr>
            <a:spLocks noGrp="1"/>
          </p:cNvSpPr>
          <p:nvPr>
            <p:ph type="title"/>
          </p:nvPr>
        </p:nvSpPr>
        <p:spPr>
          <a:xfrm>
            <a:off x="549322" y="540589"/>
            <a:ext cx="7938194" cy="706481"/>
          </a:xfrm>
        </p:spPr>
        <p:txBody>
          <a:bodyPr/>
          <a:lstStyle/>
          <a:p>
            <a:r>
              <a:rPr lang="en-US" dirty="0"/>
              <a:t>Comparison of optimizers</a:t>
            </a:r>
          </a:p>
        </p:txBody>
      </p:sp>
      <p:sp>
        <p:nvSpPr>
          <p:cNvPr id="3" name="Picture Placeholder 2">
            <a:extLst>
              <a:ext uri="{FF2B5EF4-FFF2-40B4-BE49-F238E27FC236}">
                <a16:creationId xmlns:a16="http://schemas.microsoft.com/office/drawing/2014/main" id="{80FCF7E6-4333-624B-935E-9EE975C5D139}"/>
              </a:ext>
            </a:extLst>
          </p:cNvPr>
          <p:cNvSpPr>
            <a:spLocks noGrp="1"/>
          </p:cNvSpPr>
          <p:nvPr>
            <p:ph type="pic" sz="quarter" idx="13"/>
          </p:nvPr>
        </p:nvSpPr>
        <p:spPr/>
      </p:sp>
      <p:sp>
        <p:nvSpPr>
          <p:cNvPr id="4" name="Text Placeholder 3">
            <a:extLst>
              <a:ext uri="{FF2B5EF4-FFF2-40B4-BE49-F238E27FC236}">
                <a16:creationId xmlns:a16="http://schemas.microsoft.com/office/drawing/2014/main" id="{BC71A74C-A4AD-6F4B-ACB5-C8E122CAECAB}"/>
              </a:ext>
            </a:extLst>
          </p:cNvPr>
          <p:cNvSpPr>
            <a:spLocks noGrp="1"/>
          </p:cNvSpPr>
          <p:nvPr>
            <p:ph type="body" sz="quarter" idx="25"/>
          </p:nvPr>
        </p:nvSpPr>
        <p:spPr/>
        <p:txBody>
          <a:bodyPr/>
          <a:lstStyle/>
          <a:p>
            <a:endParaRPr lang="en-US"/>
          </a:p>
        </p:txBody>
      </p:sp>
      <p:sp>
        <p:nvSpPr>
          <p:cNvPr id="6" name="Slide Number Placeholder 5">
            <a:extLst>
              <a:ext uri="{FF2B5EF4-FFF2-40B4-BE49-F238E27FC236}">
                <a16:creationId xmlns:a16="http://schemas.microsoft.com/office/drawing/2014/main" id="{EC961872-DA40-D648-A558-B8BD32A35FED}"/>
              </a:ext>
            </a:extLst>
          </p:cNvPr>
          <p:cNvSpPr>
            <a:spLocks noGrp="1"/>
          </p:cNvSpPr>
          <p:nvPr>
            <p:ph type="sldNum" sz="quarter" idx="28"/>
          </p:nvPr>
        </p:nvSpPr>
        <p:spPr/>
        <p:txBody>
          <a:bodyPr/>
          <a:lstStyle/>
          <a:p>
            <a:fld id="{DFB297D7-21D1-0549-A74D-BD032133048A}" type="slidenum">
              <a:rPr lang="en-US" smtClean="0"/>
              <a:pPr/>
              <a:t>12</a:t>
            </a:fld>
            <a:endParaRPr lang="en-US" dirty="0"/>
          </a:p>
        </p:txBody>
      </p:sp>
      <p:pic>
        <p:nvPicPr>
          <p:cNvPr id="9" name="Content Placeholder 8">
            <a:extLst>
              <a:ext uri="{FF2B5EF4-FFF2-40B4-BE49-F238E27FC236}">
                <a16:creationId xmlns:a16="http://schemas.microsoft.com/office/drawing/2014/main" id="{0A21ACF0-9E05-0742-B38E-A660E3B5D9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4594" y="1247070"/>
            <a:ext cx="6054810" cy="4648639"/>
          </a:xfrm>
        </p:spPr>
      </p:pic>
      <p:sp>
        <p:nvSpPr>
          <p:cNvPr id="10" name="Footer Placeholder 4">
            <a:extLst>
              <a:ext uri="{FF2B5EF4-FFF2-40B4-BE49-F238E27FC236}">
                <a16:creationId xmlns:a16="http://schemas.microsoft.com/office/drawing/2014/main" id="{9D7FA306-B7C8-FD4C-ADDE-8C9401002FD4}"/>
              </a:ext>
            </a:extLst>
          </p:cNvPr>
          <p:cNvSpPr txBox="1">
            <a:spLocks/>
          </p:cNvSpPr>
          <p:nvPr/>
        </p:nvSpPr>
        <p:spPr>
          <a:xfrm>
            <a:off x="5362611" y="6416088"/>
            <a:ext cx="3086100"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AT" sz="900" dirty="0"/>
              <a:t>Project Seminar – </a:t>
            </a:r>
            <a:r>
              <a:rPr lang="de-AT" sz="900" dirty="0" err="1"/>
              <a:t>Abd</a:t>
            </a:r>
            <a:r>
              <a:rPr lang="de-AT" sz="900" dirty="0"/>
              <a:t> Alkareem ALJEIROUDI</a:t>
            </a:r>
          </a:p>
        </p:txBody>
      </p:sp>
    </p:spTree>
    <p:extLst>
      <p:ext uri="{BB962C8B-B14F-4D97-AF65-F5344CB8AC3E}">
        <p14:creationId xmlns:p14="http://schemas.microsoft.com/office/powerpoint/2010/main" val="2161402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1D25-DE66-0D44-9A3C-8E70BC667593}"/>
              </a:ext>
            </a:extLst>
          </p:cNvPr>
          <p:cNvSpPr>
            <a:spLocks noGrp="1"/>
          </p:cNvSpPr>
          <p:nvPr>
            <p:ph type="title"/>
          </p:nvPr>
        </p:nvSpPr>
        <p:spPr>
          <a:xfrm>
            <a:off x="549322" y="182599"/>
            <a:ext cx="7938194" cy="938696"/>
          </a:xfrm>
        </p:spPr>
        <p:txBody>
          <a:bodyPr/>
          <a:lstStyle/>
          <a:p>
            <a:r>
              <a:rPr lang="en-US" dirty="0"/>
              <a:t>SGD vs. A</a:t>
            </a:r>
            <a:r>
              <a:rPr lang="en-US" cap="none" dirty="0"/>
              <a:t>dam</a:t>
            </a:r>
            <a:endParaRPr lang="en-US" dirty="0"/>
          </a:p>
        </p:txBody>
      </p:sp>
      <p:sp>
        <p:nvSpPr>
          <p:cNvPr id="3" name="Picture Placeholder 2">
            <a:extLst>
              <a:ext uri="{FF2B5EF4-FFF2-40B4-BE49-F238E27FC236}">
                <a16:creationId xmlns:a16="http://schemas.microsoft.com/office/drawing/2014/main" id="{39126A4A-532A-5741-9988-2C5DDE25F9AA}"/>
              </a:ext>
            </a:extLst>
          </p:cNvPr>
          <p:cNvSpPr>
            <a:spLocks noGrp="1"/>
          </p:cNvSpPr>
          <p:nvPr>
            <p:ph type="pic" sz="quarter" idx="13"/>
          </p:nvPr>
        </p:nvSpPr>
        <p:spPr/>
      </p:sp>
      <p:sp>
        <p:nvSpPr>
          <p:cNvPr id="4" name="Text Placeholder 3">
            <a:extLst>
              <a:ext uri="{FF2B5EF4-FFF2-40B4-BE49-F238E27FC236}">
                <a16:creationId xmlns:a16="http://schemas.microsoft.com/office/drawing/2014/main" id="{C6D813B7-E7C6-1143-A682-A96B053EA27B}"/>
              </a:ext>
            </a:extLst>
          </p:cNvPr>
          <p:cNvSpPr>
            <a:spLocks noGrp="1"/>
          </p:cNvSpPr>
          <p:nvPr>
            <p:ph type="body" sz="quarter" idx="25"/>
          </p:nvPr>
        </p:nvSpPr>
        <p:spPr/>
        <p:txBody>
          <a:bodyPr/>
          <a:lstStyle/>
          <a:p>
            <a:endParaRPr lang="en-US"/>
          </a:p>
        </p:txBody>
      </p:sp>
      <p:sp>
        <p:nvSpPr>
          <p:cNvPr id="6" name="Slide Number Placeholder 5">
            <a:extLst>
              <a:ext uri="{FF2B5EF4-FFF2-40B4-BE49-F238E27FC236}">
                <a16:creationId xmlns:a16="http://schemas.microsoft.com/office/drawing/2014/main" id="{573DC237-5865-684B-BF71-21DB6EA2F54D}"/>
              </a:ext>
            </a:extLst>
          </p:cNvPr>
          <p:cNvSpPr>
            <a:spLocks noGrp="1"/>
          </p:cNvSpPr>
          <p:nvPr>
            <p:ph type="sldNum" sz="quarter" idx="28"/>
          </p:nvPr>
        </p:nvSpPr>
        <p:spPr/>
        <p:txBody>
          <a:bodyPr/>
          <a:lstStyle/>
          <a:p>
            <a:fld id="{DFB297D7-21D1-0549-A74D-BD032133048A}" type="slidenum">
              <a:rPr lang="en-US" smtClean="0"/>
              <a:pPr/>
              <a:t>13</a:t>
            </a:fld>
            <a:endParaRPr lang="en-US" dirty="0"/>
          </a:p>
        </p:txBody>
      </p:sp>
      <p:sp>
        <p:nvSpPr>
          <p:cNvPr id="7" name="Content Placeholder 6">
            <a:extLst>
              <a:ext uri="{FF2B5EF4-FFF2-40B4-BE49-F238E27FC236}">
                <a16:creationId xmlns:a16="http://schemas.microsoft.com/office/drawing/2014/main" id="{CED77F59-1601-5543-8041-A296BA7B23C4}"/>
              </a:ext>
            </a:extLst>
          </p:cNvPr>
          <p:cNvSpPr>
            <a:spLocks noGrp="1"/>
          </p:cNvSpPr>
          <p:nvPr>
            <p:ph idx="1"/>
          </p:nvPr>
        </p:nvSpPr>
        <p:spPr>
          <a:xfrm>
            <a:off x="548268" y="864973"/>
            <a:ext cx="7925378" cy="4912141"/>
          </a:xfrm>
          <a:solidFill>
            <a:schemeClr val="bg1">
              <a:lumMod val="85000"/>
            </a:schemeClr>
          </a:solidFill>
        </p:spPr>
        <p:txBody>
          <a:bodyPr/>
          <a:lstStyle/>
          <a:p>
            <a:pPr marL="0" indent="0">
              <a:lnSpc>
                <a:spcPct val="150000"/>
              </a:lnSpc>
              <a:spcBef>
                <a:spcPts val="0"/>
              </a:spcBef>
              <a:spcAft>
                <a:spcPts val="0"/>
              </a:spcAft>
              <a:buNone/>
            </a:pPr>
            <a:r>
              <a:rPr lang="en-US" sz="1600" dirty="0">
                <a:latin typeface="Menlo" panose="020B0609030804020204" pitchFamily="49" charset="0"/>
                <a:ea typeface="Menlo" panose="020B0609030804020204" pitchFamily="49" charset="0"/>
                <a:cs typeface="Menlo" panose="020B0609030804020204" pitchFamily="49" charset="0"/>
              </a:rPr>
              <a:t>&gt; </a:t>
            </a:r>
            <a:r>
              <a:rPr lang="en-US" sz="1600" dirty="0" err="1">
                <a:latin typeface="Menlo" panose="020B0609030804020204" pitchFamily="49" charset="0"/>
                <a:ea typeface="Menlo" panose="020B0609030804020204" pitchFamily="49" charset="0"/>
                <a:cs typeface="Menlo" panose="020B0609030804020204" pitchFamily="49" charset="0"/>
              </a:rPr>
              <a:t>wilcox.test</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err="1">
                <a:latin typeface="Menlo" panose="020B0609030804020204" pitchFamily="49" charset="0"/>
                <a:ea typeface="Menlo" panose="020B0609030804020204" pitchFamily="49" charset="0"/>
                <a:cs typeface="Menlo" panose="020B0609030804020204" pitchFamily="49" charset="0"/>
              </a:rPr>
              <a:t>auc~optimizer</a:t>
            </a:r>
            <a:r>
              <a:rPr lang="en-US" sz="1600" dirty="0">
                <a:latin typeface="Menlo" panose="020B0609030804020204" pitchFamily="49" charset="0"/>
                <a:ea typeface="Menlo" panose="020B0609030804020204" pitchFamily="49" charset="0"/>
                <a:cs typeface="Menlo" panose="020B0609030804020204" pitchFamily="49" charset="0"/>
              </a:rPr>
              <a:t>, data=data2, paired=F)</a:t>
            </a:r>
          </a:p>
          <a:p>
            <a:pPr marL="0" indent="0">
              <a:lnSpc>
                <a:spcPct val="150000"/>
              </a:lnSpc>
              <a:spcBef>
                <a:spcPts val="0"/>
              </a:spcBef>
              <a:spcAft>
                <a:spcPts val="0"/>
              </a:spcAft>
              <a:buNone/>
            </a:pPr>
            <a:endParaRPr lang="en-US" sz="1600" dirty="0">
              <a:latin typeface="Menlo" panose="020B0609030804020204" pitchFamily="49" charset="0"/>
              <a:ea typeface="Menlo" panose="020B0609030804020204" pitchFamily="49" charset="0"/>
              <a:cs typeface="Menlo" panose="020B0609030804020204" pitchFamily="49" charset="0"/>
            </a:endParaRPr>
          </a:p>
          <a:p>
            <a:pPr marL="0" indent="0">
              <a:lnSpc>
                <a:spcPct val="150000"/>
              </a:lnSpc>
              <a:spcBef>
                <a:spcPts val="0"/>
              </a:spcBef>
              <a:spcAft>
                <a:spcPts val="0"/>
              </a:spcAft>
              <a:buNone/>
            </a:pPr>
            <a:r>
              <a:rPr lang="en-US" sz="1600" dirty="0">
                <a:latin typeface="Menlo" panose="020B0609030804020204" pitchFamily="49" charset="0"/>
                <a:ea typeface="Menlo" panose="020B0609030804020204" pitchFamily="49" charset="0"/>
                <a:cs typeface="Menlo" panose="020B0609030804020204" pitchFamily="49" charset="0"/>
              </a:rPr>
              <a:t>	Wilcoxon rank sum test with continuity correction</a:t>
            </a:r>
          </a:p>
          <a:p>
            <a:pPr marL="0" indent="0">
              <a:lnSpc>
                <a:spcPct val="150000"/>
              </a:lnSpc>
              <a:spcBef>
                <a:spcPts val="0"/>
              </a:spcBef>
              <a:spcAft>
                <a:spcPts val="0"/>
              </a:spcAft>
              <a:buNone/>
            </a:pPr>
            <a:endParaRPr lang="en-US" sz="1600" dirty="0">
              <a:latin typeface="Menlo" panose="020B0609030804020204" pitchFamily="49" charset="0"/>
              <a:ea typeface="Menlo" panose="020B0609030804020204" pitchFamily="49" charset="0"/>
              <a:cs typeface="Menlo" panose="020B0609030804020204" pitchFamily="49" charset="0"/>
            </a:endParaRPr>
          </a:p>
          <a:p>
            <a:pPr marL="0" indent="0">
              <a:lnSpc>
                <a:spcPct val="150000"/>
              </a:lnSpc>
              <a:spcBef>
                <a:spcPts val="0"/>
              </a:spcBef>
              <a:spcAft>
                <a:spcPts val="0"/>
              </a:spcAft>
              <a:buNone/>
            </a:pPr>
            <a:r>
              <a:rPr lang="en-US" sz="1600" dirty="0">
                <a:latin typeface="Menlo" panose="020B0609030804020204" pitchFamily="49" charset="0"/>
                <a:ea typeface="Menlo" panose="020B0609030804020204" pitchFamily="49" charset="0"/>
                <a:cs typeface="Menlo" panose="020B0609030804020204" pitchFamily="49" charset="0"/>
              </a:rPr>
              <a:t>data:  </a:t>
            </a:r>
            <a:r>
              <a:rPr lang="en-US" sz="1600" dirty="0" err="1">
                <a:latin typeface="Menlo" panose="020B0609030804020204" pitchFamily="49" charset="0"/>
                <a:ea typeface="Menlo" panose="020B0609030804020204" pitchFamily="49" charset="0"/>
                <a:cs typeface="Menlo" panose="020B0609030804020204" pitchFamily="49" charset="0"/>
              </a:rPr>
              <a:t>auc</a:t>
            </a:r>
            <a:r>
              <a:rPr lang="en-US" sz="1600" dirty="0">
                <a:latin typeface="Menlo" panose="020B0609030804020204" pitchFamily="49" charset="0"/>
                <a:ea typeface="Menlo" panose="020B0609030804020204" pitchFamily="49" charset="0"/>
                <a:cs typeface="Menlo" panose="020B0609030804020204" pitchFamily="49" charset="0"/>
              </a:rPr>
              <a:t> by optimizer</a:t>
            </a:r>
          </a:p>
          <a:p>
            <a:pPr marL="0" indent="0">
              <a:lnSpc>
                <a:spcPct val="150000"/>
              </a:lnSpc>
              <a:spcBef>
                <a:spcPts val="0"/>
              </a:spcBef>
              <a:spcAft>
                <a:spcPts val="0"/>
              </a:spcAft>
              <a:buNone/>
            </a:pPr>
            <a:r>
              <a:rPr lang="en-US" sz="1600" dirty="0">
                <a:latin typeface="Menlo" panose="020B0609030804020204" pitchFamily="49" charset="0"/>
                <a:ea typeface="Menlo" panose="020B0609030804020204" pitchFamily="49" charset="0"/>
                <a:cs typeface="Menlo" panose="020B0609030804020204" pitchFamily="49" charset="0"/>
              </a:rPr>
              <a:t>W = 62130, p-value = </a:t>
            </a:r>
            <a:r>
              <a:rPr lang="en-US" sz="1600" b="1" dirty="0">
                <a:latin typeface="Menlo" panose="020B0609030804020204" pitchFamily="49" charset="0"/>
                <a:ea typeface="Menlo" panose="020B0609030804020204" pitchFamily="49" charset="0"/>
                <a:cs typeface="Menlo" panose="020B0609030804020204" pitchFamily="49" charset="0"/>
              </a:rPr>
              <a:t>2.508e-10</a:t>
            </a:r>
          </a:p>
          <a:p>
            <a:pPr marL="0" indent="0">
              <a:lnSpc>
                <a:spcPct val="150000"/>
              </a:lnSpc>
              <a:spcBef>
                <a:spcPts val="0"/>
              </a:spcBef>
              <a:spcAft>
                <a:spcPts val="0"/>
              </a:spcAft>
              <a:buNone/>
            </a:pPr>
            <a:r>
              <a:rPr lang="en-US" sz="1600" dirty="0">
                <a:latin typeface="Menlo" panose="020B0609030804020204" pitchFamily="49" charset="0"/>
                <a:ea typeface="Menlo" panose="020B0609030804020204" pitchFamily="49" charset="0"/>
                <a:cs typeface="Menlo" panose="020B0609030804020204" pitchFamily="49" charset="0"/>
              </a:rPr>
              <a:t>alternative hypothesis: true location shift is not equal to 0</a:t>
            </a:r>
          </a:p>
        </p:txBody>
      </p:sp>
      <p:sp>
        <p:nvSpPr>
          <p:cNvPr id="8" name="Rectangle 7">
            <a:extLst>
              <a:ext uri="{FF2B5EF4-FFF2-40B4-BE49-F238E27FC236}">
                <a16:creationId xmlns:a16="http://schemas.microsoft.com/office/drawing/2014/main" id="{37733ECF-2786-FA42-A427-36161CEF3EDA}"/>
              </a:ext>
            </a:extLst>
          </p:cNvPr>
          <p:cNvSpPr/>
          <p:nvPr/>
        </p:nvSpPr>
        <p:spPr>
          <a:xfrm>
            <a:off x="4411141" y="2710530"/>
            <a:ext cx="951470" cy="439200"/>
          </a:xfrm>
          <a:prstGeom prst="rect">
            <a:avLst/>
          </a:prstGeom>
          <a:solidFill>
            <a:srgbClr val="92D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&lt; 0.05</a:t>
            </a:r>
          </a:p>
        </p:txBody>
      </p:sp>
      <p:sp>
        <p:nvSpPr>
          <p:cNvPr id="9" name="Footer Placeholder 4">
            <a:extLst>
              <a:ext uri="{FF2B5EF4-FFF2-40B4-BE49-F238E27FC236}">
                <a16:creationId xmlns:a16="http://schemas.microsoft.com/office/drawing/2014/main" id="{8230627B-EC8D-D043-8338-F8248B081B80}"/>
              </a:ext>
            </a:extLst>
          </p:cNvPr>
          <p:cNvSpPr txBox="1">
            <a:spLocks/>
          </p:cNvSpPr>
          <p:nvPr/>
        </p:nvSpPr>
        <p:spPr>
          <a:xfrm>
            <a:off x="5362611" y="6416088"/>
            <a:ext cx="3086100"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AT" sz="900" dirty="0"/>
              <a:t>Project Seminar – </a:t>
            </a:r>
            <a:r>
              <a:rPr lang="de-AT" sz="900" dirty="0" err="1"/>
              <a:t>Abd</a:t>
            </a:r>
            <a:r>
              <a:rPr lang="de-AT" sz="900" dirty="0"/>
              <a:t> Alkareem ALJEIROUDI</a:t>
            </a:r>
          </a:p>
        </p:txBody>
      </p:sp>
      <p:sp>
        <p:nvSpPr>
          <p:cNvPr id="5" name="Rectangle 4">
            <a:extLst>
              <a:ext uri="{FF2B5EF4-FFF2-40B4-BE49-F238E27FC236}">
                <a16:creationId xmlns:a16="http://schemas.microsoft.com/office/drawing/2014/main" id="{32744A3E-6F58-1D45-956D-029D1D9FE727}"/>
              </a:ext>
            </a:extLst>
          </p:cNvPr>
          <p:cNvSpPr/>
          <p:nvPr/>
        </p:nvSpPr>
        <p:spPr>
          <a:xfrm rot="20700000">
            <a:off x="5362611" y="4720856"/>
            <a:ext cx="2590542" cy="1063256"/>
          </a:xfrm>
          <a:prstGeom prst="rect">
            <a:avLst/>
          </a:prstGeom>
          <a:solidFill>
            <a:srgbClr val="8E9F24">
              <a:alpha val="5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Significant difference!</a:t>
            </a:r>
          </a:p>
        </p:txBody>
      </p:sp>
    </p:spTree>
    <p:extLst>
      <p:ext uri="{BB962C8B-B14F-4D97-AF65-F5344CB8AC3E}">
        <p14:creationId xmlns:p14="http://schemas.microsoft.com/office/powerpoint/2010/main" val="24690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lt">
                                    <p:tmAbs val="0"/>
                                  </p:iterate>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2273-F179-054D-9AA6-A5092E5A51D4}"/>
              </a:ext>
            </a:extLst>
          </p:cNvPr>
          <p:cNvSpPr>
            <a:spLocks noGrp="1"/>
          </p:cNvSpPr>
          <p:nvPr>
            <p:ph type="title"/>
          </p:nvPr>
        </p:nvSpPr>
        <p:spPr>
          <a:xfrm>
            <a:off x="549322" y="347074"/>
            <a:ext cx="8315278" cy="938696"/>
          </a:xfrm>
        </p:spPr>
        <p:txBody>
          <a:bodyPr/>
          <a:lstStyle/>
          <a:p>
            <a:r>
              <a:rPr lang="en-US" dirty="0"/>
              <a:t>Learning </a:t>
            </a:r>
            <a:r>
              <a:rPr lang="en-US"/>
              <a:t>Rate interpretation</a:t>
            </a:r>
            <a:endParaRPr lang="en-US" dirty="0"/>
          </a:p>
        </p:txBody>
      </p:sp>
      <p:sp>
        <p:nvSpPr>
          <p:cNvPr id="4" name="Text Placeholder 3">
            <a:extLst>
              <a:ext uri="{FF2B5EF4-FFF2-40B4-BE49-F238E27FC236}">
                <a16:creationId xmlns:a16="http://schemas.microsoft.com/office/drawing/2014/main" id="{7F60110D-3A1F-B642-B6C4-896085955C06}"/>
              </a:ext>
            </a:extLst>
          </p:cNvPr>
          <p:cNvSpPr>
            <a:spLocks noGrp="1"/>
          </p:cNvSpPr>
          <p:nvPr>
            <p:ph type="body" sz="quarter" idx="25"/>
          </p:nvPr>
        </p:nvSpPr>
        <p:spPr/>
        <p:txBody>
          <a:bodyPr/>
          <a:lstStyle/>
          <a:p>
            <a:endParaRPr lang="en-US"/>
          </a:p>
        </p:txBody>
      </p:sp>
      <p:sp>
        <p:nvSpPr>
          <p:cNvPr id="5" name="Footer Placeholder 4">
            <a:extLst>
              <a:ext uri="{FF2B5EF4-FFF2-40B4-BE49-F238E27FC236}">
                <a16:creationId xmlns:a16="http://schemas.microsoft.com/office/drawing/2014/main" id="{548D7BFC-A3FE-B64E-9734-4CC4F681C57C}"/>
              </a:ext>
            </a:extLst>
          </p:cNvPr>
          <p:cNvSpPr>
            <a:spLocks noGrp="1"/>
          </p:cNvSpPr>
          <p:nvPr>
            <p:ph type="ftr" sz="quarter" idx="27"/>
          </p:nvPr>
        </p:nvSpPr>
        <p:spPr/>
        <p:txBody>
          <a:bodyPr/>
          <a:lstStyle/>
          <a:p>
            <a:r>
              <a:rPr lang="de-AT" noProof="0"/>
              <a:t>Platz für Autor und LVA-Nummer</a:t>
            </a:r>
            <a:endParaRPr lang="de-AT" noProof="0" dirty="0"/>
          </a:p>
        </p:txBody>
      </p:sp>
      <p:sp>
        <p:nvSpPr>
          <p:cNvPr id="6" name="Slide Number Placeholder 5">
            <a:extLst>
              <a:ext uri="{FF2B5EF4-FFF2-40B4-BE49-F238E27FC236}">
                <a16:creationId xmlns:a16="http://schemas.microsoft.com/office/drawing/2014/main" id="{FF2B8046-2C8A-494D-A103-44F7D3C59071}"/>
              </a:ext>
            </a:extLst>
          </p:cNvPr>
          <p:cNvSpPr>
            <a:spLocks noGrp="1"/>
          </p:cNvSpPr>
          <p:nvPr>
            <p:ph type="sldNum" sz="quarter" idx="28"/>
          </p:nvPr>
        </p:nvSpPr>
        <p:spPr/>
        <p:txBody>
          <a:bodyPr/>
          <a:lstStyle/>
          <a:p>
            <a:fld id="{DFB297D7-21D1-0549-A74D-BD032133048A}" type="slidenum">
              <a:rPr lang="en-US" smtClean="0"/>
              <a:pPr/>
              <a:t>14</a:t>
            </a:fld>
            <a:endParaRPr lang="en-US" dirty="0"/>
          </a:p>
        </p:txBody>
      </p:sp>
      <p:pic>
        <p:nvPicPr>
          <p:cNvPr id="17" name="Content Placeholder 16" descr="A close up of a map&#13;&#10;&#13;&#10;Description automatically generated">
            <a:extLst>
              <a:ext uri="{FF2B5EF4-FFF2-40B4-BE49-F238E27FC236}">
                <a16:creationId xmlns:a16="http://schemas.microsoft.com/office/drawing/2014/main" id="{64B4E0F9-6909-B441-9A46-43D95EF519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403" y="913065"/>
            <a:ext cx="6855271" cy="5263200"/>
          </a:xfrm>
        </p:spPr>
      </p:pic>
      <p:pic>
        <p:nvPicPr>
          <p:cNvPr id="13" name="Picture 12">
            <a:extLst>
              <a:ext uri="{FF2B5EF4-FFF2-40B4-BE49-F238E27FC236}">
                <a16:creationId xmlns:a16="http://schemas.microsoft.com/office/drawing/2014/main" id="{1E4C55BE-699D-FB4A-9213-B88CD10C2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402" y="930589"/>
            <a:ext cx="6855272" cy="5263200"/>
          </a:xfrm>
          <a:prstGeom prst="rect">
            <a:avLst/>
          </a:prstGeom>
        </p:spPr>
      </p:pic>
    </p:spTree>
    <p:extLst>
      <p:ext uri="{BB962C8B-B14F-4D97-AF65-F5344CB8AC3E}">
        <p14:creationId xmlns:p14="http://schemas.microsoft.com/office/powerpoint/2010/main" val="419766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604A-2FA9-B046-950C-A4E9F59741EE}"/>
              </a:ext>
            </a:extLst>
          </p:cNvPr>
          <p:cNvSpPr>
            <a:spLocks noGrp="1"/>
          </p:cNvSpPr>
          <p:nvPr>
            <p:ph type="title"/>
          </p:nvPr>
        </p:nvSpPr>
        <p:spPr>
          <a:xfrm>
            <a:off x="390448" y="285044"/>
            <a:ext cx="8335186" cy="938696"/>
          </a:xfrm>
        </p:spPr>
        <p:txBody>
          <a:bodyPr/>
          <a:lstStyle/>
          <a:p>
            <a:r>
              <a:rPr lang="en-US" sz="2800" dirty="0"/>
              <a:t>Evaluation of Best selected Model</a:t>
            </a:r>
          </a:p>
        </p:txBody>
      </p:sp>
      <p:sp>
        <p:nvSpPr>
          <p:cNvPr id="3" name="Picture Placeholder 2">
            <a:extLst>
              <a:ext uri="{FF2B5EF4-FFF2-40B4-BE49-F238E27FC236}">
                <a16:creationId xmlns:a16="http://schemas.microsoft.com/office/drawing/2014/main" id="{E02DA6F1-D5AA-AE41-BBD1-EE2C083B88EE}"/>
              </a:ext>
            </a:extLst>
          </p:cNvPr>
          <p:cNvSpPr>
            <a:spLocks noGrp="1"/>
          </p:cNvSpPr>
          <p:nvPr>
            <p:ph type="pic" sz="quarter" idx="13"/>
          </p:nvPr>
        </p:nvSpPr>
        <p:spPr/>
      </p:sp>
      <p:sp>
        <p:nvSpPr>
          <p:cNvPr id="4" name="Text Placeholder 3">
            <a:extLst>
              <a:ext uri="{FF2B5EF4-FFF2-40B4-BE49-F238E27FC236}">
                <a16:creationId xmlns:a16="http://schemas.microsoft.com/office/drawing/2014/main" id="{0E056199-2F1D-1946-931C-AD286BF70A7D}"/>
              </a:ext>
            </a:extLst>
          </p:cNvPr>
          <p:cNvSpPr>
            <a:spLocks noGrp="1"/>
          </p:cNvSpPr>
          <p:nvPr>
            <p:ph type="body" sz="quarter" idx="25"/>
          </p:nvPr>
        </p:nvSpPr>
        <p:spPr/>
        <p:txBody>
          <a:bodyPr/>
          <a:lstStyle/>
          <a:p>
            <a:endParaRPr lang="en-US"/>
          </a:p>
        </p:txBody>
      </p:sp>
      <p:sp>
        <p:nvSpPr>
          <p:cNvPr id="6" name="Slide Number Placeholder 5">
            <a:extLst>
              <a:ext uri="{FF2B5EF4-FFF2-40B4-BE49-F238E27FC236}">
                <a16:creationId xmlns:a16="http://schemas.microsoft.com/office/drawing/2014/main" id="{D577E401-1072-F740-843E-86929BFD7E9E}"/>
              </a:ext>
            </a:extLst>
          </p:cNvPr>
          <p:cNvSpPr>
            <a:spLocks noGrp="1"/>
          </p:cNvSpPr>
          <p:nvPr>
            <p:ph type="sldNum" sz="quarter" idx="28"/>
          </p:nvPr>
        </p:nvSpPr>
        <p:spPr/>
        <p:txBody>
          <a:bodyPr/>
          <a:lstStyle/>
          <a:p>
            <a:fld id="{DFB297D7-21D1-0549-A74D-BD032133048A}" type="slidenum">
              <a:rPr lang="en-US" smtClean="0"/>
              <a:pPr/>
              <a:t>15</a:t>
            </a:fld>
            <a:endParaRPr lang="en-US" dirty="0"/>
          </a:p>
        </p:txBody>
      </p:sp>
      <p:pic>
        <p:nvPicPr>
          <p:cNvPr id="9" name="Content Placeholder 8" descr="A close up of a map&#13;&#10;&#13;&#10;Description automatically generated">
            <a:extLst>
              <a:ext uri="{FF2B5EF4-FFF2-40B4-BE49-F238E27FC236}">
                <a16:creationId xmlns:a16="http://schemas.microsoft.com/office/drawing/2014/main" id="{E34A7268-62EC-9E40-A176-DBD20EA7FA1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177" t="5928" r="6157"/>
          <a:stretch/>
        </p:blipFill>
        <p:spPr>
          <a:xfrm>
            <a:off x="3668400" y="2376921"/>
            <a:ext cx="5051758" cy="3931200"/>
          </a:xfrm>
        </p:spPr>
      </p:pic>
      <p:sp>
        <p:nvSpPr>
          <p:cNvPr id="11" name="Rectangle 10">
            <a:extLst>
              <a:ext uri="{FF2B5EF4-FFF2-40B4-BE49-F238E27FC236}">
                <a16:creationId xmlns:a16="http://schemas.microsoft.com/office/drawing/2014/main" id="{FE761FF8-1E0B-5340-8FCF-89B0BA025C0B}"/>
              </a:ext>
            </a:extLst>
          </p:cNvPr>
          <p:cNvSpPr/>
          <p:nvPr/>
        </p:nvSpPr>
        <p:spPr>
          <a:xfrm>
            <a:off x="416094" y="4937138"/>
            <a:ext cx="2113999" cy="701698"/>
          </a:xfrm>
          <a:prstGeom prst="rect">
            <a:avLst/>
          </a:prstGeom>
          <a:solidFill>
            <a:schemeClr val="bg1">
              <a:lumMod val="85000"/>
            </a:schemeClr>
          </a:solidFill>
          <a:ln>
            <a:noFill/>
          </a:ln>
          <a:effectLst>
            <a:outerShdw blurRad="88900" dist="88900" dir="2700000" algn="tl" rotWithShape="0">
              <a:prstClr val="black">
                <a:alpha val="39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AUC = ﻿0.865227</a:t>
            </a:r>
          </a:p>
        </p:txBody>
      </p:sp>
      <p:sp>
        <p:nvSpPr>
          <p:cNvPr id="12" name="Footer Placeholder 4">
            <a:extLst>
              <a:ext uri="{FF2B5EF4-FFF2-40B4-BE49-F238E27FC236}">
                <a16:creationId xmlns:a16="http://schemas.microsoft.com/office/drawing/2014/main" id="{BE7F0463-DBCA-234F-9656-A31AA9B9CCCA}"/>
              </a:ext>
            </a:extLst>
          </p:cNvPr>
          <p:cNvSpPr txBox="1">
            <a:spLocks/>
          </p:cNvSpPr>
          <p:nvPr/>
        </p:nvSpPr>
        <p:spPr>
          <a:xfrm>
            <a:off x="5362611" y="6416088"/>
            <a:ext cx="3086100"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AT" sz="900" dirty="0"/>
              <a:t>Project Seminar – </a:t>
            </a:r>
            <a:r>
              <a:rPr lang="de-AT" sz="900" dirty="0" err="1"/>
              <a:t>Abd</a:t>
            </a:r>
            <a:r>
              <a:rPr lang="de-AT" sz="900" dirty="0"/>
              <a:t> Alkareem ALJEIROUDI</a:t>
            </a:r>
          </a:p>
        </p:txBody>
      </p:sp>
      <p:sp>
        <p:nvSpPr>
          <p:cNvPr id="10" name="Rectangle 9">
            <a:extLst>
              <a:ext uri="{FF2B5EF4-FFF2-40B4-BE49-F238E27FC236}">
                <a16:creationId xmlns:a16="http://schemas.microsoft.com/office/drawing/2014/main" id="{47ACB31D-3C09-5448-9F0C-7B8F69DF8640}"/>
              </a:ext>
            </a:extLst>
          </p:cNvPr>
          <p:cNvSpPr/>
          <p:nvPr/>
        </p:nvSpPr>
        <p:spPr>
          <a:xfrm>
            <a:off x="417600" y="2796104"/>
            <a:ext cx="3065674" cy="1117773"/>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rtlCol="0" anchor="ctr"/>
          <a:lstStyle/>
          <a:p>
            <a:r>
              <a:rPr lang="en-US" sz="2000" dirty="0"/>
              <a:t>Evaluation of best selected model on </a:t>
            </a:r>
            <a:r>
              <a:rPr lang="en-US" sz="2400" b="1" dirty="0"/>
              <a:t>validation set</a:t>
            </a:r>
            <a:endParaRPr lang="en-US" sz="2000" b="1" dirty="0"/>
          </a:p>
        </p:txBody>
      </p:sp>
      <p:graphicFrame>
        <p:nvGraphicFramePr>
          <p:cNvPr id="7" name="Table 6">
            <a:extLst>
              <a:ext uri="{FF2B5EF4-FFF2-40B4-BE49-F238E27FC236}">
                <a16:creationId xmlns:a16="http://schemas.microsoft.com/office/drawing/2014/main" id="{060354FD-7ECF-1C49-AC55-ED616BF1D0F8}"/>
              </a:ext>
            </a:extLst>
          </p:cNvPr>
          <p:cNvGraphicFramePr>
            <a:graphicFrameLocks noGrp="1"/>
          </p:cNvGraphicFramePr>
          <p:nvPr>
            <p:extLst>
              <p:ext uri="{D42A27DB-BD31-4B8C-83A1-F6EECF244321}">
                <p14:modId xmlns:p14="http://schemas.microsoft.com/office/powerpoint/2010/main" val="704870030"/>
              </p:ext>
            </p:extLst>
          </p:nvPr>
        </p:nvGraphicFramePr>
        <p:xfrm>
          <a:off x="0" y="959880"/>
          <a:ext cx="9143999" cy="1015669"/>
        </p:xfrm>
        <a:graphic>
          <a:graphicData uri="http://schemas.openxmlformats.org/drawingml/2006/table">
            <a:tbl>
              <a:tblPr firstRow="1" bandRow="1">
                <a:tableStyleId>{2D5ABB26-0587-4C30-8999-92F81FD0307C}</a:tableStyleId>
              </a:tblPr>
              <a:tblGrid>
                <a:gridCol w="552861">
                  <a:extLst>
                    <a:ext uri="{9D8B030D-6E8A-4147-A177-3AD203B41FA5}">
                      <a16:colId xmlns:a16="http://schemas.microsoft.com/office/drawing/2014/main" val="3438864336"/>
                    </a:ext>
                  </a:extLst>
                </a:gridCol>
                <a:gridCol w="868852">
                  <a:extLst>
                    <a:ext uri="{9D8B030D-6E8A-4147-A177-3AD203B41FA5}">
                      <a16:colId xmlns:a16="http://schemas.microsoft.com/office/drawing/2014/main" val="1995064837"/>
                    </a:ext>
                  </a:extLst>
                </a:gridCol>
                <a:gridCol w="747065">
                  <a:extLst>
                    <a:ext uri="{9D8B030D-6E8A-4147-A177-3AD203B41FA5}">
                      <a16:colId xmlns:a16="http://schemas.microsoft.com/office/drawing/2014/main" val="400712174"/>
                    </a:ext>
                  </a:extLst>
                </a:gridCol>
                <a:gridCol w="659838">
                  <a:extLst>
                    <a:ext uri="{9D8B030D-6E8A-4147-A177-3AD203B41FA5}">
                      <a16:colId xmlns:a16="http://schemas.microsoft.com/office/drawing/2014/main" val="1831352932"/>
                    </a:ext>
                  </a:extLst>
                </a:gridCol>
                <a:gridCol w="510071">
                  <a:extLst>
                    <a:ext uri="{9D8B030D-6E8A-4147-A177-3AD203B41FA5}">
                      <a16:colId xmlns:a16="http://schemas.microsoft.com/office/drawing/2014/main" val="2976944820"/>
                    </a:ext>
                  </a:extLst>
                </a:gridCol>
                <a:gridCol w="907046">
                  <a:extLst>
                    <a:ext uri="{9D8B030D-6E8A-4147-A177-3AD203B41FA5}">
                      <a16:colId xmlns:a16="http://schemas.microsoft.com/office/drawing/2014/main" val="2615199260"/>
                    </a:ext>
                  </a:extLst>
                </a:gridCol>
                <a:gridCol w="834291">
                  <a:extLst>
                    <a:ext uri="{9D8B030D-6E8A-4147-A177-3AD203B41FA5}">
                      <a16:colId xmlns:a16="http://schemas.microsoft.com/office/drawing/2014/main" val="2531172043"/>
                    </a:ext>
                  </a:extLst>
                </a:gridCol>
                <a:gridCol w="684524">
                  <a:extLst>
                    <a:ext uri="{9D8B030D-6E8A-4147-A177-3AD203B41FA5}">
                      <a16:colId xmlns:a16="http://schemas.microsoft.com/office/drawing/2014/main" val="3264637897"/>
                    </a:ext>
                  </a:extLst>
                </a:gridCol>
                <a:gridCol w="772938">
                  <a:extLst>
                    <a:ext uri="{9D8B030D-6E8A-4147-A177-3AD203B41FA5}">
                      <a16:colId xmlns:a16="http://schemas.microsoft.com/office/drawing/2014/main" val="2006756581"/>
                    </a:ext>
                  </a:extLst>
                </a:gridCol>
                <a:gridCol w="1303676">
                  <a:extLst>
                    <a:ext uri="{9D8B030D-6E8A-4147-A177-3AD203B41FA5}">
                      <a16:colId xmlns:a16="http://schemas.microsoft.com/office/drawing/2014/main" val="4148128235"/>
                    </a:ext>
                  </a:extLst>
                </a:gridCol>
                <a:gridCol w="684524">
                  <a:extLst>
                    <a:ext uri="{9D8B030D-6E8A-4147-A177-3AD203B41FA5}">
                      <a16:colId xmlns:a16="http://schemas.microsoft.com/office/drawing/2014/main" val="4247371338"/>
                    </a:ext>
                  </a:extLst>
                </a:gridCol>
                <a:gridCol w="618313">
                  <a:extLst>
                    <a:ext uri="{9D8B030D-6E8A-4147-A177-3AD203B41FA5}">
                      <a16:colId xmlns:a16="http://schemas.microsoft.com/office/drawing/2014/main" val="3522114152"/>
                    </a:ext>
                  </a:extLst>
                </a:gridCol>
              </a:tblGrid>
              <a:tr h="372805">
                <a:tc>
                  <a:txBody>
                    <a:bodyPr/>
                    <a:lstStyle/>
                    <a:p>
                      <a:pPr algn="ctr"/>
                      <a:r>
                        <a:rPr lang="en-US" sz="1200" b="1" dirty="0">
                          <a:effectLst/>
                        </a:rPr>
                        <a:t>batch</a:t>
                      </a:r>
                      <a:br>
                        <a:rPr lang="en-US" sz="1200" b="1" dirty="0">
                          <a:effectLst/>
                        </a:rPr>
                      </a:br>
                      <a:r>
                        <a:rPr lang="en-US" sz="1200" b="1" dirty="0">
                          <a:effectLst/>
                        </a:rPr>
                        <a:t>size</a:t>
                      </a:r>
                    </a:p>
                  </a:txBody>
                  <a:tcPr marL="42009" marR="42009" marT="42009" marB="4200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activation</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learning</a:t>
                      </a:r>
                      <a:br>
                        <a:rPr lang="en-US" sz="1200" b="1" dirty="0">
                          <a:effectLst/>
                        </a:rPr>
                      </a:br>
                      <a:r>
                        <a:rPr lang="en-US" sz="1200" b="1" dirty="0">
                          <a:effectLst/>
                        </a:rPr>
                        <a:t>rate</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err="1">
                          <a:effectLst/>
                        </a:rPr>
                        <a:t>num</a:t>
                      </a:r>
                      <a:r>
                        <a:rPr lang="en-US" sz="1200" b="1" dirty="0">
                          <a:effectLst/>
                        </a:rPr>
                        <a:t> of</a:t>
                      </a:r>
                      <a:br>
                        <a:rPr lang="en-US" sz="1200" b="1" dirty="0">
                          <a:effectLst/>
                        </a:rPr>
                      </a:br>
                      <a:r>
                        <a:rPr lang="en-US" sz="1200" b="1" dirty="0">
                          <a:effectLst/>
                        </a:rPr>
                        <a:t> layers</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units</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AUC</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optimizer</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epochs</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dropout rate</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initializer</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epochs</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batch size</a:t>
                      </a:r>
                    </a:p>
                  </a:txBody>
                  <a:tcPr marL="42009" marR="42009" marT="42009" marB="4200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3923670"/>
                  </a:ext>
                </a:extLst>
              </a:tr>
              <a:tr h="565891">
                <a:tc>
                  <a:txBody>
                    <a:bodyPr/>
                    <a:lstStyle/>
                    <a:p>
                      <a:pPr algn="ctr"/>
                      <a:r>
                        <a:rPr lang="en-US" sz="1600" dirty="0">
                          <a:effectLst/>
                        </a:rPr>
                        <a:t>100</a:t>
                      </a:r>
                    </a:p>
                  </a:txBody>
                  <a:tcPr marL="42173" marR="42173" marT="42173" marB="4217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err="1">
                          <a:effectLst/>
                        </a:rPr>
                        <a:t>relu</a:t>
                      </a:r>
                      <a:endParaRPr lang="en-US" sz="1600" dirty="0">
                        <a:effectLst/>
                      </a:endParaRP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0.1</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5</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512</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0.89162</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SGD</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10</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0.1</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err="1">
                          <a:effectLst/>
                        </a:rPr>
                        <a:t>he_uniform</a:t>
                      </a:r>
                      <a:endParaRPr lang="en-US" sz="1600" dirty="0">
                        <a:effectLst/>
                      </a:endParaRP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10</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100</a:t>
                      </a:r>
                    </a:p>
                  </a:txBody>
                  <a:tcPr marL="42173" marR="42173" marT="42173" marB="4217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3149726"/>
                  </a:ext>
                </a:extLst>
              </a:tr>
            </a:tbl>
          </a:graphicData>
        </a:graphic>
      </p:graphicFrame>
    </p:spTree>
    <p:extLst>
      <p:ext uri="{BB962C8B-B14F-4D97-AF65-F5344CB8AC3E}">
        <p14:creationId xmlns:p14="http://schemas.microsoft.com/office/powerpoint/2010/main" val="2117216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02DA6F1-D5AA-AE41-BBD1-EE2C083B88EE}"/>
              </a:ext>
            </a:extLst>
          </p:cNvPr>
          <p:cNvSpPr>
            <a:spLocks noGrp="1"/>
          </p:cNvSpPr>
          <p:nvPr>
            <p:ph type="pic" sz="quarter" idx="13"/>
          </p:nvPr>
        </p:nvSpPr>
        <p:spPr/>
      </p:sp>
      <p:sp>
        <p:nvSpPr>
          <p:cNvPr id="4" name="Text Placeholder 3">
            <a:extLst>
              <a:ext uri="{FF2B5EF4-FFF2-40B4-BE49-F238E27FC236}">
                <a16:creationId xmlns:a16="http://schemas.microsoft.com/office/drawing/2014/main" id="{0E056199-2F1D-1946-931C-AD286BF70A7D}"/>
              </a:ext>
            </a:extLst>
          </p:cNvPr>
          <p:cNvSpPr>
            <a:spLocks noGrp="1"/>
          </p:cNvSpPr>
          <p:nvPr>
            <p:ph type="body" sz="quarter" idx="25"/>
          </p:nvPr>
        </p:nvSpPr>
        <p:spPr/>
        <p:txBody>
          <a:bodyPr/>
          <a:lstStyle/>
          <a:p>
            <a:endParaRPr lang="en-US"/>
          </a:p>
        </p:txBody>
      </p:sp>
      <p:sp>
        <p:nvSpPr>
          <p:cNvPr id="6" name="Slide Number Placeholder 5">
            <a:extLst>
              <a:ext uri="{FF2B5EF4-FFF2-40B4-BE49-F238E27FC236}">
                <a16:creationId xmlns:a16="http://schemas.microsoft.com/office/drawing/2014/main" id="{D577E401-1072-F740-843E-86929BFD7E9E}"/>
              </a:ext>
            </a:extLst>
          </p:cNvPr>
          <p:cNvSpPr>
            <a:spLocks noGrp="1"/>
          </p:cNvSpPr>
          <p:nvPr>
            <p:ph type="sldNum" sz="quarter" idx="28"/>
          </p:nvPr>
        </p:nvSpPr>
        <p:spPr/>
        <p:txBody>
          <a:bodyPr/>
          <a:lstStyle/>
          <a:p>
            <a:fld id="{DFB297D7-21D1-0549-A74D-BD032133048A}" type="slidenum">
              <a:rPr lang="en-US" smtClean="0"/>
              <a:pPr/>
              <a:t>16</a:t>
            </a:fld>
            <a:endParaRPr lang="en-US" dirty="0"/>
          </a:p>
        </p:txBody>
      </p:sp>
      <p:sp>
        <p:nvSpPr>
          <p:cNvPr id="12" name="Footer Placeholder 4">
            <a:extLst>
              <a:ext uri="{FF2B5EF4-FFF2-40B4-BE49-F238E27FC236}">
                <a16:creationId xmlns:a16="http://schemas.microsoft.com/office/drawing/2014/main" id="{BE7F0463-DBCA-234F-9656-A31AA9B9CCCA}"/>
              </a:ext>
            </a:extLst>
          </p:cNvPr>
          <p:cNvSpPr txBox="1">
            <a:spLocks/>
          </p:cNvSpPr>
          <p:nvPr/>
        </p:nvSpPr>
        <p:spPr>
          <a:xfrm>
            <a:off x="5362611" y="6416088"/>
            <a:ext cx="3086100"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AT" sz="900" dirty="0"/>
              <a:t>Project Seminar – </a:t>
            </a:r>
            <a:r>
              <a:rPr lang="de-AT" sz="900" dirty="0" err="1"/>
              <a:t>Abd</a:t>
            </a:r>
            <a:r>
              <a:rPr lang="de-AT" sz="900" dirty="0"/>
              <a:t> Alkareem ALJEIROUDI</a:t>
            </a:r>
          </a:p>
        </p:txBody>
      </p:sp>
      <p:sp>
        <p:nvSpPr>
          <p:cNvPr id="13" name="Title 1">
            <a:extLst>
              <a:ext uri="{FF2B5EF4-FFF2-40B4-BE49-F238E27FC236}">
                <a16:creationId xmlns:a16="http://schemas.microsoft.com/office/drawing/2014/main" id="{23CD6640-15DE-2545-A973-B3B3638E2CED}"/>
              </a:ext>
            </a:extLst>
          </p:cNvPr>
          <p:cNvSpPr>
            <a:spLocks noGrp="1"/>
          </p:cNvSpPr>
          <p:nvPr>
            <p:ph type="title"/>
          </p:nvPr>
        </p:nvSpPr>
        <p:spPr>
          <a:xfrm>
            <a:off x="0" y="0"/>
            <a:ext cx="9144000" cy="747375"/>
          </a:xfrm>
          <a:solidFill>
            <a:schemeClr val="bg1">
              <a:lumMod val="85000"/>
            </a:schemeClr>
          </a:solidFill>
        </p:spPr>
        <p:txBody>
          <a:bodyPr anchor="ctr" anchorCtr="0"/>
          <a:lstStyle/>
          <a:p>
            <a:pPr algn="ctr"/>
            <a:r>
              <a:rPr lang="en-US" sz="2800" dirty="0"/>
              <a:t>Evaluation of Best selected Model</a:t>
            </a:r>
          </a:p>
        </p:txBody>
      </p:sp>
      <p:grpSp>
        <p:nvGrpSpPr>
          <p:cNvPr id="14" name="Group 13">
            <a:extLst>
              <a:ext uri="{FF2B5EF4-FFF2-40B4-BE49-F238E27FC236}">
                <a16:creationId xmlns:a16="http://schemas.microsoft.com/office/drawing/2014/main" id="{DD90E71D-37E5-F54D-91B1-05CD8B22FD93}"/>
              </a:ext>
            </a:extLst>
          </p:cNvPr>
          <p:cNvGrpSpPr/>
          <p:nvPr/>
        </p:nvGrpSpPr>
        <p:grpSpPr>
          <a:xfrm>
            <a:off x="4485036" y="2359952"/>
            <a:ext cx="4078328" cy="3657320"/>
            <a:chOff x="608965" y="2345889"/>
            <a:chExt cx="2871105" cy="2574720"/>
          </a:xfrm>
        </p:grpSpPr>
        <p:grpSp>
          <p:nvGrpSpPr>
            <p:cNvPr id="15" name="Group 14">
              <a:extLst>
                <a:ext uri="{FF2B5EF4-FFF2-40B4-BE49-F238E27FC236}">
                  <a16:creationId xmlns:a16="http://schemas.microsoft.com/office/drawing/2014/main" id="{4A162470-EDF5-2748-9D52-B7EE6EB18439}"/>
                </a:ext>
              </a:extLst>
            </p:cNvPr>
            <p:cNvGrpSpPr/>
            <p:nvPr/>
          </p:nvGrpSpPr>
          <p:grpSpPr>
            <a:xfrm>
              <a:off x="926385" y="2345889"/>
              <a:ext cx="2553685" cy="2085145"/>
              <a:chOff x="646310" y="2345889"/>
              <a:chExt cx="2553685" cy="2085145"/>
            </a:xfrm>
          </p:grpSpPr>
          <p:grpSp>
            <p:nvGrpSpPr>
              <p:cNvPr id="18" name="Group 17">
                <a:extLst>
                  <a:ext uri="{FF2B5EF4-FFF2-40B4-BE49-F238E27FC236}">
                    <a16:creationId xmlns:a16="http://schemas.microsoft.com/office/drawing/2014/main" id="{21E12ABD-7FB6-4147-9150-0FC4B604F046}"/>
                  </a:ext>
                </a:extLst>
              </p:cNvPr>
              <p:cNvGrpSpPr/>
              <p:nvPr/>
            </p:nvGrpSpPr>
            <p:grpSpPr>
              <a:xfrm>
                <a:off x="1696243" y="2345889"/>
                <a:ext cx="1503752" cy="1558846"/>
                <a:chOff x="2955151" y="2187145"/>
                <a:chExt cx="1503752" cy="1558846"/>
              </a:xfrm>
            </p:grpSpPr>
            <p:sp>
              <p:nvSpPr>
                <p:cNvPr id="23" name="Rectangle 22">
                  <a:extLst>
                    <a:ext uri="{FF2B5EF4-FFF2-40B4-BE49-F238E27FC236}">
                      <a16:creationId xmlns:a16="http://schemas.microsoft.com/office/drawing/2014/main" id="{2AF3A368-1496-9640-AFC6-25D6DE3BBD56}"/>
                    </a:ext>
                  </a:extLst>
                </p:cNvPr>
                <p:cNvSpPr/>
                <p:nvPr/>
              </p:nvSpPr>
              <p:spPr>
                <a:xfrm>
                  <a:off x="2955151" y="2187145"/>
                  <a:ext cx="751876" cy="77847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121</a:t>
                  </a:r>
                </a:p>
              </p:txBody>
            </p:sp>
            <p:sp>
              <p:nvSpPr>
                <p:cNvPr id="24" name="Rectangle 23">
                  <a:extLst>
                    <a:ext uri="{FF2B5EF4-FFF2-40B4-BE49-F238E27FC236}">
                      <a16:creationId xmlns:a16="http://schemas.microsoft.com/office/drawing/2014/main" id="{0A6EF70C-4511-9B4F-9D55-8A90A9E8B0A2}"/>
                    </a:ext>
                  </a:extLst>
                </p:cNvPr>
                <p:cNvSpPr/>
                <p:nvPr/>
              </p:nvSpPr>
              <p:spPr>
                <a:xfrm>
                  <a:off x="3707027" y="2187145"/>
                  <a:ext cx="751876" cy="778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chemeClr val="tx1"/>
                      </a:solidFill>
                    </a:rPr>
                    <a:t>25</a:t>
                  </a:r>
                </a:p>
              </p:txBody>
            </p:sp>
            <p:sp>
              <p:nvSpPr>
                <p:cNvPr id="25" name="Rectangle 24">
                  <a:extLst>
                    <a:ext uri="{FF2B5EF4-FFF2-40B4-BE49-F238E27FC236}">
                      <a16:creationId xmlns:a16="http://schemas.microsoft.com/office/drawing/2014/main" id="{C7273719-53F8-1449-ABB6-B2EBFDDB4A22}"/>
                    </a:ext>
                  </a:extLst>
                </p:cNvPr>
                <p:cNvSpPr/>
                <p:nvPr/>
              </p:nvSpPr>
              <p:spPr>
                <a:xfrm>
                  <a:off x="3707027" y="2965621"/>
                  <a:ext cx="751876" cy="778476"/>
                </a:xfrm>
                <a:prstGeom prst="rect">
                  <a:avLst/>
                </a:prstGeom>
                <a:solidFill>
                  <a:srgbClr val="00206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t>141</a:t>
                  </a:r>
                </a:p>
              </p:txBody>
            </p:sp>
            <p:sp>
              <p:nvSpPr>
                <p:cNvPr id="26" name="Rectangle 25">
                  <a:extLst>
                    <a:ext uri="{FF2B5EF4-FFF2-40B4-BE49-F238E27FC236}">
                      <a16:creationId xmlns:a16="http://schemas.microsoft.com/office/drawing/2014/main" id="{C26F929B-9A28-DE4D-9ACB-C4FEE48FB314}"/>
                    </a:ext>
                  </a:extLst>
                </p:cNvPr>
                <p:cNvSpPr/>
                <p:nvPr/>
              </p:nvSpPr>
              <p:spPr>
                <a:xfrm>
                  <a:off x="2955151" y="2967515"/>
                  <a:ext cx="751876" cy="778476"/>
                </a:xfrm>
                <a:prstGeom prst="rect">
                  <a:avLst/>
                </a:prstGeom>
                <a:solidFill>
                  <a:schemeClr val="accent2">
                    <a:lumMod val="40000"/>
                    <a:lumOff val="6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ysClr val="windowText" lastClr="000000"/>
                      </a:solidFill>
                    </a:rPr>
                    <a:t>40</a:t>
                  </a:r>
                </a:p>
              </p:txBody>
            </p:sp>
          </p:grpSp>
          <p:sp>
            <p:nvSpPr>
              <p:cNvPr id="19" name="TextBox 18">
                <a:extLst>
                  <a:ext uri="{FF2B5EF4-FFF2-40B4-BE49-F238E27FC236}">
                    <a16:creationId xmlns:a16="http://schemas.microsoft.com/office/drawing/2014/main" id="{F1F58E73-4FE5-4648-9743-7BBA9A9B72A5}"/>
                  </a:ext>
                </a:extLst>
              </p:cNvPr>
              <p:cNvSpPr txBox="1"/>
              <p:nvPr/>
            </p:nvSpPr>
            <p:spPr>
              <a:xfrm>
                <a:off x="646310" y="2554778"/>
                <a:ext cx="928139" cy="184666"/>
              </a:xfrm>
              <a:prstGeom prst="rect">
                <a:avLst/>
              </a:prstGeom>
              <a:noFill/>
            </p:spPr>
            <p:txBody>
              <a:bodyPr wrap="none" lIns="0" tIns="0" rIns="0" bIns="0" rtlCol="0" anchor="ctr" anchorCtr="0">
                <a:spAutoFit/>
              </a:bodyPr>
              <a:lstStyle/>
              <a:p>
                <a:pPr algn="ctr"/>
                <a:r>
                  <a:rPr lang="en-US" sz="1200" dirty="0"/>
                  <a:t>Non-mutagen</a:t>
                </a:r>
                <a:endParaRPr lang="en-US" sz="1600" dirty="0"/>
              </a:p>
            </p:txBody>
          </p:sp>
          <p:sp>
            <p:nvSpPr>
              <p:cNvPr id="20" name="TextBox 19">
                <a:extLst>
                  <a:ext uri="{FF2B5EF4-FFF2-40B4-BE49-F238E27FC236}">
                    <a16:creationId xmlns:a16="http://schemas.microsoft.com/office/drawing/2014/main" id="{03948928-DBE9-1F4E-98CA-7DB56BD2494A}"/>
                  </a:ext>
                </a:extLst>
              </p:cNvPr>
              <p:cNvSpPr txBox="1"/>
              <p:nvPr/>
            </p:nvSpPr>
            <p:spPr>
              <a:xfrm>
                <a:off x="1022146" y="3473297"/>
                <a:ext cx="596318" cy="184666"/>
              </a:xfrm>
              <a:prstGeom prst="rect">
                <a:avLst/>
              </a:prstGeom>
              <a:noFill/>
            </p:spPr>
            <p:txBody>
              <a:bodyPr wrap="none" lIns="0" tIns="0" rIns="0" bIns="0" rtlCol="0" anchor="ctr" anchorCtr="0">
                <a:spAutoFit/>
              </a:bodyPr>
              <a:lstStyle/>
              <a:p>
                <a:pPr algn="ctr"/>
                <a:r>
                  <a:rPr lang="en-US" sz="1200" dirty="0"/>
                  <a:t>Mutagen</a:t>
                </a:r>
                <a:endParaRPr lang="en-US" sz="1600" dirty="0"/>
              </a:p>
            </p:txBody>
          </p:sp>
          <p:sp>
            <p:nvSpPr>
              <p:cNvPr id="21" name="TextBox 20">
                <a:extLst>
                  <a:ext uri="{FF2B5EF4-FFF2-40B4-BE49-F238E27FC236}">
                    <a16:creationId xmlns:a16="http://schemas.microsoft.com/office/drawing/2014/main" id="{719BE386-C78B-6846-A6F2-2F7A79335EE5}"/>
                  </a:ext>
                </a:extLst>
              </p:cNvPr>
              <p:cNvSpPr txBox="1"/>
              <p:nvPr/>
            </p:nvSpPr>
            <p:spPr>
              <a:xfrm rot="-2700000">
                <a:off x="2426080" y="4122736"/>
                <a:ext cx="596317" cy="184666"/>
              </a:xfrm>
              <a:prstGeom prst="rect">
                <a:avLst/>
              </a:prstGeom>
              <a:noFill/>
            </p:spPr>
            <p:txBody>
              <a:bodyPr wrap="none" lIns="0" tIns="0" rIns="0" bIns="0" rtlCol="0" anchor="ctr" anchorCtr="0">
                <a:spAutoFit/>
              </a:bodyPr>
              <a:lstStyle/>
              <a:p>
                <a:pPr algn="ctr"/>
                <a:r>
                  <a:rPr lang="en-US" sz="1200" dirty="0"/>
                  <a:t>Mutagen</a:t>
                </a:r>
                <a:endParaRPr lang="en-US" sz="1600" dirty="0"/>
              </a:p>
            </p:txBody>
          </p:sp>
          <p:sp>
            <p:nvSpPr>
              <p:cNvPr id="22" name="TextBox 21">
                <a:extLst>
                  <a:ext uri="{FF2B5EF4-FFF2-40B4-BE49-F238E27FC236}">
                    <a16:creationId xmlns:a16="http://schemas.microsoft.com/office/drawing/2014/main" id="{6D85B86A-3E13-294F-9EED-DDE3F6ECEAE5}"/>
                  </a:ext>
                </a:extLst>
              </p:cNvPr>
              <p:cNvSpPr txBox="1"/>
              <p:nvPr/>
            </p:nvSpPr>
            <p:spPr>
              <a:xfrm rot="-2700000">
                <a:off x="1512719" y="4246368"/>
                <a:ext cx="928139" cy="184666"/>
              </a:xfrm>
              <a:prstGeom prst="rect">
                <a:avLst/>
              </a:prstGeom>
              <a:noFill/>
            </p:spPr>
            <p:txBody>
              <a:bodyPr wrap="none" lIns="0" tIns="0" rIns="0" bIns="0" rtlCol="0" anchor="ctr" anchorCtr="0">
                <a:spAutoFit/>
              </a:bodyPr>
              <a:lstStyle/>
              <a:p>
                <a:pPr algn="ctr"/>
                <a:r>
                  <a:rPr lang="en-US" sz="1200" dirty="0"/>
                  <a:t>Non-mutagen</a:t>
                </a:r>
                <a:endParaRPr lang="en-US" sz="1600" dirty="0"/>
              </a:p>
            </p:txBody>
          </p:sp>
        </p:grpSp>
        <p:sp>
          <p:nvSpPr>
            <p:cNvPr id="16" name="TextBox 15">
              <a:extLst>
                <a:ext uri="{FF2B5EF4-FFF2-40B4-BE49-F238E27FC236}">
                  <a16:creationId xmlns:a16="http://schemas.microsoft.com/office/drawing/2014/main" id="{7DE888F2-8271-7C4F-AC87-089E171AF90A}"/>
                </a:ext>
              </a:extLst>
            </p:cNvPr>
            <p:cNvSpPr txBox="1"/>
            <p:nvPr/>
          </p:nvSpPr>
          <p:spPr>
            <a:xfrm rot="16200000">
              <a:off x="179407" y="3268323"/>
              <a:ext cx="1032454" cy="173337"/>
            </a:xfrm>
            <a:prstGeom prst="rect">
              <a:avLst/>
            </a:prstGeom>
            <a:solidFill>
              <a:schemeClr val="bg1">
                <a:lumMod val="85000"/>
              </a:schemeClr>
            </a:solidFill>
          </p:spPr>
          <p:txBody>
            <a:bodyPr wrap="square" lIns="0" tIns="0" rIns="0" bIns="0" rtlCol="0" anchor="ctr" anchorCtr="0">
              <a:spAutoFit/>
            </a:bodyPr>
            <a:lstStyle/>
            <a:p>
              <a:pPr algn="ctr"/>
              <a:r>
                <a:rPr lang="en-US" sz="1600" dirty="0"/>
                <a:t>True Label</a:t>
              </a:r>
              <a:endParaRPr lang="en-US" sz="2000" dirty="0"/>
            </a:p>
          </p:txBody>
        </p:sp>
        <p:sp>
          <p:nvSpPr>
            <p:cNvPr id="17" name="TextBox 16">
              <a:extLst>
                <a:ext uri="{FF2B5EF4-FFF2-40B4-BE49-F238E27FC236}">
                  <a16:creationId xmlns:a16="http://schemas.microsoft.com/office/drawing/2014/main" id="{1DCCB7A9-C3FC-0E4C-BA07-5B257F1F942F}"/>
                </a:ext>
              </a:extLst>
            </p:cNvPr>
            <p:cNvSpPr txBox="1"/>
            <p:nvPr/>
          </p:nvSpPr>
          <p:spPr>
            <a:xfrm>
              <a:off x="2189451" y="4747272"/>
              <a:ext cx="877198" cy="173337"/>
            </a:xfrm>
            <a:prstGeom prst="rect">
              <a:avLst/>
            </a:prstGeom>
            <a:solidFill>
              <a:schemeClr val="bg1">
                <a:lumMod val="85000"/>
              </a:schemeClr>
            </a:solidFill>
          </p:spPr>
          <p:txBody>
            <a:bodyPr wrap="square" lIns="0" tIns="0" rIns="0" bIns="0" rtlCol="0" anchor="ctr" anchorCtr="0">
              <a:spAutoFit/>
            </a:bodyPr>
            <a:lstStyle/>
            <a:p>
              <a:pPr algn="ctr"/>
              <a:r>
                <a:rPr lang="en-US" sz="1600" dirty="0"/>
                <a:t>Predicted</a:t>
              </a:r>
            </a:p>
          </p:txBody>
        </p:sp>
      </p:grpSp>
      <p:sp>
        <p:nvSpPr>
          <p:cNvPr id="30" name="Rectangle 29">
            <a:extLst>
              <a:ext uri="{FF2B5EF4-FFF2-40B4-BE49-F238E27FC236}">
                <a16:creationId xmlns:a16="http://schemas.microsoft.com/office/drawing/2014/main" id="{7041290B-A137-2547-9F1F-A7161A5BF29B}"/>
              </a:ext>
            </a:extLst>
          </p:cNvPr>
          <p:cNvSpPr/>
          <p:nvPr/>
        </p:nvSpPr>
        <p:spPr>
          <a:xfrm>
            <a:off x="417600" y="2796104"/>
            <a:ext cx="3065674" cy="1117773"/>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rtlCol="0" anchor="ctr"/>
          <a:lstStyle/>
          <a:p>
            <a:r>
              <a:rPr lang="en-US" sz="2000" dirty="0"/>
              <a:t>Evaluation of best selected model on </a:t>
            </a:r>
            <a:r>
              <a:rPr lang="en-US" sz="2400" b="1" dirty="0"/>
              <a:t>validation set</a:t>
            </a:r>
            <a:endParaRPr lang="en-US" sz="2000" b="1" dirty="0"/>
          </a:p>
        </p:txBody>
      </p:sp>
      <p:sp>
        <p:nvSpPr>
          <p:cNvPr id="31" name="Rectangle 30">
            <a:extLst>
              <a:ext uri="{FF2B5EF4-FFF2-40B4-BE49-F238E27FC236}">
                <a16:creationId xmlns:a16="http://schemas.microsoft.com/office/drawing/2014/main" id="{7E8E8A97-FFD5-9A44-97A5-8A4C049F9B80}"/>
              </a:ext>
            </a:extLst>
          </p:cNvPr>
          <p:cNvSpPr/>
          <p:nvPr/>
        </p:nvSpPr>
        <p:spPr>
          <a:xfrm>
            <a:off x="416094" y="4937138"/>
            <a:ext cx="2113999" cy="701698"/>
          </a:xfrm>
          <a:prstGeom prst="rect">
            <a:avLst/>
          </a:prstGeom>
          <a:solidFill>
            <a:schemeClr val="bg1">
              <a:lumMod val="85000"/>
            </a:schemeClr>
          </a:solidFill>
          <a:ln>
            <a:noFill/>
          </a:ln>
          <a:effectLst>
            <a:outerShdw blurRad="88900" dist="88900" dir="2700000" algn="tl" rotWithShape="0">
              <a:prstClr val="black">
                <a:alpha val="39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AUC = ﻿0.865227</a:t>
            </a:r>
          </a:p>
        </p:txBody>
      </p:sp>
      <p:graphicFrame>
        <p:nvGraphicFramePr>
          <p:cNvPr id="32" name="Table 31">
            <a:extLst>
              <a:ext uri="{FF2B5EF4-FFF2-40B4-BE49-F238E27FC236}">
                <a16:creationId xmlns:a16="http://schemas.microsoft.com/office/drawing/2014/main" id="{87A0A169-641F-8C47-BAB8-413FBFD09885}"/>
              </a:ext>
            </a:extLst>
          </p:cNvPr>
          <p:cNvGraphicFramePr>
            <a:graphicFrameLocks noGrp="1"/>
          </p:cNvGraphicFramePr>
          <p:nvPr>
            <p:extLst>
              <p:ext uri="{D42A27DB-BD31-4B8C-83A1-F6EECF244321}">
                <p14:modId xmlns:p14="http://schemas.microsoft.com/office/powerpoint/2010/main" val="493639607"/>
              </p:ext>
            </p:extLst>
          </p:nvPr>
        </p:nvGraphicFramePr>
        <p:xfrm>
          <a:off x="0" y="959880"/>
          <a:ext cx="9143999" cy="1015669"/>
        </p:xfrm>
        <a:graphic>
          <a:graphicData uri="http://schemas.openxmlformats.org/drawingml/2006/table">
            <a:tbl>
              <a:tblPr firstRow="1" bandRow="1">
                <a:tableStyleId>{2D5ABB26-0587-4C30-8999-92F81FD0307C}</a:tableStyleId>
              </a:tblPr>
              <a:tblGrid>
                <a:gridCol w="552861">
                  <a:extLst>
                    <a:ext uri="{9D8B030D-6E8A-4147-A177-3AD203B41FA5}">
                      <a16:colId xmlns:a16="http://schemas.microsoft.com/office/drawing/2014/main" val="3438864336"/>
                    </a:ext>
                  </a:extLst>
                </a:gridCol>
                <a:gridCol w="868852">
                  <a:extLst>
                    <a:ext uri="{9D8B030D-6E8A-4147-A177-3AD203B41FA5}">
                      <a16:colId xmlns:a16="http://schemas.microsoft.com/office/drawing/2014/main" val="1995064837"/>
                    </a:ext>
                  </a:extLst>
                </a:gridCol>
                <a:gridCol w="747065">
                  <a:extLst>
                    <a:ext uri="{9D8B030D-6E8A-4147-A177-3AD203B41FA5}">
                      <a16:colId xmlns:a16="http://schemas.microsoft.com/office/drawing/2014/main" val="400712174"/>
                    </a:ext>
                  </a:extLst>
                </a:gridCol>
                <a:gridCol w="659838">
                  <a:extLst>
                    <a:ext uri="{9D8B030D-6E8A-4147-A177-3AD203B41FA5}">
                      <a16:colId xmlns:a16="http://schemas.microsoft.com/office/drawing/2014/main" val="1831352932"/>
                    </a:ext>
                  </a:extLst>
                </a:gridCol>
                <a:gridCol w="510071">
                  <a:extLst>
                    <a:ext uri="{9D8B030D-6E8A-4147-A177-3AD203B41FA5}">
                      <a16:colId xmlns:a16="http://schemas.microsoft.com/office/drawing/2014/main" val="2976944820"/>
                    </a:ext>
                  </a:extLst>
                </a:gridCol>
                <a:gridCol w="907046">
                  <a:extLst>
                    <a:ext uri="{9D8B030D-6E8A-4147-A177-3AD203B41FA5}">
                      <a16:colId xmlns:a16="http://schemas.microsoft.com/office/drawing/2014/main" val="2615199260"/>
                    </a:ext>
                  </a:extLst>
                </a:gridCol>
                <a:gridCol w="834291">
                  <a:extLst>
                    <a:ext uri="{9D8B030D-6E8A-4147-A177-3AD203B41FA5}">
                      <a16:colId xmlns:a16="http://schemas.microsoft.com/office/drawing/2014/main" val="2531172043"/>
                    </a:ext>
                  </a:extLst>
                </a:gridCol>
                <a:gridCol w="684524">
                  <a:extLst>
                    <a:ext uri="{9D8B030D-6E8A-4147-A177-3AD203B41FA5}">
                      <a16:colId xmlns:a16="http://schemas.microsoft.com/office/drawing/2014/main" val="3264637897"/>
                    </a:ext>
                  </a:extLst>
                </a:gridCol>
                <a:gridCol w="772938">
                  <a:extLst>
                    <a:ext uri="{9D8B030D-6E8A-4147-A177-3AD203B41FA5}">
                      <a16:colId xmlns:a16="http://schemas.microsoft.com/office/drawing/2014/main" val="2006756581"/>
                    </a:ext>
                  </a:extLst>
                </a:gridCol>
                <a:gridCol w="1303676">
                  <a:extLst>
                    <a:ext uri="{9D8B030D-6E8A-4147-A177-3AD203B41FA5}">
                      <a16:colId xmlns:a16="http://schemas.microsoft.com/office/drawing/2014/main" val="4148128235"/>
                    </a:ext>
                  </a:extLst>
                </a:gridCol>
                <a:gridCol w="684524">
                  <a:extLst>
                    <a:ext uri="{9D8B030D-6E8A-4147-A177-3AD203B41FA5}">
                      <a16:colId xmlns:a16="http://schemas.microsoft.com/office/drawing/2014/main" val="4247371338"/>
                    </a:ext>
                  </a:extLst>
                </a:gridCol>
                <a:gridCol w="618313">
                  <a:extLst>
                    <a:ext uri="{9D8B030D-6E8A-4147-A177-3AD203B41FA5}">
                      <a16:colId xmlns:a16="http://schemas.microsoft.com/office/drawing/2014/main" val="3522114152"/>
                    </a:ext>
                  </a:extLst>
                </a:gridCol>
              </a:tblGrid>
              <a:tr h="372805">
                <a:tc>
                  <a:txBody>
                    <a:bodyPr/>
                    <a:lstStyle/>
                    <a:p>
                      <a:pPr algn="ctr"/>
                      <a:r>
                        <a:rPr lang="en-US" sz="1200" b="1" dirty="0">
                          <a:effectLst/>
                        </a:rPr>
                        <a:t>batch</a:t>
                      </a:r>
                      <a:br>
                        <a:rPr lang="en-US" sz="1200" b="1" dirty="0">
                          <a:effectLst/>
                        </a:rPr>
                      </a:br>
                      <a:r>
                        <a:rPr lang="en-US" sz="1200" b="1" dirty="0">
                          <a:effectLst/>
                        </a:rPr>
                        <a:t>size</a:t>
                      </a:r>
                    </a:p>
                  </a:txBody>
                  <a:tcPr marL="42009" marR="42009" marT="42009" marB="4200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activation</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learning</a:t>
                      </a:r>
                      <a:br>
                        <a:rPr lang="en-US" sz="1200" b="1" dirty="0">
                          <a:effectLst/>
                        </a:rPr>
                      </a:br>
                      <a:r>
                        <a:rPr lang="en-US" sz="1200" b="1" dirty="0">
                          <a:effectLst/>
                        </a:rPr>
                        <a:t>rate</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err="1">
                          <a:effectLst/>
                        </a:rPr>
                        <a:t>num</a:t>
                      </a:r>
                      <a:r>
                        <a:rPr lang="en-US" sz="1200" b="1" dirty="0">
                          <a:effectLst/>
                        </a:rPr>
                        <a:t> of</a:t>
                      </a:r>
                      <a:br>
                        <a:rPr lang="en-US" sz="1200" b="1" dirty="0">
                          <a:effectLst/>
                        </a:rPr>
                      </a:br>
                      <a:r>
                        <a:rPr lang="en-US" sz="1200" b="1" dirty="0">
                          <a:effectLst/>
                        </a:rPr>
                        <a:t> layers</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units</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AUC</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optimizer</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epochs</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dropout rate</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initializer</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epochs</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batch size</a:t>
                      </a:r>
                    </a:p>
                  </a:txBody>
                  <a:tcPr marL="42009" marR="42009" marT="42009" marB="4200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3923670"/>
                  </a:ext>
                </a:extLst>
              </a:tr>
              <a:tr h="565891">
                <a:tc>
                  <a:txBody>
                    <a:bodyPr/>
                    <a:lstStyle/>
                    <a:p>
                      <a:pPr algn="ctr"/>
                      <a:r>
                        <a:rPr lang="en-US" sz="1600" dirty="0">
                          <a:effectLst/>
                        </a:rPr>
                        <a:t>100</a:t>
                      </a:r>
                    </a:p>
                  </a:txBody>
                  <a:tcPr marL="42173" marR="42173" marT="42173" marB="4217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err="1">
                          <a:effectLst/>
                        </a:rPr>
                        <a:t>relu</a:t>
                      </a:r>
                      <a:endParaRPr lang="en-US" sz="1600" dirty="0">
                        <a:effectLst/>
                      </a:endParaRP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0.1</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5</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512</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0.89162</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SGD</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10</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0.1</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err="1">
                          <a:effectLst/>
                        </a:rPr>
                        <a:t>he_uniform</a:t>
                      </a:r>
                      <a:endParaRPr lang="en-US" sz="1600" dirty="0">
                        <a:effectLst/>
                      </a:endParaRP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10</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100</a:t>
                      </a:r>
                    </a:p>
                  </a:txBody>
                  <a:tcPr marL="42173" marR="42173" marT="42173" marB="4217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3149726"/>
                  </a:ext>
                </a:extLst>
              </a:tr>
            </a:tbl>
          </a:graphicData>
        </a:graphic>
      </p:graphicFrame>
    </p:spTree>
    <p:extLst>
      <p:ext uri="{BB962C8B-B14F-4D97-AF65-F5344CB8AC3E}">
        <p14:creationId xmlns:p14="http://schemas.microsoft.com/office/powerpoint/2010/main" val="1558224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604A-2FA9-B046-950C-A4E9F59741EE}"/>
              </a:ext>
            </a:extLst>
          </p:cNvPr>
          <p:cNvSpPr>
            <a:spLocks noGrp="1"/>
          </p:cNvSpPr>
          <p:nvPr>
            <p:ph type="title"/>
          </p:nvPr>
        </p:nvSpPr>
        <p:spPr>
          <a:xfrm>
            <a:off x="0" y="0"/>
            <a:ext cx="9144000" cy="747375"/>
          </a:xfrm>
          <a:solidFill>
            <a:schemeClr val="bg1">
              <a:lumMod val="85000"/>
            </a:schemeClr>
          </a:solidFill>
        </p:spPr>
        <p:txBody>
          <a:bodyPr anchor="ctr" anchorCtr="0"/>
          <a:lstStyle/>
          <a:p>
            <a:pPr algn="ctr"/>
            <a:r>
              <a:rPr lang="en-US" sz="2800" dirty="0"/>
              <a:t>Evaluation of Best selected Model</a:t>
            </a:r>
          </a:p>
        </p:txBody>
      </p:sp>
      <p:sp>
        <p:nvSpPr>
          <p:cNvPr id="3" name="Picture Placeholder 2">
            <a:extLst>
              <a:ext uri="{FF2B5EF4-FFF2-40B4-BE49-F238E27FC236}">
                <a16:creationId xmlns:a16="http://schemas.microsoft.com/office/drawing/2014/main" id="{E02DA6F1-D5AA-AE41-BBD1-EE2C083B88EE}"/>
              </a:ext>
            </a:extLst>
          </p:cNvPr>
          <p:cNvSpPr>
            <a:spLocks noGrp="1"/>
          </p:cNvSpPr>
          <p:nvPr>
            <p:ph type="pic" sz="quarter" idx="13"/>
          </p:nvPr>
        </p:nvSpPr>
        <p:spPr/>
      </p:sp>
      <p:sp>
        <p:nvSpPr>
          <p:cNvPr id="4" name="Text Placeholder 3">
            <a:extLst>
              <a:ext uri="{FF2B5EF4-FFF2-40B4-BE49-F238E27FC236}">
                <a16:creationId xmlns:a16="http://schemas.microsoft.com/office/drawing/2014/main" id="{0E056199-2F1D-1946-931C-AD286BF70A7D}"/>
              </a:ext>
            </a:extLst>
          </p:cNvPr>
          <p:cNvSpPr>
            <a:spLocks noGrp="1"/>
          </p:cNvSpPr>
          <p:nvPr>
            <p:ph type="body" sz="quarter" idx="25"/>
          </p:nvPr>
        </p:nvSpPr>
        <p:spPr/>
        <p:txBody>
          <a:bodyPr/>
          <a:lstStyle/>
          <a:p>
            <a:endParaRPr lang="en-US"/>
          </a:p>
        </p:txBody>
      </p:sp>
      <p:sp>
        <p:nvSpPr>
          <p:cNvPr id="6" name="Slide Number Placeholder 5">
            <a:extLst>
              <a:ext uri="{FF2B5EF4-FFF2-40B4-BE49-F238E27FC236}">
                <a16:creationId xmlns:a16="http://schemas.microsoft.com/office/drawing/2014/main" id="{D577E401-1072-F740-843E-86929BFD7E9E}"/>
              </a:ext>
            </a:extLst>
          </p:cNvPr>
          <p:cNvSpPr>
            <a:spLocks noGrp="1"/>
          </p:cNvSpPr>
          <p:nvPr>
            <p:ph type="sldNum" sz="quarter" idx="28"/>
          </p:nvPr>
        </p:nvSpPr>
        <p:spPr/>
        <p:txBody>
          <a:bodyPr/>
          <a:lstStyle/>
          <a:p>
            <a:fld id="{DFB297D7-21D1-0549-A74D-BD032133048A}" type="slidenum">
              <a:rPr lang="en-US" smtClean="0"/>
              <a:pPr/>
              <a:t>17</a:t>
            </a:fld>
            <a:endParaRPr lang="en-US" dirty="0"/>
          </a:p>
        </p:txBody>
      </p:sp>
      <p:sp>
        <p:nvSpPr>
          <p:cNvPr id="12" name="Footer Placeholder 4">
            <a:extLst>
              <a:ext uri="{FF2B5EF4-FFF2-40B4-BE49-F238E27FC236}">
                <a16:creationId xmlns:a16="http://schemas.microsoft.com/office/drawing/2014/main" id="{BE7F0463-DBCA-234F-9656-A31AA9B9CCCA}"/>
              </a:ext>
            </a:extLst>
          </p:cNvPr>
          <p:cNvSpPr txBox="1">
            <a:spLocks/>
          </p:cNvSpPr>
          <p:nvPr/>
        </p:nvSpPr>
        <p:spPr>
          <a:xfrm>
            <a:off x="5362611" y="6416088"/>
            <a:ext cx="3086100"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AT" sz="900" dirty="0"/>
              <a:t>Project Seminar – </a:t>
            </a:r>
            <a:r>
              <a:rPr lang="de-AT" sz="900" dirty="0" err="1"/>
              <a:t>Abd</a:t>
            </a:r>
            <a:r>
              <a:rPr lang="de-AT" sz="900" dirty="0"/>
              <a:t> Alkareem ALJEIROUDI</a:t>
            </a:r>
          </a:p>
        </p:txBody>
      </p:sp>
      <p:sp>
        <p:nvSpPr>
          <p:cNvPr id="14" name="Rectangle 13">
            <a:extLst>
              <a:ext uri="{FF2B5EF4-FFF2-40B4-BE49-F238E27FC236}">
                <a16:creationId xmlns:a16="http://schemas.microsoft.com/office/drawing/2014/main" id="{80BEF6E8-9C96-EE4C-9FBC-EC5420CDF5B4}"/>
              </a:ext>
            </a:extLst>
          </p:cNvPr>
          <p:cNvSpPr/>
          <p:nvPr/>
        </p:nvSpPr>
        <p:spPr>
          <a:xfrm>
            <a:off x="417600" y="2796104"/>
            <a:ext cx="3065674" cy="1117773"/>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rtlCol="0" anchor="ctr"/>
          <a:lstStyle/>
          <a:p>
            <a:r>
              <a:rPr lang="en-US" sz="2000" dirty="0"/>
              <a:t>Evaluation of best selected model on </a:t>
            </a:r>
            <a:br>
              <a:rPr lang="en-US" sz="2000" dirty="0"/>
            </a:br>
            <a:r>
              <a:rPr lang="en-US" sz="2400" b="1" dirty="0"/>
              <a:t>test set</a:t>
            </a:r>
            <a:endParaRPr lang="en-US" sz="2000" b="1" dirty="0"/>
          </a:p>
        </p:txBody>
      </p:sp>
      <p:sp>
        <p:nvSpPr>
          <p:cNvPr id="15" name="Rectangle 14">
            <a:extLst>
              <a:ext uri="{FF2B5EF4-FFF2-40B4-BE49-F238E27FC236}">
                <a16:creationId xmlns:a16="http://schemas.microsoft.com/office/drawing/2014/main" id="{DDFE815B-F8F7-BF41-870A-3D636195284B}"/>
              </a:ext>
            </a:extLst>
          </p:cNvPr>
          <p:cNvSpPr/>
          <p:nvPr/>
        </p:nvSpPr>
        <p:spPr>
          <a:xfrm>
            <a:off x="416094" y="4937138"/>
            <a:ext cx="2113999" cy="701698"/>
          </a:xfrm>
          <a:prstGeom prst="rect">
            <a:avLst/>
          </a:prstGeom>
          <a:solidFill>
            <a:schemeClr val="bg1">
              <a:lumMod val="85000"/>
            </a:schemeClr>
          </a:solidFill>
          <a:ln>
            <a:noFill/>
          </a:ln>
          <a:effectLst>
            <a:outerShdw blurRad="88900" dist="88900" dir="2700000" algn="tl" rotWithShape="0">
              <a:prstClr val="black">
                <a:alpha val="39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AUC =﻿ 0.809532</a:t>
            </a:r>
          </a:p>
        </p:txBody>
      </p:sp>
      <p:pic>
        <p:nvPicPr>
          <p:cNvPr id="16" name="Content Placeholder 8">
            <a:extLst>
              <a:ext uri="{FF2B5EF4-FFF2-40B4-BE49-F238E27FC236}">
                <a16:creationId xmlns:a16="http://schemas.microsoft.com/office/drawing/2014/main" id="{41770ACE-C651-3545-85FD-BF4FD5273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8623" y="1991599"/>
            <a:ext cx="5684317" cy="3789544"/>
          </a:xfrm>
          <a:prstGeom prst="rect">
            <a:avLst/>
          </a:prstGeom>
        </p:spPr>
      </p:pic>
      <p:graphicFrame>
        <p:nvGraphicFramePr>
          <p:cNvPr id="17" name="Table 16">
            <a:extLst>
              <a:ext uri="{FF2B5EF4-FFF2-40B4-BE49-F238E27FC236}">
                <a16:creationId xmlns:a16="http://schemas.microsoft.com/office/drawing/2014/main" id="{02FC65C0-6264-E14E-A836-5E4E2057610D}"/>
              </a:ext>
            </a:extLst>
          </p:cNvPr>
          <p:cNvGraphicFramePr>
            <a:graphicFrameLocks noGrp="1"/>
          </p:cNvGraphicFramePr>
          <p:nvPr>
            <p:extLst>
              <p:ext uri="{D42A27DB-BD31-4B8C-83A1-F6EECF244321}">
                <p14:modId xmlns:p14="http://schemas.microsoft.com/office/powerpoint/2010/main" val="493639607"/>
              </p:ext>
            </p:extLst>
          </p:nvPr>
        </p:nvGraphicFramePr>
        <p:xfrm>
          <a:off x="0" y="959880"/>
          <a:ext cx="9143999" cy="1015669"/>
        </p:xfrm>
        <a:graphic>
          <a:graphicData uri="http://schemas.openxmlformats.org/drawingml/2006/table">
            <a:tbl>
              <a:tblPr firstRow="1" bandRow="1">
                <a:tableStyleId>{2D5ABB26-0587-4C30-8999-92F81FD0307C}</a:tableStyleId>
              </a:tblPr>
              <a:tblGrid>
                <a:gridCol w="552861">
                  <a:extLst>
                    <a:ext uri="{9D8B030D-6E8A-4147-A177-3AD203B41FA5}">
                      <a16:colId xmlns:a16="http://schemas.microsoft.com/office/drawing/2014/main" val="3438864336"/>
                    </a:ext>
                  </a:extLst>
                </a:gridCol>
                <a:gridCol w="868852">
                  <a:extLst>
                    <a:ext uri="{9D8B030D-6E8A-4147-A177-3AD203B41FA5}">
                      <a16:colId xmlns:a16="http://schemas.microsoft.com/office/drawing/2014/main" val="1995064837"/>
                    </a:ext>
                  </a:extLst>
                </a:gridCol>
                <a:gridCol w="747065">
                  <a:extLst>
                    <a:ext uri="{9D8B030D-6E8A-4147-A177-3AD203B41FA5}">
                      <a16:colId xmlns:a16="http://schemas.microsoft.com/office/drawing/2014/main" val="400712174"/>
                    </a:ext>
                  </a:extLst>
                </a:gridCol>
                <a:gridCol w="659838">
                  <a:extLst>
                    <a:ext uri="{9D8B030D-6E8A-4147-A177-3AD203B41FA5}">
                      <a16:colId xmlns:a16="http://schemas.microsoft.com/office/drawing/2014/main" val="1831352932"/>
                    </a:ext>
                  </a:extLst>
                </a:gridCol>
                <a:gridCol w="510071">
                  <a:extLst>
                    <a:ext uri="{9D8B030D-6E8A-4147-A177-3AD203B41FA5}">
                      <a16:colId xmlns:a16="http://schemas.microsoft.com/office/drawing/2014/main" val="2976944820"/>
                    </a:ext>
                  </a:extLst>
                </a:gridCol>
                <a:gridCol w="907046">
                  <a:extLst>
                    <a:ext uri="{9D8B030D-6E8A-4147-A177-3AD203B41FA5}">
                      <a16:colId xmlns:a16="http://schemas.microsoft.com/office/drawing/2014/main" val="2615199260"/>
                    </a:ext>
                  </a:extLst>
                </a:gridCol>
                <a:gridCol w="834291">
                  <a:extLst>
                    <a:ext uri="{9D8B030D-6E8A-4147-A177-3AD203B41FA5}">
                      <a16:colId xmlns:a16="http://schemas.microsoft.com/office/drawing/2014/main" val="2531172043"/>
                    </a:ext>
                  </a:extLst>
                </a:gridCol>
                <a:gridCol w="684524">
                  <a:extLst>
                    <a:ext uri="{9D8B030D-6E8A-4147-A177-3AD203B41FA5}">
                      <a16:colId xmlns:a16="http://schemas.microsoft.com/office/drawing/2014/main" val="3264637897"/>
                    </a:ext>
                  </a:extLst>
                </a:gridCol>
                <a:gridCol w="772938">
                  <a:extLst>
                    <a:ext uri="{9D8B030D-6E8A-4147-A177-3AD203B41FA5}">
                      <a16:colId xmlns:a16="http://schemas.microsoft.com/office/drawing/2014/main" val="2006756581"/>
                    </a:ext>
                  </a:extLst>
                </a:gridCol>
                <a:gridCol w="1303676">
                  <a:extLst>
                    <a:ext uri="{9D8B030D-6E8A-4147-A177-3AD203B41FA5}">
                      <a16:colId xmlns:a16="http://schemas.microsoft.com/office/drawing/2014/main" val="4148128235"/>
                    </a:ext>
                  </a:extLst>
                </a:gridCol>
                <a:gridCol w="684524">
                  <a:extLst>
                    <a:ext uri="{9D8B030D-6E8A-4147-A177-3AD203B41FA5}">
                      <a16:colId xmlns:a16="http://schemas.microsoft.com/office/drawing/2014/main" val="4247371338"/>
                    </a:ext>
                  </a:extLst>
                </a:gridCol>
                <a:gridCol w="618313">
                  <a:extLst>
                    <a:ext uri="{9D8B030D-6E8A-4147-A177-3AD203B41FA5}">
                      <a16:colId xmlns:a16="http://schemas.microsoft.com/office/drawing/2014/main" val="3522114152"/>
                    </a:ext>
                  </a:extLst>
                </a:gridCol>
              </a:tblGrid>
              <a:tr h="372805">
                <a:tc>
                  <a:txBody>
                    <a:bodyPr/>
                    <a:lstStyle/>
                    <a:p>
                      <a:pPr algn="ctr"/>
                      <a:r>
                        <a:rPr lang="en-US" sz="1200" b="1" dirty="0">
                          <a:effectLst/>
                        </a:rPr>
                        <a:t>batch</a:t>
                      </a:r>
                      <a:br>
                        <a:rPr lang="en-US" sz="1200" b="1" dirty="0">
                          <a:effectLst/>
                        </a:rPr>
                      </a:br>
                      <a:r>
                        <a:rPr lang="en-US" sz="1200" b="1" dirty="0">
                          <a:effectLst/>
                        </a:rPr>
                        <a:t>size</a:t>
                      </a:r>
                    </a:p>
                  </a:txBody>
                  <a:tcPr marL="42009" marR="42009" marT="42009" marB="4200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activation</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learning</a:t>
                      </a:r>
                      <a:br>
                        <a:rPr lang="en-US" sz="1200" b="1" dirty="0">
                          <a:effectLst/>
                        </a:rPr>
                      </a:br>
                      <a:r>
                        <a:rPr lang="en-US" sz="1200" b="1" dirty="0">
                          <a:effectLst/>
                        </a:rPr>
                        <a:t>rate</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err="1">
                          <a:effectLst/>
                        </a:rPr>
                        <a:t>num</a:t>
                      </a:r>
                      <a:r>
                        <a:rPr lang="en-US" sz="1200" b="1" dirty="0">
                          <a:effectLst/>
                        </a:rPr>
                        <a:t> of</a:t>
                      </a:r>
                      <a:br>
                        <a:rPr lang="en-US" sz="1200" b="1" dirty="0">
                          <a:effectLst/>
                        </a:rPr>
                      </a:br>
                      <a:r>
                        <a:rPr lang="en-US" sz="1200" b="1" dirty="0">
                          <a:effectLst/>
                        </a:rPr>
                        <a:t> layers</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units</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AUC</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optimizer</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epochs</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dropout rate</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initializer</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epochs</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batch size</a:t>
                      </a:r>
                    </a:p>
                  </a:txBody>
                  <a:tcPr marL="42009" marR="42009" marT="42009" marB="4200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3923670"/>
                  </a:ext>
                </a:extLst>
              </a:tr>
              <a:tr h="565891">
                <a:tc>
                  <a:txBody>
                    <a:bodyPr/>
                    <a:lstStyle/>
                    <a:p>
                      <a:pPr algn="ctr"/>
                      <a:r>
                        <a:rPr lang="en-US" sz="1600" dirty="0">
                          <a:effectLst/>
                        </a:rPr>
                        <a:t>100</a:t>
                      </a:r>
                    </a:p>
                  </a:txBody>
                  <a:tcPr marL="42173" marR="42173" marT="42173" marB="4217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err="1">
                          <a:effectLst/>
                        </a:rPr>
                        <a:t>relu</a:t>
                      </a:r>
                      <a:endParaRPr lang="en-US" sz="1600" dirty="0">
                        <a:effectLst/>
                      </a:endParaRP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0.1</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5</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512</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0.89162</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SGD</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10</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0.1</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err="1">
                          <a:effectLst/>
                        </a:rPr>
                        <a:t>he_uniform</a:t>
                      </a:r>
                      <a:endParaRPr lang="en-US" sz="1600" dirty="0">
                        <a:effectLst/>
                      </a:endParaRP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10</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100</a:t>
                      </a:r>
                    </a:p>
                  </a:txBody>
                  <a:tcPr marL="42173" marR="42173" marT="42173" marB="4217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3149726"/>
                  </a:ext>
                </a:extLst>
              </a:tr>
            </a:tbl>
          </a:graphicData>
        </a:graphic>
      </p:graphicFrame>
    </p:spTree>
    <p:extLst>
      <p:ext uri="{BB962C8B-B14F-4D97-AF65-F5344CB8AC3E}">
        <p14:creationId xmlns:p14="http://schemas.microsoft.com/office/powerpoint/2010/main" val="1802265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604A-2FA9-B046-950C-A4E9F59741EE}"/>
              </a:ext>
            </a:extLst>
          </p:cNvPr>
          <p:cNvSpPr>
            <a:spLocks noGrp="1"/>
          </p:cNvSpPr>
          <p:nvPr>
            <p:ph type="title"/>
          </p:nvPr>
        </p:nvSpPr>
        <p:spPr>
          <a:xfrm>
            <a:off x="0" y="0"/>
            <a:ext cx="9144000" cy="747375"/>
          </a:xfrm>
          <a:solidFill>
            <a:schemeClr val="bg1">
              <a:lumMod val="85000"/>
            </a:schemeClr>
          </a:solidFill>
        </p:spPr>
        <p:txBody>
          <a:bodyPr anchor="ctr" anchorCtr="0"/>
          <a:lstStyle/>
          <a:p>
            <a:pPr algn="ctr"/>
            <a:r>
              <a:rPr lang="en-US" sz="2800" dirty="0"/>
              <a:t>Evaluation of Best selected Model</a:t>
            </a:r>
          </a:p>
        </p:txBody>
      </p:sp>
      <p:sp>
        <p:nvSpPr>
          <p:cNvPr id="3" name="Picture Placeholder 2">
            <a:extLst>
              <a:ext uri="{FF2B5EF4-FFF2-40B4-BE49-F238E27FC236}">
                <a16:creationId xmlns:a16="http://schemas.microsoft.com/office/drawing/2014/main" id="{E02DA6F1-D5AA-AE41-BBD1-EE2C083B88EE}"/>
              </a:ext>
            </a:extLst>
          </p:cNvPr>
          <p:cNvSpPr>
            <a:spLocks noGrp="1"/>
          </p:cNvSpPr>
          <p:nvPr>
            <p:ph type="pic" sz="quarter" idx="13"/>
          </p:nvPr>
        </p:nvSpPr>
        <p:spPr/>
      </p:sp>
      <p:sp>
        <p:nvSpPr>
          <p:cNvPr id="4" name="Text Placeholder 3">
            <a:extLst>
              <a:ext uri="{FF2B5EF4-FFF2-40B4-BE49-F238E27FC236}">
                <a16:creationId xmlns:a16="http://schemas.microsoft.com/office/drawing/2014/main" id="{0E056199-2F1D-1946-931C-AD286BF70A7D}"/>
              </a:ext>
            </a:extLst>
          </p:cNvPr>
          <p:cNvSpPr>
            <a:spLocks noGrp="1"/>
          </p:cNvSpPr>
          <p:nvPr>
            <p:ph type="body" sz="quarter" idx="25"/>
          </p:nvPr>
        </p:nvSpPr>
        <p:spPr/>
        <p:txBody>
          <a:bodyPr/>
          <a:lstStyle/>
          <a:p>
            <a:endParaRPr lang="en-US"/>
          </a:p>
        </p:txBody>
      </p:sp>
      <p:sp>
        <p:nvSpPr>
          <p:cNvPr id="6" name="Slide Number Placeholder 5">
            <a:extLst>
              <a:ext uri="{FF2B5EF4-FFF2-40B4-BE49-F238E27FC236}">
                <a16:creationId xmlns:a16="http://schemas.microsoft.com/office/drawing/2014/main" id="{D577E401-1072-F740-843E-86929BFD7E9E}"/>
              </a:ext>
            </a:extLst>
          </p:cNvPr>
          <p:cNvSpPr>
            <a:spLocks noGrp="1"/>
          </p:cNvSpPr>
          <p:nvPr>
            <p:ph type="sldNum" sz="quarter" idx="28"/>
          </p:nvPr>
        </p:nvSpPr>
        <p:spPr/>
        <p:txBody>
          <a:bodyPr/>
          <a:lstStyle/>
          <a:p>
            <a:fld id="{DFB297D7-21D1-0549-A74D-BD032133048A}" type="slidenum">
              <a:rPr lang="en-US" smtClean="0"/>
              <a:pPr/>
              <a:t>18</a:t>
            </a:fld>
            <a:endParaRPr lang="en-US" dirty="0"/>
          </a:p>
        </p:txBody>
      </p:sp>
      <p:pic>
        <p:nvPicPr>
          <p:cNvPr id="9" name="Content Placeholder 8">
            <a:extLst>
              <a:ext uri="{FF2B5EF4-FFF2-40B4-BE49-F238E27FC236}">
                <a16:creationId xmlns:a16="http://schemas.microsoft.com/office/drawing/2014/main" id="{E34A7268-62EC-9E40-A176-DBD20EA7FA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9767" y="2343424"/>
            <a:ext cx="5375424" cy="4031568"/>
          </a:xfrm>
        </p:spPr>
      </p:pic>
      <p:sp>
        <p:nvSpPr>
          <p:cNvPr id="12" name="Footer Placeholder 4">
            <a:extLst>
              <a:ext uri="{FF2B5EF4-FFF2-40B4-BE49-F238E27FC236}">
                <a16:creationId xmlns:a16="http://schemas.microsoft.com/office/drawing/2014/main" id="{BE7F0463-DBCA-234F-9656-A31AA9B9CCCA}"/>
              </a:ext>
            </a:extLst>
          </p:cNvPr>
          <p:cNvSpPr txBox="1">
            <a:spLocks/>
          </p:cNvSpPr>
          <p:nvPr/>
        </p:nvSpPr>
        <p:spPr>
          <a:xfrm>
            <a:off x="5362611" y="6416088"/>
            <a:ext cx="3086100"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AT" sz="900" dirty="0"/>
              <a:t>Project Seminar – </a:t>
            </a:r>
            <a:r>
              <a:rPr lang="de-AT" sz="900" dirty="0" err="1"/>
              <a:t>Abd</a:t>
            </a:r>
            <a:r>
              <a:rPr lang="de-AT" sz="900" dirty="0"/>
              <a:t> Alkareem ALJEIROUDI</a:t>
            </a:r>
          </a:p>
        </p:txBody>
      </p:sp>
      <p:grpSp>
        <p:nvGrpSpPr>
          <p:cNvPr id="7" name="Group 6">
            <a:extLst>
              <a:ext uri="{FF2B5EF4-FFF2-40B4-BE49-F238E27FC236}">
                <a16:creationId xmlns:a16="http://schemas.microsoft.com/office/drawing/2014/main" id="{A456E2C8-6C77-AB43-90AE-C8C4ADAE58ED}"/>
              </a:ext>
            </a:extLst>
          </p:cNvPr>
          <p:cNvGrpSpPr/>
          <p:nvPr/>
        </p:nvGrpSpPr>
        <p:grpSpPr>
          <a:xfrm>
            <a:off x="5279882" y="3017254"/>
            <a:ext cx="2286168" cy="1939230"/>
            <a:chOff x="5036808" y="1648796"/>
            <a:chExt cx="2540956" cy="2155352"/>
          </a:xfrm>
        </p:grpSpPr>
        <p:sp>
          <p:nvSpPr>
            <p:cNvPr id="5" name="Rectangle 4">
              <a:extLst>
                <a:ext uri="{FF2B5EF4-FFF2-40B4-BE49-F238E27FC236}">
                  <a16:creationId xmlns:a16="http://schemas.microsoft.com/office/drawing/2014/main" id="{6C8DAF5D-6405-F249-A676-8DC69406DBA8}"/>
                </a:ext>
              </a:extLst>
            </p:cNvPr>
            <p:cNvSpPr/>
            <p:nvPr/>
          </p:nvSpPr>
          <p:spPr>
            <a:xfrm>
              <a:off x="5036808" y="1648796"/>
              <a:ext cx="1048783" cy="663841"/>
            </a:xfrm>
            <a:prstGeom prst="rect">
              <a:avLst/>
            </a:prstGeom>
            <a:solidFill>
              <a:srgbClr val="1663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1134</a:t>
              </a:r>
            </a:p>
          </p:txBody>
        </p:sp>
        <p:sp>
          <p:nvSpPr>
            <p:cNvPr id="13" name="Rectangle 12">
              <a:extLst>
                <a:ext uri="{FF2B5EF4-FFF2-40B4-BE49-F238E27FC236}">
                  <a16:creationId xmlns:a16="http://schemas.microsoft.com/office/drawing/2014/main" id="{D2D5BC3D-6407-214C-AEB4-86C3B625CCCC}"/>
                </a:ext>
              </a:extLst>
            </p:cNvPr>
            <p:cNvSpPr/>
            <p:nvPr/>
          </p:nvSpPr>
          <p:spPr>
            <a:xfrm>
              <a:off x="6528980" y="3140307"/>
              <a:ext cx="1048783" cy="663841"/>
            </a:xfrm>
            <a:prstGeom prst="rect">
              <a:avLst/>
            </a:prstGeom>
            <a:solidFill>
              <a:srgbClr val="072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1321</a:t>
              </a:r>
            </a:p>
          </p:txBody>
        </p:sp>
        <p:sp>
          <p:nvSpPr>
            <p:cNvPr id="14" name="Rectangle 13">
              <a:extLst>
                <a:ext uri="{FF2B5EF4-FFF2-40B4-BE49-F238E27FC236}">
                  <a16:creationId xmlns:a16="http://schemas.microsoft.com/office/drawing/2014/main" id="{C211D98F-D7B0-F446-9AF8-C6503E7CB17A}"/>
                </a:ext>
              </a:extLst>
            </p:cNvPr>
            <p:cNvSpPr/>
            <p:nvPr/>
          </p:nvSpPr>
          <p:spPr>
            <a:xfrm>
              <a:off x="5036808" y="3140307"/>
              <a:ext cx="1048783" cy="663841"/>
            </a:xfrm>
            <a:prstGeom prst="rect">
              <a:avLst/>
            </a:prstGeom>
            <a:solidFill>
              <a:srgbClr val="F8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369</a:t>
              </a:r>
            </a:p>
          </p:txBody>
        </p:sp>
        <p:sp>
          <p:nvSpPr>
            <p:cNvPr id="15" name="Rectangle 14">
              <a:extLst>
                <a:ext uri="{FF2B5EF4-FFF2-40B4-BE49-F238E27FC236}">
                  <a16:creationId xmlns:a16="http://schemas.microsoft.com/office/drawing/2014/main" id="{E38EEFC6-EDBA-4446-8C9F-BEC682F87D77}"/>
                </a:ext>
              </a:extLst>
            </p:cNvPr>
            <p:cNvSpPr/>
            <p:nvPr/>
          </p:nvSpPr>
          <p:spPr>
            <a:xfrm>
              <a:off x="6528981" y="1648796"/>
              <a:ext cx="1048783" cy="663841"/>
            </a:xfrm>
            <a:prstGeom prst="rect">
              <a:avLst/>
            </a:prstGeom>
            <a:solidFill>
              <a:srgbClr val="DDEB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491</a:t>
              </a:r>
            </a:p>
          </p:txBody>
        </p:sp>
      </p:grpSp>
      <p:sp>
        <p:nvSpPr>
          <p:cNvPr id="17" name="Rectangle 16">
            <a:extLst>
              <a:ext uri="{FF2B5EF4-FFF2-40B4-BE49-F238E27FC236}">
                <a16:creationId xmlns:a16="http://schemas.microsoft.com/office/drawing/2014/main" id="{FC3CD36B-A6C6-3D4A-8C3A-010EE8D53818}"/>
              </a:ext>
            </a:extLst>
          </p:cNvPr>
          <p:cNvSpPr/>
          <p:nvPr/>
        </p:nvSpPr>
        <p:spPr>
          <a:xfrm>
            <a:off x="417600" y="2796104"/>
            <a:ext cx="3065674" cy="1117773"/>
          </a:xfrm>
          <a:prstGeom prst="rect">
            <a:avLst/>
          </a:prstGeom>
          <a:noFill/>
          <a:ln>
            <a:noFill/>
          </a:ln>
          <a:effectLst/>
        </p:spPr>
        <p:style>
          <a:lnRef idx="2">
            <a:schemeClr val="accent6"/>
          </a:lnRef>
          <a:fillRef idx="1">
            <a:schemeClr val="lt1"/>
          </a:fillRef>
          <a:effectRef idx="0">
            <a:schemeClr val="accent6"/>
          </a:effectRef>
          <a:fontRef idx="minor">
            <a:schemeClr val="dk1"/>
          </a:fontRef>
        </p:style>
        <p:txBody>
          <a:bodyPr rtlCol="0" anchor="ctr"/>
          <a:lstStyle/>
          <a:p>
            <a:r>
              <a:rPr lang="en-US" sz="2000" dirty="0"/>
              <a:t>Evaluation of best selected model on </a:t>
            </a:r>
            <a:br>
              <a:rPr lang="en-US" sz="2000" dirty="0"/>
            </a:br>
            <a:r>
              <a:rPr lang="en-US" sz="2400" b="1" dirty="0"/>
              <a:t>test set</a:t>
            </a:r>
            <a:endParaRPr lang="en-US" sz="2000" b="1" dirty="0"/>
          </a:p>
        </p:txBody>
      </p:sp>
      <p:sp>
        <p:nvSpPr>
          <p:cNvPr id="18" name="Rectangle 17">
            <a:extLst>
              <a:ext uri="{FF2B5EF4-FFF2-40B4-BE49-F238E27FC236}">
                <a16:creationId xmlns:a16="http://schemas.microsoft.com/office/drawing/2014/main" id="{88CF7EA2-F914-5643-A3AB-754B0D89E02B}"/>
              </a:ext>
            </a:extLst>
          </p:cNvPr>
          <p:cNvSpPr/>
          <p:nvPr/>
        </p:nvSpPr>
        <p:spPr>
          <a:xfrm>
            <a:off x="416094" y="4937138"/>
            <a:ext cx="2113999" cy="701698"/>
          </a:xfrm>
          <a:prstGeom prst="rect">
            <a:avLst/>
          </a:prstGeom>
          <a:solidFill>
            <a:schemeClr val="bg1">
              <a:lumMod val="85000"/>
            </a:schemeClr>
          </a:solidFill>
          <a:ln>
            <a:noFill/>
          </a:ln>
          <a:effectLst>
            <a:outerShdw blurRad="88900" dist="88900" dir="2700000" algn="tl" rotWithShape="0">
              <a:prstClr val="black">
                <a:alpha val="39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AUC =﻿ 0.809532</a:t>
            </a:r>
          </a:p>
        </p:txBody>
      </p:sp>
      <p:graphicFrame>
        <p:nvGraphicFramePr>
          <p:cNvPr id="19" name="Table 18">
            <a:extLst>
              <a:ext uri="{FF2B5EF4-FFF2-40B4-BE49-F238E27FC236}">
                <a16:creationId xmlns:a16="http://schemas.microsoft.com/office/drawing/2014/main" id="{EB28BCA8-85B4-C642-B341-1221AE92058B}"/>
              </a:ext>
            </a:extLst>
          </p:cNvPr>
          <p:cNvGraphicFramePr>
            <a:graphicFrameLocks noGrp="1"/>
          </p:cNvGraphicFramePr>
          <p:nvPr>
            <p:extLst>
              <p:ext uri="{D42A27DB-BD31-4B8C-83A1-F6EECF244321}">
                <p14:modId xmlns:p14="http://schemas.microsoft.com/office/powerpoint/2010/main" val="493639607"/>
              </p:ext>
            </p:extLst>
          </p:nvPr>
        </p:nvGraphicFramePr>
        <p:xfrm>
          <a:off x="0" y="959880"/>
          <a:ext cx="9143999" cy="1015669"/>
        </p:xfrm>
        <a:graphic>
          <a:graphicData uri="http://schemas.openxmlformats.org/drawingml/2006/table">
            <a:tbl>
              <a:tblPr firstRow="1" bandRow="1">
                <a:tableStyleId>{2D5ABB26-0587-4C30-8999-92F81FD0307C}</a:tableStyleId>
              </a:tblPr>
              <a:tblGrid>
                <a:gridCol w="552861">
                  <a:extLst>
                    <a:ext uri="{9D8B030D-6E8A-4147-A177-3AD203B41FA5}">
                      <a16:colId xmlns:a16="http://schemas.microsoft.com/office/drawing/2014/main" val="3438864336"/>
                    </a:ext>
                  </a:extLst>
                </a:gridCol>
                <a:gridCol w="868852">
                  <a:extLst>
                    <a:ext uri="{9D8B030D-6E8A-4147-A177-3AD203B41FA5}">
                      <a16:colId xmlns:a16="http://schemas.microsoft.com/office/drawing/2014/main" val="1995064837"/>
                    </a:ext>
                  </a:extLst>
                </a:gridCol>
                <a:gridCol w="747065">
                  <a:extLst>
                    <a:ext uri="{9D8B030D-6E8A-4147-A177-3AD203B41FA5}">
                      <a16:colId xmlns:a16="http://schemas.microsoft.com/office/drawing/2014/main" val="400712174"/>
                    </a:ext>
                  </a:extLst>
                </a:gridCol>
                <a:gridCol w="659838">
                  <a:extLst>
                    <a:ext uri="{9D8B030D-6E8A-4147-A177-3AD203B41FA5}">
                      <a16:colId xmlns:a16="http://schemas.microsoft.com/office/drawing/2014/main" val="1831352932"/>
                    </a:ext>
                  </a:extLst>
                </a:gridCol>
                <a:gridCol w="510071">
                  <a:extLst>
                    <a:ext uri="{9D8B030D-6E8A-4147-A177-3AD203B41FA5}">
                      <a16:colId xmlns:a16="http://schemas.microsoft.com/office/drawing/2014/main" val="2976944820"/>
                    </a:ext>
                  </a:extLst>
                </a:gridCol>
                <a:gridCol w="907046">
                  <a:extLst>
                    <a:ext uri="{9D8B030D-6E8A-4147-A177-3AD203B41FA5}">
                      <a16:colId xmlns:a16="http://schemas.microsoft.com/office/drawing/2014/main" val="2615199260"/>
                    </a:ext>
                  </a:extLst>
                </a:gridCol>
                <a:gridCol w="834291">
                  <a:extLst>
                    <a:ext uri="{9D8B030D-6E8A-4147-A177-3AD203B41FA5}">
                      <a16:colId xmlns:a16="http://schemas.microsoft.com/office/drawing/2014/main" val="2531172043"/>
                    </a:ext>
                  </a:extLst>
                </a:gridCol>
                <a:gridCol w="684524">
                  <a:extLst>
                    <a:ext uri="{9D8B030D-6E8A-4147-A177-3AD203B41FA5}">
                      <a16:colId xmlns:a16="http://schemas.microsoft.com/office/drawing/2014/main" val="3264637897"/>
                    </a:ext>
                  </a:extLst>
                </a:gridCol>
                <a:gridCol w="772938">
                  <a:extLst>
                    <a:ext uri="{9D8B030D-6E8A-4147-A177-3AD203B41FA5}">
                      <a16:colId xmlns:a16="http://schemas.microsoft.com/office/drawing/2014/main" val="2006756581"/>
                    </a:ext>
                  </a:extLst>
                </a:gridCol>
                <a:gridCol w="1303676">
                  <a:extLst>
                    <a:ext uri="{9D8B030D-6E8A-4147-A177-3AD203B41FA5}">
                      <a16:colId xmlns:a16="http://schemas.microsoft.com/office/drawing/2014/main" val="4148128235"/>
                    </a:ext>
                  </a:extLst>
                </a:gridCol>
                <a:gridCol w="684524">
                  <a:extLst>
                    <a:ext uri="{9D8B030D-6E8A-4147-A177-3AD203B41FA5}">
                      <a16:colId xmlns:a16="http://schemas.microsoft.com/office/drawing/2014/main" val="4247371338"/>
                    </a:ext>
                  </a:extLst>
                </a:gridCol>
                <a:gridCol w="618313">
                  <a:extLst>
                    <a:ext uri="{9D8B030D-6E8A-4147-A177-3AD203B41FA5}">
                      <a16:colId xmlns:a16="http://schemas.microsoft.com/office/drawing/2014/main" val="3522114152"/>
                    </a:ext>
                  </a:extLst>
                </a:gridCol>
              </a:tblGrid>
              <a:tr h="372805">
                <a:tc>
                  <a:txBody>
                    <a:bodyPr/>
                    <a:lstStyle/>
                    <a:p>
                      <a:pPr algn="ctr"/>
                      <a:r>
                        <a:rPr lang="en-US" sz="1200" b="1" dirty="0">
                          <a:effectLst/>
                        </a:rPr>
                        <a:t>batch</a:t>
                      </a:r>
                      <a:br>
                        <a:rPr lang="en-US" sz="1200" b="1" dirty="0">
                          <a:effectLst/>
                        </a:rPr>
                      </a:br>
                      <a:r>
                        <a:rPr lang="en-US" sz="1200" b="1" dirty="0">
                          <a:effectLst/>
                        </a:rPr>
                        <a:t>size</a:t>
                      </a:r>
                    </a:p>
                  </a:txBody>
                  <a:tcPr marL="42009" marR="42009" marT="42009" marB="42009">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activation</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learning</a:t>
                      </a:r>
                      <a:br>
                        <a:rPr lang="en-US" sz="1200" b="1" dirty="0">
                          <a:effectLst/>
                        </a:rPr>
                      </a:br>
                      <a:r>
                        <a:rPr lang="en-US" sz="1200" b="1" dirty="0">
                          <a:effectLst/>
                        </a:rPr>
                        <a:t>rate</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err="1">
                          <a:effectLst/>
                        </a:rPr>
                        <a:t>num</a:t>
                      </a:r>
                      <a:r>
                        <a:rPr lang="en-US" sz="1200" b="1" dirty="0">
                          <a:effectLst/>
                        </a:rPr>
                        <a:t> of</a:t>
                      </a:r>
                      <a:br>
                        <a:rPr lang="en-US" sz="1200" b="1" dirty="0">
                          <a:effectLst/>
                        </a:rPr>
                      </a:br>
                      <a:r>
                        <a:rPr lang="en-US" sz="1200" b="1" dirty="0">
                          <a:effectLst/>
                        </a:rPr>
                        <a:t> layers</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units</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AUC</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optimizer</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epochs</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dropout rate</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initializer</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epochs</a:t>
                      </a:r>
                    </a:p>
                  </a:txBody>
                  <a:tcPr marL="42009" marR="42009" marT="42009" marB="420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effectLst/>
                        </a:rPr>
                        <a:t>batch size</a:t>
                      </a:r>
                    </a:p>
                  </a:txBody>
                  <a:tcPr marL="42009" marR="42009" marT="42009" marB="42009">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3923670"/>
                  </a:ext>
                </a:extLst>
              </a:tr>
              <a:tr h="565891">
                <a:tc>
                  <a:txBody>
                    <a:bodyPr/>
                    <a:lstStyle/>
                    <a:p>
                      <a:pPr algn="ctr"/>
                      <a:r>
                        <a:rPr lang="en-US" sz="1600" dirty="0">
                          <a:effectLst/>
                        </a:rPr>
                        <a:t>100</a:t>
                      </a:r>
                    </a:p>
                  </a:txBody>
                  <a:tcPr marL="42173" marR="42173" marT="42173" marB="4217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err="1">
                          <a:effectLst/>
                        </a:rPr>
                        <a:t>relu</a:t>
                      </a:r>
                      <a:endParaRPr lang="en-US" sz="1600" dirty="0">
                        <a:effectLst/>
                      </a:endParaRP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0.1</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5</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512</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0.89162</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SGD</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10</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0.1</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err="1">
                          <a:effectLst/>
                        </a:rPr>
                        <a:t>he_uniform</a:t>
                      </a:r>
                      <a:endParaRPr lang="en-US" sz="1600" dirty="0">
                        <a:effectLst/>
                      </a:endParaRP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10</a:t>
                      </a:r>
                    </a:p>
                  </a:txBody>
                  <a:tcPr marL="42173" marR="42173" marT="42173" marB="42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effectLst/>
                        </a:rPr>
                        <a:t>100</a:t>
                      </a:r>
                    </a:p>
                  </a:txBody>
                  <a:tcPr marL="42173" marR="42173" marT="42173" marB="4217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3149726"/>
                  </a:ext>
                </a:extLst>
              </a:tr>
            </a:tbl>
          </a:graphicData>
        </a:graphic>
      </p:graphicFrame>
    </p:spTree>
    <p:extLst>
      <p:ext uri="{BB962C8B-B14F-4D97-AF65-F5344CB8AC3E}">
        <p14:creationId xmlns:p14="http://schemas.microsoft.com/office/powerpoint/2010/main" val="1230375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38DFB-34BD-FC49-BD7E-0E5FABC5446C}"/>
              </a:ext>
            </a:extLst>
          </p:cNvPr>
          <p:cNvSpPr>
            <a:spLocks noGrp="1"/>
          </p:cNvSpPr>
          <p:nvPr>
            <p:ph type="title"/>
          </p:nvPr>
        </p:nvSpPr>
        <p:spPr>
          <a:xfrm>
            <a:off x="549322" y="301099"/>
            <a:ext cx="7938194" cy="938696"/>
          </a:xfrm>
        </p:spPr>
        <p:txBody>
          <a:bodyPr/>
          <a:lstStyle/>
          <a:p>
            <a:r>
              <a:rPr lang="en-US" dirty="0"/>
              <a:t>Conclusion</a:t>
            </a:r>
          </a:p>
        </p:txBody>
      </p:sp>
      <p:sp>
        <p:nvSpPr>
          <p:cNvPr id="3" name="Picture Placeholder 2">
            <a:extLst>
              <a:ext uri="{FF2B5EF4-FFF2-40B4-BE49-F238E27FC236}">
                <a16:creationId xmlns:a16="http://schemas.microsoft.com/office/drawing/2014/main" id="{FDCE6226-F59E-7943-98FA-F40AD49F6C85}"/>
              </a:ext>
            </a:extLst>
          </p:cNvPr>
          <p:cNvSpPr>
            <a:spLocks noGrp="1"/>
          </p:cNvSpPr>
          <p:nvPr>
            <p:ph type="pic" sz="quarter" idx="13"/>
          </p:nvPr>
        </p:nvSpPr>
        <p:spPr/>
      </p:sp>
      <p:sp>
        <p:nvSpPr>
          <p:cNvPr id="4" name="Text Placeholder 3">
            <a:extLst>
              <a:ext uri="{FF2B5EF4-FFF2-40B4-BE49-F238E27FC236}">
                <a16:creationId xmlns:a16="http://schemas.microsoft.com/office/drawing/2014/main" id="{E6C6858C-1001-0F4C-AA10-5C4D5C75A7F6}"/>
              </a:ext>
            </a:extLst>
          </p:cNvPr>
          <p:cNvSpPr>
            <a:spLocks noGrp="1"/>
          </p:cNvSpPr>
          <p:nvPr>
            <p:ph type="body" sz="quarter" idx="25"/>
          </p:nvPr>
        </p:nvSpPr>
        <p:spPr/>
        <p:txBody>
          <a:bodyPr/>
          <a:lstStyle/>
          <a:p>
            <a:endParaRPr lang="en-US"/>
          </a:p>
        </p:txBody>
      </p:sp>
      <p:sp>
        <p:nvSpPr>
          <p:cNvPr id="6" name="Slide Number Placeholder 5">
            <a:extLst>
              <a:ext uri="{FF2B5EF4-FFF2-40B4-BE49-F238E27FC236}">
                <a16:creationId xmlns:a16="http://schemas.microsoft.com/office/drawing/2014/main" id="{FF782401-679A-0341-82C6-F316B261D64F}"/>
              </a:ext>
            </a:extLst>
          </p:cNvPr>
          <p:cNvSpPr>
            <a:spLocks noGrp="1"/>
          </p:cNvSpPr>
          <p:nvPr>
            <p:ph type="sldNum" sz="quarter" idx="28"/>
          </p:nvPr>
        </p:nvSpPr>
        <p:spPr/>
        <p:txBody>
          <a:bodyPr/>
          <a:lstStyle/>
          <a:p>
            <a:fld id="{DFB297D7-21D1-0549-A74D-BD032133048A}" type="slidenum">
              <a:rPr lang="en-US" smtClean="0"/>
              <a:pPr/>
              <a:t>19</a:t>
            </a:fld>
            <a:endParaRPr lang="en-US" dirty="0"/>
          </a:p>
        </p:txBody>
      </p:sp>
      <p:sp>
        <p:nvSpPr>
          <p:cNvPr id="7" name="Content Placeholder 6">
            <a:extLst>
              <a:ext uri="{FF2B5EF4-FFF2-40B4-BE49-F238E27FC236}">
                <a16:creationId xmlns:a16="http://schemas.microsoft.com/office/drawing/2014/main" id="{B100A573-BDB9-074E-990A-70519A128905}"/>
              </a:ext>
            </a:extLst>
          </p:cNvPr>
          <p:cNvSpPr>
            <a:spLocks noGrp="1"/>
          </p:cNvSpPr>
          <p:nvPr>
            <p:ph idx="1"/>
          </p:nvPr>
        </p:nvSpPr>
        <p:spPr>
          <a:xfrm>
            <a:off x="548268" y="1077691"/>
            <a:ext cx="8297558" cy="4829172"/>
          </a:xfrm>
        </p:spPr>
        <p:txBody>
          <a:bodyPr/>
          <a:lstStyle/>
          <a:p>
            <a:r>
              <a:rPr lang="en-US" dirty="0"/>
              <a:t>Fingerprints are ‘good’ predictors</a:t>
            </a:r>
          </a:p>
          <a:p>
            <a:pPr marL="324000" lvl="1" indent="0">
              <a:buNone/>
            </a:pPr>
            <a:r>
              <a:rPr lang="en-US" dirty="0"/>
              <a:t>Downside:</a:t>
            </a:r>
          </a:p>
          <a:p>
            <a:pPr lvl="1"/>
            <a:r>
              <a:rPr lang="en-US" dirty="0"/>
              <a:t>Measures very dependent on the dataset composition</a:t>
            </a:r>
          </a:p>
          <a:p>
            <a:r>
              <a:rPr lang="en-US" dirty="0"/>
              <a:t>Hyperparameters tuning:</a:t>
            </a:r>
          </a:p>
          <a:p>
            <a:pPr lvl="1"/>
            <a:r>
              <a:rPr lang="en-US" dirty="0"/>
              <a:t>Both </a:t>
            </a:r>
            <a:r>
              <a:rPr lang="en-US" dirty="0" err="1"/>
              <a:t>Relu</a:t>
            </a:r>
            <a:r>
              <a:rPr lang="en-US" dirty="0"/>
              <a:t> and </a:t>
            </a:r>
            <a:r>
              <a:rPr lang="en-US" dirty="0" err="1"/>
              <a:t>Selu</a:t>
            </a:r>
            <a:r>
              <a:rPr lang="en-US" dirty="0"/>
              <a:t> perform equally good (we cannot reject H</a:t>
            </a:r>
            <a:r>
              <a:rPr lang="en-US" baseline="-25000" dirty="0"/>
              <a:t>0</a:t>
            </a:r>
            <a:r>
              <a:rPr lang="en-US" dirty="0"/>
              <a:t>)</a:t>
            </a:r>
          </a:p>
          <a:p>
            <a:pPr lvl="1"/>
            <a:r>
              <a:rPr lang="en-US" dirty="0"/>
              <a:t>SGD outperformed Adam for this dataset with the test hyperparameters</a:t>
            </a:r>
          </a:p>
          <a:p>
            <a:r>
              <a:rPr lang="en-US" dirty="0" err="1"/>
              <a:t>Keras</a:t>
            </a:r>
            <a:r>
              <a:rPr lang="en-US" dirty="0"/>
              <a:t> deep networks performed well</a:t>
            </a:r>
          </a:p>
          <a:p>
            <a:pPr lvl="1"/>
            <a:r>
              <a:rPr lang="en-US" dirty="0"/>
              <a:t>Validation: AUC = </a:t>
            </a:r>
            <a:r>
              <a:rPr lang="en-US" b="1" dirty="0"/>
              <a:t>0.87</a:t>
            </a:r>
            <a:r>
              <a:rPr lang="en-US" dirty="0"/>
              <a:t>, test: AUC = </a:t>
            </a:r>
            <a:r>
              <a:rPr lang="en-US" b="1" dirty="0"/>
              <a:t>0.81</a:t>
            </a:r>
          </a:p>
          <a:p>
            <a:pPr marL="324000" lvl="1" indent="0">
              <a:buNone/>
            </a:pPr>
            <a:r>
              <a:rPr lang="en-US" sz="2000" dirty="0"/>
              <a:t>Downsides: </a:t>
            </a:r>
          </a:p>
          <a:p>
            <a:pPr lvl="1"/>
            <a:r>
              <a:rPr lang="en-US" dirty="0"/>
              <a:t>Training and tuning are both tedious and lengthy</a:t>
            </a:r>
          </a:p>
          <a:p>
            <a:pPr lvl="1"/>
            <a:r>
              <a:rPr lang="en-US" dirty="0"/>
              <a:t>More parameters to set</a:t>
            </a:r>
          </a:p>
          <a:p>
            <a:r>
              <a:rPr lang="en-US" dirty="0"/>
              <a:t>Addressing the issue requires further analysis (</a:t>
            </a:r>
            <a:r>
              <a:rPr lang="en-US" b="1" dirty="0"/>
              <a:t>Future Work</a:t>
            </a:r>
            <a:r>
              <a:rPr lang="en-US" dirty="0"/>
              <a:t>)</a:t>
            </a:r>
          </a:p>
        </p:txBody>
      </p:sp>
      <p:sp>
        <p:nvSpPr>
          <p:cNvPr id="8" name="Footer Placeholder 4">
            <a:extLst>
              <a:ext uri="{FF2B5EF4-FFF2-40B4-BE49-F238E27FC236}">
                <a16:creationId xmlns:a16="http://schemas.microsoft.com/office/drawing/2014/main" id="{2CB7B955-D55F-1C46-98CE-DA00A8E99FBF}"/>
              </a:ext>
            </a:extLst>
          </p:cNvPr>
          <p:cNvSpPr txBox="1">
            <a:spLocks/>
          </p:cNvSpPr>
          <p:nvPr/>
        </p:nvSpPr>
        <p:spPr>
          <a:xfrm>
            <a:off x="5362611" y="6416088"/>
            <a:ext cx="3086100"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AT" sz="900" dirty="0"/>
              <a:t>Project Seminar – </a:t>
            </a:r>
            <a:r>
              <a:rPr lang="de-AT" sz="900" dirty="0" err="1"/>
              <a:t>Abd</a:t>
            </a:r>
            <a:r>
              <a:rPr lang="de-AT" sz="900" dirty="0"/>
              <a:t> Alkareem ALJEIROUDI</a:t>
            </a:r>
          </a:p>
        </p:txBody>
      </p:sp>
    </p:spTree>
    <p:extLst>
      <p:ext uri="{BB962C8B-B14F-4D97-AF65-F5344CB8AC3E}">
        <p14:creationId xmlns:p14="http://schemas.microsoft.com/office/powerpoint/2010/main" val="359799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ADF238-2B75-414D-8FF7-19FC8859AC5E}"/>
              </a:ext>
            </a:extLst>
          </p:cNvPr>
          <p:cNvSpPr>
            <a:spLocks noGrp="1"/>
          </p:cNvSpPr>
          <p:nvPr>
            <p:ph type="body" sz="quarter" idx="13"/>
          </p:nvPr>
        </p:nvSpPr>
        <p:spPr/>
        <p:txBody>
          <a:bodyPr/>
          <a:lstStyle/>
          <a:p>
            <a:pPr marL="342900" indent="-342900">
              <a:buFont typeface="Wingdings" pitchFamily="2" charset="2"/>
              <a:buChar char="q"/>
            </a:pPr>
            <a:r>
              <a:rPr lang="en-US" sz="2400" dirty="0">
                <a:latin typeface="+mn-lt"/>
              </a:rPr>
              <a:t>Molecule Mutagenicity</a:t>
            </a:r>
          </a:p>
          <a:p>
            <a:pPr marL="342900" indent="-342900">
              <a:buFont typeface="Wingdings" pitchFamily="2" charset="2"/>
              <a:buChar char="q"/>
            </a:pPr>
            <a:r>
              <a:rPr lang="en-US" sz="2400" dirty="0">
                <a:latin typeface="+mn-lt"/>
              </a:rPr>
              <a:t>Introduction to Morgan Fingerprints</a:t>
            </a:r>
          </a:p>
          <a:p>
            <a:pPr marL="342900" indent="-342900">
              <a:buFont typeface="Wingdings" pitchFamily="2" charset="2"/>
              <a:buChar char="q"/>
            </a:pPr>
            <a:r>
              <a:rPr lang="en-US" sz="2400" dirty="0">
                <a:latin typeface="+mn-lt"/>
              </a:rPr>
              <a:t>AUC as a metric</a:t>
            </a:r>
          </a:p>
          <a:p>
            <a:pPr marL="342900" indent="-342900">
              <a:buFont typeface="Wingdings" pitchFamily="2" charset="2"/>
              <a:buChar char="q"/>
            </a:pPr>
            <a:r>
              <a:rPr lang="en-US" sz="2400" dirty="0">
                <a:latin typeface="+mn-lt"/>
              </a:rPr>
              <a:t>Strategy of hyperparameter tuning</a:t>
            </a:r>
          </a:p>
          <a:p>
            <a:pPr marL="342900" indent="-342900">
              <a:buFont typeface="Wingdings" pitchFamily="2" charset="2"/>
              <a:buChar char="q"/>
            </a:pPr>
            <a:r>
              <a:rPr lang="en-US" sz="2400" dirty="0">
                <a:latin typeface="+mn-lt"/>
              </a:rPr>
              <a:t>Summary of tuning data</a:t>
            </a:r>
          </a:p>
          <a:p>
            <a:pPr marL="342900" indent="-342900">
              <a:buFont typeface="Wingdings" pitchFamily="2" charset="2"/>
              <a:buChar char="q"/>
            </a:pPr>
            <a:r>
              <a:rPr lang="en-US" sz="2400" dirty="0">
                <a:latin typeface="+mn-lt"/>
              </a:rPr>
              <a:t>Statistical analysis</a:t>
            </a:r>
          </a:p>
          <a:p>
            <a:pPr marL="342900" indent="-342900">
              <a:buFont typeface="Wingdings" pitchFamily="2" charset="2"/>
              <a:buChar char="q"/>
            </a:pPr>
            <a:r>
              <a:rPr lang="en-US" sz="2400" dirty="0">
                <a:latin typeface="+mn-lt"/>
              </a:rPr>
              <a:t>Future work</a:t>
            </a:r>
          </a:p>
          <a:p>
            <a:pPr marL="342900" indent="-342900">
              <a:buFont typeface="Wingdings" pitchFamily="2" charset="2"/>
              <a:buChar char="q"/>
            </a:pPr>
            <a:endParaRPr lang="en-US" sz="2400" dirty="0">
              <a:latin typeface="+mn-lt"/>
            </a:endParaRPr>
          </a:p>
          <a:p>
            <a:pPr marL="342900" indent="-342900">
              <a:buFont typeface="Wingdings" pitchFamily="2" charset="2"/>
              <a:buChar char="q"/>
            </a:pPr>
            <a:endParaRPr lang="en-US" sz="2400" dirty="0">
              <a:latin typeface="+mn-lt"/>
            </a:endParaRPr>
          </a:p>
        </p:txBody>
      </p:sp>
      <p:sp>
        <p:nvSpPr>
          <p:cNvPr id="3" name="Picture Placeholder 2">
            <a:extLst>
              <a:ext uri="{FF2B5EF4-FFF2-40B4-BE49-F238E27FC236}">
                <a16:creationId xmlns:a16="http://schemas.microsoft.com/office/drawing/2014/main" id="{42135266-A5F2-3546-8259-880627F7EB99}"/>
              </a:ext>
            </a:extLst>
          </p:cNvPr>
          <p:cNvSpPr>
            <a:spLocks noGrp="1"/>
          </p:cNvSpPr>
          <p:nvPr>
            <p:ph type="pic" sz="quarter" idx="14"/>
          </p:nvPr>
        </p:nvSpPr>
        <p:spPr/>
      </p:sp>
      <p:sp>
        <p:nvSpPr>
          <p:cNvPr id="5" name="Slide Number Placeholder 4">
            <a:extLst>
              <a:ext uri="{FF2B5EF4-FFF2-40B4-BE49-F238E27FC236}">
                <a16:creationId xmlns:a16="http://schemas.microsoft.com/office/drawing/2014/main" id="{105F07D7-A92C-D346-8B7C-B539267FD454}"/>
              </a:ext>
            </a:extLst>
          </p:cNvPr>
          <p:cNvSpPr>
            <a:spLocks noGrp="1"/>
          </p:cNvSpPr>
          <p:nvPr>
            <p:ph type="sldNum" sz="quarter" idx="17"/>
          </p:nvPr>
        </p:nvSpPr>
        <p:spPr/>
        <p:txBody>
          <a:bodyPr/>
          <a:lstStyle/>
          <a:p>
            <a:fld id="{68F3185B-C653-42AE-8B74-FF214C291574}" type="slidenum">
              <a:rPr lang="en-US" smtClean="0"/>
              <a:pPr/>
              <a:t>2</a:t>
            </a:fld>
            <a:endParaRPr lang="en-US"/>
          </a:p>
        </p:txBody>
      </p:sp>
      <p:sp>
        <p:nvSpPr>
          <p:cNvPr id="6" name="Title 5">
            <a:extLst>
              <a:ext uri="{FF2B5EF4-FFF2-40B4-BE49-F238E27FC236}">
                <a16:creationId xmlns:a16="http://schemas.microsoft.com/office/drawing/2014/main" id="{F28C6613-15E8-8D48-9F5A-6A8C5968C4B7}"/>
              </a:ext>
            </a:extLst>
          </p:cNvPr>
          <p:cNvSpPr>
            <a:spLocks noGrp="1"/>
          </p:cNvSpPr>
          <p:nvPr>
            <p:ph type="title"/>
          </p:nvPr>
        </p:nvSpPr>
        <p:spPr/>
        <p:txBody>
          <a:bodyPr/>
          <a:lstStyle/>
          <a:p>
            <a:r>
              <a:rPr lang="en-US" dirty="0" err="1"/>
              <a:t>OUtline</a:t>
            </a:r>
            <a:endParaRPr lang="en-US" dirty="0"/>
          </a:p>
        </p:txBody>
      </p:sp>
      <p:sp>
        <p:nvSpPr>
          <p:cNvPr id="7" name="Footer Placeholder 4">
            <a:extLst>
              <a:ext uri="{FF2B5EF4-FFF2-40B4-BE49-F238E27FC236}">
                <a16:creationId xmlns:a16="http://schemas.microsoft.com/office/drawing/2014/main" id="{1F557D05-8EE7-4E4F-9838-6D8F0D732D46}"/>
              </a:ext>
            </a:extLst>
          </p:cNvPr>
          <p:cNvSpPr txBox="1">
            <a:spLocks/>
          </p:cNvSpPr>
          <p:nvPr/>
        </p:nvSpPr>
        <p:spPr>
          <a:xfrm>
            <a:off x="5362611" y="6416088"/>
            <a:ext cx="3086100"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AT" sz="900" dirty="0"/>
              <a:t>Project Seminar – </a:t>
            </a:r>
            <a:r>
              <a:rPr lang="de-AT" sz="900" dirty="0" err="1"/>
              <a:t>Abd</a:t>
            </a:r>
            <a:r>
              <a:rPr lang="de-AT" sz="900" dirty="0"/>
              <a:t> Alkareem ALJEIROUDI</a:t>
            </a:r>
          </a:p>
        </p:txBody>
      </p:sp>
    </p:spTree>
    <p:extLst>
      <p:ext uri="{BB962C8B-B14F-4D97-AF65-F5344CB8AC3E}">
        <p14:creationId xmlns:p14="http://schemas.microsoft.com/office/powerpoint/2010/main" val="3790290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0310-E698-E14D-91CE-126FB650B500}"/>
              </a:ext>
            </a:extLst>
          </p:cNvPr>
          <p:cNvSpPr>
            <a:spLocks noGrp="1"/>
          </p:cNvSpPr>
          <p:nvPr>
            <p:ph type="title"/>
          </p:nvPr>
        </p:nvSpPr>
        <p:spPr/>
        <p:txBody>
          <a:bodyPr/>
          <a:lstStyle/>
          <a:p>
            <a:r>
              <a:rPr lang="en-US" sz="3200" dirty="0"/>
              <a:t>Future Work</a:t>
            </a:r>
          </a:p>
        </p:txBody>
      </p:sp>
      <p:sp>
        <p:nvSpPr>
          <p:cNvPr id="3" name="Picture Placeholder 2">
            <a:extLst>
              <a:ext uri="{FF2B5EF4-FFF2-40B4-BE49-F238E27FC236}">
                <a16:creationId xmlns:a16="http://schemas.microsoft.com/office/drawing/2014/main" id="{03040167-FC29-3A42-9F72-EC25859115B7}"/>
              </a:ext>
            </a:extLst>
          </p:cNvPr>
          <p:cNvSpPr>
            <a:spLocks noGrp="1"/>
          </p:cNvSpPr>
          <p:nvPr>
            <p:ph type="pic" sz="quarter" idx="13"/>
          </p:nvPr>
        </p:nvSpPr>
        <p:spPr/>
      </p:sp>
      <p:sp>
        <p:nvSpPr>
          <p:cNvPr id="4" name="Text Placeholder 3">
            <a:extLst>
              <a:ext uri="{FF2B5EF4-FFF2-40B4-BE49-F238E27FC236}">
                <a16:creationId xmlns:a16="http://schemas.microsoft.com/office/drawing/2014/main" id="{851AE742-3095-4047-9F56-BA0FFBE302A7}"/>
              </a:ext>
            </a:extLst>
          </p:cNvPr>
          <p:cNvSpPr>
            <a:spLocks noGrp="1"/>
          </p:cNvSpPr>
          <p:nvPr>
            <p:ph type="body" sz="quarter" idx="25"/>
          </p:nvPr>
        </p:nvSpPr>
        <p:spPr/>
        <p:txBody>
          <a:bodyPr/>
          <a:lstStyle/>
          <a:p>
            <a:endParaRPr lang="en-US"/>
          </a:p>
        </p:txBody>
      </p:sp>
      <p:sp>
        <p:nvSpPr>
          <p:cNvPr id="6" name="Slide Number Placeholder 5">
            <a:extLst>
              <a:ext uri="{FF2B5EF4-FFF2-40B4-BE49-F238E27FC236}">
                <a16:creationId xmlns:a16="http://schemas.microsoft.com/office/drawing/2014/main" id="{8CEC9CA2-7432-9646-AFCF-F955FAB0B04E}"/>
              </a:ext>
            </a:extLst>
          </p:cNvPr>
          <p:cNvSpPr>
            <a:spLocks noGrp="1"/>
          </p:cNvSpPr>
          <p:nvPr>
            <p:ph type="sldNum" sz="quarter" idx="28"/>
          </p:nvPr>
        </p:nvSpPr>
        <p:spPr/>
        <p:txBody>
          <a:bodyPr/>
          <a:lstStyle/>
          <a:p>
            <a:fld id="{DFB297D7-21D1-0549-A74D-BD032133048A}" type="slidenum">
              <a:rPr lang="en-US" smtClean="0"/>
              <a:pPr/>
              <a:t>20</a:t>
            </a:fld>
            <a:endParaRPr lang="en-US" dirty="0"/>
          </a:p>
        </p:txBody>
      </p:sp>
      <p:sp>
        <p:nvSpPr>
          <p:cNvPr id="7" name="Content Placeholder 6">
            <a:extLst>
              <a:ext uri="{FF2B5EF4-FFF2-40B4-BE49-F238E27FC236}">
                <a16:creationId xmlns:a16="http://schemas.microsoft.com/office/drawing/2014/main" id="{19B9C3C1-020B-1140-9A29-A91ED40F9935}"/>
              </a:ext>
            </a:extLst>
          </p:cNvPr>
          <p:cNvSpPr>
            <a:spLocks noGrp="1"/>
          </p:cNvSpPr>
          <p:nvPr>
            <p:ph idx="1"/>
          </p:nvPr>
        </p:nvSpPr>
        <p:spPr>
          <a:xfrm>
            <a:off x="548268" y="2541707"/>
            <a:ext cx="7925378" cy="3236732"/>
          </a:xfrm>
        </p:spPr>
        <p:txBody>
          <a:bodyPr/>
          <a:lstStyle/>
          <a:p>
            <a:r>
              <a:rPr lang="en-US" sz="2400" dirty="0"/>
              <a:t>Integrated Gradients</a:t>
            </a:r>
          </a:p>
          <a:p>
            <a:pPr marL="0" indent="0">
              <a:buNone/>
            </a:pPr>
            <a:endParaRPr lang="en-US" sz="2400" dirty="0"/>
          </a:p>
          <a:p>
            <a:r>
              <a:rPr lang="en-US" sz="2400" dirty="0"/>
              <a:t>Attribution to features (‘crediting’ or ‘blaming’ features)</a:t>
            </a:r>
          </a:p>
          <a:p>
            <a:pPr marL="0" indent="0">
              <a:buNone/>
            </a:pPr>
            <a:endParaRPr lang="en-US" sz="2400" dirty="0"/>
          </a:p>
          <a:p>
            <a:r>
              <a:rPr lang="en-US" sz="2400" dirty="0"/>
              <a:t>Tokenization of atoms and bonding types</a:t>
            </a:r>
          </a:p>
        </p:txBody>
      </p:sp>
      <p:sp>
        <p:nvSpPr>
          <p:cNvPr id="8" name="Footer Placeholder 4">
            <a:extLst>
              <a:ext uri="{FF2B5EF4-FFF2-40B4-BE49-F238E27FC236}">
                <a16:creationId xmlns:a16="http://schemas.microsoft.com/office/drawing/2014/main" id="{7126516B-8332-3147-B139-FE72710D7234}"/>
              </a:ext>
            </a:extLst>
          </p:cNvPr>
          <p:cNvSpPr txBox="1">
            <a:spLocks/>
          </p:cNvSpPr>
          <p:nvPr/>
        </p:nvSpPr>
        <p:spPr>
          <a:xfrm>
            <a:off x="5362611" y="6416088"/>
            <a:ext cx="3086100"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AT" sz="900" dirty="0"/>
              <a:t>Project Seminar – </a:t>
            </a:r>
            <a:r>
              <a:rPr lang="de-AT" sz="900" dirty="0" err="1"/>
              <a:t>Abd</a:t>
            </a:r>
            <a:r>
              <a:rPr lang="de-AT" sz="900" dirty="0"/>
              <a:t> Alkareem ALJEIROUDI</a:t>
            </a:r>
          </a:p>
        </p:txBody>
      </p:sp>
    </p:spTree>
    <p:extLst>
      <p:ext uri="{BB962C8B-B14F-4D97-AF65-F5344CB8AC3E}">
        <p14:creationId xmlns:p14="http://schemas.microsoft.com/office/powerpoint/2010/main" val="2785014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E947C-11DA-954F-A35D-E7DD929DF70D}"/>
              </a:ext>
            </a:extLst>
          </p:cNvPr>
          <p:cNvSpPr>
            <a:spLocks noGrp="1"/>
          </p:cNvSpPr>
          <p:nvPr>
            <p:ph type="title"/>
          </p:nvPr>
        </p:nvSpPr>
        <p:spPr>
          <a:xfrm>
            <a:off x="399457" y="651700"/>
            <a:ext cx="7938194" cy="938696"/>
          </a:xfrm>
        </p:spPr>
        <p:txBody>
          <a:bodyPr/>
          <a:lstStyle/>
          <a:p>
            <a:r>
              <a:rPr lang="en-US" dirty="0" err="1"/>
              <a:t>Github</a:t>
            </a:r>
            <a:r>
              <a:rPr lang="en-US" dirty="0"/>
              <a:t> link</a:t>
            </a:r>
          </a:p>
        </p:txBody>
      </p:sp>
      <p:sp>
        <p:nvSpPr>
          <p:cNvPr id="4" name="Text Placeholder 3">
            <a:extLst>
              <a:ext uri="{FF2B5EF4-FFF2-40B4-BE49-F238E27FC236}">
                <a16:creationId xmlns:a16="http://schemas.microsoft.com/office/drawing/2014/main" id="{E023D9BF-95D3-2C4A-A371-B7BB246E873A}"/>
              </a:ext>
            </a:extLst>
          </p:cNvPr>
          <p:cNvSpPr>
            <a:spLocks noGrp="1"/>
          </p:cNvSpPr>
          <p:nvPr>
            <p:ph type="body" sz="quarter" idx="25"/>
          </p:nvPr>
        </p:nvSpPr>
        <p:spPr/>
        <p:txBody>
          <a:bodyPr/>
          <a:lstStyle/>
          <a:p>
            <a:endParaRPr lang="en-US"/>
          </a:p>
        </p:txBody>
      </p:sp>
      <p:sp>
        <p:nvSpPr>
          <p:cNvPr id="6" name="Slide Number Placeholder 5">
            <a:extLst>
              <a:ext uri="{FF2B5EF4-FFF2-40B4-BE49-F238E27FC236}">
                <a16:creationId xmlns:a16="http://schemas.microsoft.com/office/drawing/2014/main" id="{CB146511-A745-FA43-A24A-D5E4BD7F1BFA}"/>
              </a:ext>
            </a:extLst>
          </p:cNvPr>
          <p:cNvSpPr>
            <a:spLocks noGrp="1"/>
          </p:cNvSpPr>
          <p:nvPr>
            <p:ph type="sldNum" sz="quarter" idx="28"/>
          </p:nvPr>
        </p:nvSpPr>
        <p:spPr/>
        <p:txBody>
          <a:bodyPr/>
          <a:lstStyle/>
          <a:p>
            <a:fld id="{DFB297D7-21D1-0549-A74D-BD032133048A}" type="slidenum">
              <a:rPr lang="en-US" smtClean="0"/>
              <a:pPr/>
              <a:t>21</a:t>
            </a:fld>
            <a:endParaRPr lang="en-US" dirty="0"/>
          </a:p>
        </p:txBody>
      </p:sp>
      <p:sp>
        <p:nvSpPr>
          <p:cNvPr id="7" name="Content Placeholder 6">
            <a:extLst>
              <a:ext uri="{FF2B5EF4-FFF2-40B4-BE49-F238E27FC236}">
                <a16:creationId xmlns:a16="http://schemas.microsoft.com/office/drawing/2014/main" id="{DA356238-B0F3-3C42-B4B0-D42E4C48FDBE}"/>
              </a:ext>
            </a:extLst>
          </p:cNvPr>
          <p:cNvSpPr>
            <a:spLocks noGrp="1"/>
          </p:cNvSpPr>
          <p:nvPr>
            <p:ph idx="1"/>
          </p:nvPr>
        </p:nvSpPr>
        <p:spPr>
          <a:xfrm>
            <a:off x="399457" y="2559134"/>
            <a:ext cx="8237923" cy="4150016"/>
          </a:xfrm>
        </p:spPr>
        <p:txBody>
          <a:bodyPr/>
          <a:lstStyle/>
          <a:p>
            <a:r>
              <a:rPr lang="en-US" dirty="0"/>
              <a:t>If you are interested in the script (Data Preprocessing &amp; Training):</a:t>
            </a:r>
            <a:br>
              <a:rPr lang="en-US" dirty="0"/>
            </a:br>
            <a:r>
              <a:rPr lang="en-US" dirty="0">
                <a:hlinkClick r:id="rId2"/>
              </a:rPr>
              <a:t>https://github.com/kareemjeiroudi/molecules_and_ml</a:t>
            </a:r>
            <a:endParaRPr lang="en-US" dirty="0"/>
          </a:p>
          <a:p>
            <a:pPr marL="0" indent="0">
              <a:buNone/>
            </a:pPr>
            <a:endParaRPr lang="en-US" dirty="0"/>
          </a:p>
          <a:p>
            <a:pPr marL="0" indent="0">
              <a:buNone/>
            </a:pPr>
            <a:r>
              <a:rPr lang="en-US" sz="1600" dirty="0">
                <a:latin typeface="Menlo" panose="020B0609030804020204" pitchFamily="49" charset="0"/>
                <a:ea typeface="Menlo" panose="020B0609030804020204" pitchFamily="49" charset="0"/>
                <a:cs typeface="Menlo" panose="020B0609030804020204" pitchFamily="49" charset="0"/>
              </a:rPr>
              <a:t>git clone https://</a:t>
            </a:r>
            <a:r>
              <a:rPr lang="en-US" sz="1600" dirty="0" err="1">
                <a:latin typeface="Menlo" panose="020B0609030804020204" pitchFamily="49" charset="0"/>
                <a:ea typeface="Menlo" panose="020B0609030804020204" pitchFamily="49" charset="0"/>
                <a:cs typeface="Menlo" panose="020B0609030804020204" pitchFamily="49" charset="0"/>
              </a:rPr>
              <a:t>github.com</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err="1">
                <a:latin typeface="Menlo" panose="020B0609030804020204" pitchFamily="49" charset="0"/>
                <a:ea typeface="Menlo" panose="020B0609030804020204" pitchFamily="49" charset="0"/>
                <a:cs typeface="Menlo" panose="020B0609030804020204" pitchFamily="49" charset="0"/>
              </a:rPr>
              <a:t>kareemjeiroudi</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err="1">
                <a:latin typeface="Menlo" panose="020B0609030804020204" pitchFamily="49" charset="0"/>
                <a:ea typeface="Menlo" panose="020B0609030804020204" pitchFamily="49" charset="0"/>
                <a:cs typeface="Menlo" panose="020B0609030804020204" pitchFamily="49" charset="0"/>
              </a:rPr>
              <a:t>molecules_and_ml.git</a:t>
            </a:r>
            <a:endParaRPr lang="en-US" sz="1600" dirty="0">
              <a:latin typeface="Menlo" panose="020B0609030804020204" pitchFamily="49" charset="0"/>
              <a:ea typeface="Menlo" panose="020B0609030804020204" pitchFamily="49" charset="0"/>
              <a:cs typeface="Menlo" panose="020B0609030804020204" pitchFamily="49" charset="0"/>
            </a:endParaRPr>
          </a:p>
          <a:p>
            <a:pPr marL="0" indent="0">
              <a:buNone/>
            </a:pPr>
            <a:endParaRPr lang="en-US" dirty="0"/>
          </a:p>
          <a:p>
            <a:pPr marL="0" indent="0">
              <a:buNone/>
            </a:pPr>
            <a:r>
              <a:rPr lang="en-US" dirty="0"/>
              <a:t>But still needs some refinement!</a:t>
            </a:r>
          </a:p>
        </p:txBody>
      </p:sp>
      <p:sp>
        <p:nvSpPr>
          <p:cNvPr id="8" name="Rectangle 7">
            <a:extLst>
              <a:ext uri="{FF2B5EF4-FFF2-40B4-BE49-F238E27FC236}">
                <a16:creationId xmlns:a16="http://schemas.microsoft.com/office/drawing/2014/main" id="{E8E16098-7AFD-9F43-9D88-A9A8AC36D772}"/>
              </a:ext>
            </a:extLst>
          </p:cNvPr>
          <p:cNvSpPr/>
          <p:nvPr/>
        </p:nvSpPr>
        <p:spPr>
          <a:xfrm>
            <a:off x="399456" y="3693779"/>
            <a:ext cx="8237923" cy="556592"/>
          </a:xfrm>
          <a:prstGeom prst="rect">
            <a:avLst/>
          </a:prstGeom>
          <a:solidFill>
            <a:schemeClr val="accent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0686A43-9DD0-6340-8938-A4BBCDB003E2}"/>
              </a:ext>
            </a:extLst>
          </p:cNvPr>
          <p:cNvPicPr>
            <a:picLocks noChangeAspect="1"/>
          </p:cNvPicPr>
          <p:nvPr/>
        </p:nvPicPr>
        <p:blipFill rotWithShape="1">
          <a:blip r:embed="rId3">
            <a:extLst>
              <a:ext uri="{28A0092B-C50C-407E-A947-70E740481C1C}">
                <a14:useLocalDpi xmlns:a14="http://schemas.microsoft.com/office/drawing/2010/main" val="0"/>
              </a:ext>
            </a:extLst>
          </a:blip>
          <a:srcRect l="14696" t="8931" b="13172"/>
          <a:stretch/>
        </p:blipFill>
        <p:spPr>
          <a:xfrm>
            <a:off x="7481811" y="526249"/>
            <a:ext cx="991835" cy="981194"/>
          </a:xfrm>
          <a:prstGeom prst="rect">
            <a:avLst/>
          </a:prstGeom>
        </p:spPr>
      </p:pic>
      <p:sp>
        <p:nvSpPr>
          <p:cNvPr id="15" name="Footer Placeholder 4">
            <a:extLst>
              <a:ext uri="{FF2B5EF4-FFF2-40B4-BE49-F238E27FC236}">
                <a16:creationId xmlns:a16="http://schemas.microsoft.com/office/drawing/2014/main" id="{8E3676A1-C871-9745-9F05-100BD14A8513}"/>
              </a:ext>
            </a:extLst>
          </p:cNvPr>
          <p:cNvSpPr txBox="1">
            <a:spLocks/>
          </p:cNvSpPr>
          <p:nvPr/>
        </p:nvSpPr>
        <p:spPr>
          <a:xfrm>
            <a:off x="5362611" y="6416088"/>
            <a:ext cx="3086100"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AT" sz="900" dirty="0"/>
              <a:t>Project Seminar – </a:t>
            </a:r>
            <a:r>
              <a:rPr lang="de-AT" sz="900" dirty="0" err="1"/>
              <a:t>Abd</a:t>
            </a:r>
            <a:r>
              <a:rPr lang="de-AT" sz="900" dirty="0"/>
              <a:t> Alkareem ALJEIROUDI</a:t>
            </a:r>
          </a:p>
        </p:txBody>
      </p:sp>
    </p:spTree>
    <p:extLst>
      <p:ext uri="{BB962C8B-B14F-4D97-AF65-F5344CB8AC3E}">
        <p14:creationId xmlns:p14="http://schemas.microsoft.com/office/powerpoint/2010/main" val="3760403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C633D-A9B3-7C40-B6BB-6A649C5738EA}"/>
              </a:ext>
            </a:extLst>
          </p:cNvPr>
          <p:cNvSpPr>
            <a:spLocks noGrp="1"/>
          </p:cNvSpPr>
          <p:nvPr>
            <p:ph type="title"/>
          </p:nvPr>
        </p:nvSpPr>
        <p:spPr>
          <a:xfrm>
            <a:off x="549322" y="457512"/>
            <a:ext cx="7938194" cy="938696"/>
          </a:xfrm>
        </p:spPr>
        <p:txBody>
          <a:bodyPr/>
          <a:lstStyle/>
          <a:p>
            <a:r>
              <a:rPr lang="en-US" dirty="0"/>
              <a:t>references</a:t>
            </a:r>
          </a:p>
        </p:txBody>
      </p:sp>
      <p:sp>
        <p:nvSpPr>
          <p:cNvPr id="3" name="Picture Placeholder 2">
            <a:extLst>
              <a:ext uri="{FF2B5EF4-FFF2-40B4-BE49-F238E27FC236}">
                <a16:creationId xmlns:a16="http://schemas.microsoft.com/office/drawing/2014/main" id="{59153805-86C6-5340-801D-18194B452939}"/>
              </a:ext>
            </a:extLst>
          </p:cNvPr>
          <p:cNvSpPr>
            <a:spLocks noGrp="1"/>
          </p:cNvSpPr>
          <p:nvPr>
            <p:ph type="pic" sz="quarter" idx="13"/>
          </p:nvPr>
        </p:nvSpPr>
        <p:spPr/>
      </p:sp>
      <p:sp>
        <p:nvSpPr>
          <p:cNvPr id="4" name="Text Placeholder 3">
            <a:extLst>
              <a:ext uri="{FF2B5EF4-FFF2-40B4-BE49-F238E27FC236}">
                <a16:creationId xmlns:a16="http://schemas.microsoft.com/office/drawing/2014/main" id="{3AAF79D9-656C-5748-9CA3-33B5C338E5FD}"/>
              </a:ext>
            </a:extLst>
          </p:cNvPr>
          <p:cNvSpPr>
            <a:spLocks noGrp="1"/>
          </p:cNvSpPr>
          <p:nvPr>
            <p:ph type="body" sz="quarter" idx="25"/>
          </p:nvPr>
        </p:nvSpPr>
        <p:spPr/>
        <p:txBody>
          <a:bodyPr/>
          <a:lstStyle/>
          <a:p>
            <a:endParaRPr lang="en-US"/>
          </a:p>
        </p:txBody>
      </p:sp>
      <p:sp>
        <p:nvSpPr>
          <p:cNvPr id="6" name="Slide Number Placeholder 5">
            <a:extLst>
              <a:ext uri="{FF2B5EF4-FFF2-40B4-BE49-F238E27FC236}">
                <a16:creationId xmlns:a16="http://schemas.microsoft.com/office/drawing/2014/main" id="{265313F7-A743-654B-BB15-B1DA12496F80}"/>
              </a:ext>
            </a:extLst>
          </p:cNvPr>
          <p:cNvSpPr>
            <a:spLocks noGrp="1"/>
          </p:cNvSpPr>
          <p:nvPr>
            <p:ph type="sldNum" sz="quarter" idx="28"/>
          </p:nvPr>
        </p:nvSpPr>
        <p:spPr/>
        <p:txBody>
          <a:bodyPr/>
          <a:lstStyle/>
          <a:p>
            <a:fld id="{DFB297D7-21D1-0549-A74D-BD032133048A}" type="slidenum">
              <a:rPr lang="en-US" smtClean="0"/>
              <a:pPr/>
              <a:t>22</a:t>
            </a:fld>
            <a:endParaRPr lang="en-US" dirty="0"/>
          </a:p>
        </p:txBody>
      </p:sp>
      <p:sp>
        <p:nvSpPr>
          <p:cNvPr id="7" name="Content Placeholder 6">
            <a:extLst>
              <a:ext uri="{FF2B5EF4-FFF2-40B4-BE49-F238E27FC236}">
                <a16:creationId xmlns:a16="http://schemas.microsoft.com/office/drawing/2014/main" id="{C8ECB55B-53DE-5546-B168-F812A722775C}"/>
              </a:ext>
            </a:extLst>
          </p:cNvPr>
          <p:cNvSpPr>
            <a:spLocks noGrp="1"/>
          </p:cNvSpPr>
          <p:nvPr>
            <p:ph idx="1"/>
          </p:nvPr>
        </p:nvSpPr>
        <p:spPr>
          <a:xfrm>
            <a:off x="548267" y="1136895"/>
            <a:ext cx="8163653" cy="4601029"/>
          </a:xfrm>
        </p:spPr>
        <p:txBody>
          <a:bodyPr/>
          <a:lstStyle/>
          <a:p>
            <a:pPr marL="342900" indent="-342900">
              <a:buFont typeface="+mj-lt"/>
              <a:buAutoNum type="arabicPeriod"/>
            </a:pPr>
            <a:r>
              <a:rPr lang="en-US" sz="1800" b="1" dirty="0"/>
              <a:t>Derivation and Validation of Toxicophores for Mutagenicity Prediction</a:t>
            </a:r>
            <a:br>
              <a:rPr lang="en-US" sz="1800" b="1" dirty="0"/>
            </a:br>
            <a:r>
              <a:rPr lang="en-US" sz="1800" dirty="0"/>
              <a:t>Jeroen </a:t>
            </a:r>
            <a:r>
              <a:rPr lang="en-US" sz="1800" dirty="0" err="1"/>
              <a:t>Kazius</a:t>
            </a:r>
            <a:r>
              <a:rPr lang="en-US" sz="1800" dirty="0"/>
              <a:t>, Ross McGuire, and, and Roberta </a:t>
            </a:r>
            <a:r>
              <a:rPr lang="en-US" sz="1800" dirty="0" err="1"/>
              <a:t>Bursi</a:t>
            </a:r>
            <a:r>
              <a:rPr lang="en-US" sz="1800" dirty="0"/>
              <a:t>,</a:t>
            </a:r>
            <a:br>
              <a:rPr lang="en-US" sz="1800" dirty="0"/>
            </a:br>
            <a:r>
              <a:rPr lang="en-US" sz="1800" i="1" dirty="0"/>
              <a:t>Journal of Medicinal Chemistry</a:t>
            </a:r>
            <a:r>
              <a:rPr lang="en-US" sz="1800" dirty="0"/>
              <a:t> </a:t>
            </a:r>
            <a:r>
              <a:rPr lang="en-US" sz="1800" b="1" dirty="0"/>
              <a:t>2005</a:t>
            </a:r>
            <a:r>
              <a:rPr lang="en-US" sz="1800" dirty="0"/>
              <a:t> </a:t>
            </a:r>
            <a:r>
              <a:rPr lang="en-US" sz="1800" i="1" dirty="0"/>
              <a:t>48</a:t>
            </a:r>
            <a:r>
              <a:rPr lang="en-US" sz="1800" dirty="0"/>
              <a:t> (1), 312-320 DOI: 10.1021/jm040835a</a:t>
            </a:r>
          </a:p>
          <a:p>
            <a:pPr marL="342900" indent="-342900">
              <a:buFont typeface="+mj-lt"/>
              <a:buAutoNum type="arabicPeriod"/>
            </a:pPr>
            <a:r>
              <a:rPr lang="en-US" sz="1800" b="1" dirty="0"/>
              <a:t>Benchmark Data Set for in Silico Prediction of Ames Mutagenicity</a:t>
            </a:r>
            <a:br>
              <a:rPr lang="en-US" sz="1800" b="1" dirty="0"/>
            </a:br>
            <a:r>
              <a:rPr lang="en-US" sz="1800" dirty="0"/>
              <a:t>Katja Hansen, Sebastian Mika, Timon </a:t>
            </a:r>
            <a:r>
              <a:rPr lang="en-US" sz="1800" dirty="0" err="1"/>
              <a:t>Schroeter</a:t>
            </a:r>
            <a:r>
              <a:rPr lang="en-US" sz="1800" dirty="0"/>
              <a:t>, Andreas Sutter, Antonius </a:t>
            </a:r>
            <a:r>
              <a:rPr lang="en-US" sz="1800" dirty="0" err="1"/>
              <a:t>ter</a:t>
            </a:r>
            <a:r>
              <a:rPr lang="en-US" sz="1800" dirty="0"/>
              <a:t> </a:t>
            </a:r>
            <a:r>
              <a:rPr lang="en-US" sz="1800" dirty="0" err="1"/>
              <a:t>Laak</a:t>
            </a:r>
            <a:r>
              <a:rPr lang="en-US" sz="1800" dirty="0"/>
              <a:t>, Thomas Steger-Hartmann, Nikolaus Heinrich, and Klaus-Robert Müller</a:t>
            </a:r>
            <a:br>
              <a:rPr lang="en-US" sz="1800" dirty="0"/>
            </a:br>
            <a:r>
              <a:rPr lang="en-US" sz="1800" i="1" dirty="0"/>
              <a:t>Journal of Chemical Information and Modeling</a:t>
            </a:r>
            <a:r>
              <a:rPr lang="en-US" sz="1800" dirty="0"/>
              <a:t> </a:t>
            </a:r>
            <a:r>
              <a:rPr lang="en-US" sz="1800" b="1" dirty="0"/>
              <a:t>2009</a:t>
            </a:r>
            <a:r>
              <a:rPr lang="en-US" sz="1800" dirty="0"/>
              <a:t> </a:t>
            </a:r>
            <a:r>
              <a:rPr lang="en-US" sz="1800" i="1" dirty="0"/>
              <a:t>49</a:t>
            </a:r>
            <a:r>
              <a:rPr lang="en-US" sz="1800" dirty="0"/>
              <a:t> (9), 2077-2081</a:t>
            </a:r>
            <a:br>
              <a:rPr lang="en-US" sz="1800" dirty="0"/>
            </a:br>
            <a:r>
              <a:rPr lang="en-US" sz="1800" dirty="0"/>
              <a:t>DOI: 10.1021/ci900161g</a:t>
            </a:r>
          </a:p>
          <a:p>
            <a:pPr marL="342900" indent="-342900">
              <a:buFont typeface="+mj-lt"/>
              <a:buAutoNum type="arabicPeriod"/>
            </a:pPr>
            <a:r>
              <a:rPr lang="en-US" sz="1800" b="1" dirty="0"/>
              <a:t>Extended-Connectivity Fingerprints</a:t>
            </a:r>
            <a:br>
              <a:rPr lang="en-US" sz="1800" b="1" dirty="0"/>
            </a:br>
            <a:r>
              <a:rPr lang="en-US" sz="1800" dirty="0"/>
              <a:t>David Rogers and Mathew Hahn</a:t>
            </a:r>
            <a:br>
              <a:rPr lang="en-US" sz="1800" dirty="0"/>
            </a:br>
            <a:r>
              <a:rPr lang="en-US" sz="1800" i="1" dirty="0"/>
              <a:t>Journal of Chemical Information and Modeling</a:t>
            </a:r>
            <a:r>
              <a:rPr lang="en-US" sz="1800" dirty="0"/>
              <a:t> </a:t>
            </a:r>
            <a:r>
              <a:rPr lang="en-US" sz="1800" b="1" dirty="0"/>
              <a:t>2010</a:t>
            </a:r>
            <a:r>
              <a:rPr lang="en-US" sz="1800" dirty="0"/>
              <a:t> </a:t>
            </a:r>
            <a:r>
              <a:rPr lang="en-US" sz="1800" i="1" dirty="0"/>
              <a:t>50</a:t>
            </a:r>
            <a:r>
              <a:rPr lang="en-US" sz="1800" dirty="0"/>
              <a:t> (5), 742-754</a:t>
            </a:r>
            <a:br>
              <a:rPr lang="en-US" sz="1800" dirty="0"/>
            </a:br>
            <a:r>
              <a:rPr lang="en-US" sz="1800" dirty="0"/>
              <a:t>DOI: 10.1021/ci100050t</a:t>
            </a:r>
          </a:p>
        </p:txBody>
      </p:sp>
      <p:sp>
        <p:nvSpPr>
          <p:cNvPr id="8" name="Footer Placeholder 4">
            <a:extLst>
              <a:ext uri="{FF2B5EF4-FFF2-40B4-BE49-F238E27FC236}">
                <a16:creationId xmlns:a16="http://schemas.microsoft.com/office/drawing/2014/main" id="{A87D1734-D953-544B-8319-6725CD0E1040}"/>
              </a:ext>
            </a:extLst>
          </p:cNvPr>
          <p:cNvSpPr>
            <a:spLocks noGrp="1"/>
          </p:cNvSpPr>
          <p:nvPr>
            <p:ph type="ftr" sz="quarter" idx="27"/>
          </p:nvPr>
        </p:nvSpPr>
        <p:spPr>
          <a:xfrm>
            <a:off x="5362611" y="6416088"/>
            <a:ext cx="3086100" cy="365125"/>
          </a:xfrm>
        </p:spPr>
        <p:txBody>
          <a:bodyPr/>
          <a:lstStyle/>
          <a:p>
            <a:r>
              <a:rPr lang="de-AT" sz="900" noProof="0" dirty="0"/>
              <a:t>Project Seminar – </a:t>
            </a:r>
            <a:r>
              <a:rPr lang="de-AT" sz="900" noProof="0" dirty="0" err="1"/>
              <a:t>Abd</a:t>
            </a:r>
            <a:r>
              <a:rPr lang="de-AT" sz="900" noProof="0" dirty="0"/>
              <a:t> Alkareem ALJEIROUDI</a:t>
            </a:r>
          </a:p>
        </p:txBody>
      </p:sp>
    </p:spTree>
    <p:extLst>
      <p:ext uri="{BB962C8B-B14F-4D97-AF65-F5344CB8AC3E}">
        <p14:creationId xmlns:p14="http://schemas.microsoft.com/office/powerpoint/2010/main" val="2395012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03C685-397E-8D42-959A-A562804F6B9C}"/>
              </a:ext>
            </a:extLst>
          </p:cNvPr>
          <p:cNvSpPr>
            <a:spLocks noGrp="1"/>
          </p:cNvSpPr>
          <p:nvPr>
            <p:ph type="pic" sz="quarter" idx="13"/>
          </p:nvPr>
        </p:nvSpPr>
        <p:spPr/>
      </p:sp>
      <p:sp>
        <p:nvSpPr>
          <p:cNvPr id="4" name="Text Placeholder 3">
            <a:extLst>
              <a:ext uri="{FF2B5EF4-FFF2-40B4-BE49-F238E27FC236}">
                <a16:creationId xmlns:a16="http://schemas.microsoft.com/office/drawing/2014/main" id="{3EDCFFB5-66D5-C74F-BDD4-2DC290073231}"/>
              </a:ext>
            </a:extLst>
          </p:cNvPr>
          <p:cNvSpPr>
            <a:spLocks noGrp="1"/>
          </p:cNvSpPr>
          <p:nvPr>
            <p:ph type="body" sz="quarter" idx="25"/>
          </p:nvPr>
        </p:nvSpPr>
        <p:spPr/>
        <p:txBody>
          <a:bodyPr/>
          <a:lstStyle/>
          <a:p>
            <a:endParaRPr lang="en-US"/>
          </a:p>
        </p:txBody>
      </p:sp>
      <p:sp>
        <p:nvSpPr>
          <p:cNvPr id="6" name="Slide Number Placeholder 5">
            <a:extLst>
              <a:ext uri="{FF2B5EF4-FFF2-40B4-BE49-F238E27FC236}">
                <a16:creationId xmlns:a16="http://schemas.microsoft.com/office/drawing/2014/main" id="{7963DDBD-BE8C-114F-8723-8DED0794804C}"/>
              </a:ext>
            </a:extLst>
          </p:cNvPr>
          <p:cNvSpPr>
            <a:spLocks noGrp="1"/>
          </p:cNvSpPr>
          <p:nvPr>
            <p:ph type="sldNum" sz="quarter" idx="28"/>
          </p:nvPr>
        </p:nvSpPr>
        <p:spPr/>
        <p:txBody>
          <a:bodyPr/>
          <a:lstStyle/>
          <a:p>
            <a:fld id="{DFB297D7-21D1-0549-A74D-BD032133048A}" type="slidenum">
              <a:rPr lang="en-US" smtClean="0"/>
              <a:pPr/>
              <a:t>23</a:t>
            </a:fld>
            <a:endParaRPr lang="en-US" dirty="0"/>
          </a:p>
        </p:txBody>
      </p:sp>
      <p:sp>
        <p:nvSpPr>
          <p:cNvPr id="7" name="Content Placeholder 6">
            <a:extLst>
              <a:ext uri="{FF2B5EF4-FFF2-40B4-BE49-F238E27FC236}">
                <a16:creationId xmlns:a16="http://schemas.microsoft.com/office/drawing/2014/main" id="{69AF58DD-2EE2-A349-AD72-CFCB9A3F288F}"/>
              </a:ext>
            </a:extLst>
          </p:cNvPr>
          <p:cNvSpPr>
            <a:spLocks noGrp="1"/>
          </p:cNvSpPr>
          <p:nvPr>
            <p:ph idx="1"/>
          </p:nvPr>
        </p:nvSpPr>
        <p:spPr>
          <a:xfrm>
            <a:off x="548268" y="1171108"/>
            <a:ext cx="7925378" cy="4150016"/>
          </a:xfrm>
        </p:spPr>
        <p:txBody>
          <a:bodyPr/>
          <a:lstStyle/>
          <a:p>
            <a:pPr marL="342900" indent="-342900">
              <a:buFont typeface="+mj-lt"/>
              <a:buAutoNum type="arabicPeriod" startAt="6"/>
            </a:pPr>
            <a:r>
              <a:rPr lang="en-US" sz="1800" dirty="0"/>
              <a:t>Li, Q.; Bender, A.; Pei, J.; Lai, L. </a:t>
            </a:r>
            <a:r>
              <a:rPr lang="en-US" sz="1800" i="1" dirty="0"/>
              <a:t>A Large Descriptor Set and a Probabilistic Kernel-Based Classifier Significantly Improve Drug- likeness Classification</a:t>
            </a:r>
            <a:r>
              <a:rPr lang="en-US" sz="1800" dirty="0"/>
              <a:t>. </a:t>
            </a:r>
            <a:r>
              <a:rPr lang="en-US" sz="1800" i="1" dirty="0"/>
              <a:t>J. Chem. Inf. Model. </a:t>
            </a:r>
            <a:r>
              <a:rPr lang="en-US" sz="1800" b="1" dirty="0"/>
              <a:t>2007</a:t>
            </a:r>
            <a:r>
              <a:rPr lang="en-US" sz="1800" dirty="0"/>
              <a:t>, </a:t>
            </a:r>
            <a:r>
              <a:rPr lang="en-US" sz="1800" i="1" dirty="0"/>
              <a:t>47</a:t>
            </a:r>
          </a:p>
          <a:p>
            <a:pPr marL="342900" indent="-342900">
              <a:buFont typeface="+mj-lt"/>
              <a:buAutoNum type="arabicPeriod" startAt="6"/>
            </a:pPr>
            <a:r>
              <a:rPr lang="en-US" sz="1800" dirty="0"/>
              <a:t>Tom Fawcett. 2006. </a:t>
            </a:r>
            <a:r>
              <a:rPr lang="en-US" sz="1800" i="1" dirty="0"/>
              <a:t>An introduction to ROC analysis</a:t>
            </a:r>
            <a:r>
              <a:rPr lang="en-US" sz="1800" dirty="0"/>
              <a:t>. Pattern </a:t>
            </a:r>
            <a:r>
              <a:rPr lang="en-US" sz="1800" dirty="0" err="1"/>
              <a:t>Recogn</a:t>
            </a:r>
            <a:r>
              <a:rPr lang="en-US" sz="1800" dirty="0"/>
              <a:t>. Lett. 27, 8 (June 2006), 861-874. DOI=http://</a:t>
            </a:r>
            <a:r>
              <a:rPr lang="en-US" sz="1800" dirty="0" err="1"/>
              <a:t>dx.doi.org</a:t>
            </a:r>
            <a:r>
              <a:rPr lang="en-US" sz="1800" dirty="0"/>
              <a:t>/10.1016/j.patrec.2005.10.010</a:t>
            </a:r>
          </a:p>
          <a:p>
            <a:pPr marL="342900" indent="-342900">
              <a:buFont typeface="+mj-lt"/>
              <a:buAutoNum type="arabicPeriod" startAt="6"/>
            </a:pPr>
            <a:r>
              <a:rPr lang="en-US" sz="1800" dirty="0"/>
              <a:t>Mukund Sundararajan, Ankur </a:t>
            </a:r>
            <a:r>
              <a:rPr lang="en-US" sz="1800" dirty="0" err="1"/>
              <a:t>Taly</a:t>
            </a:r>
            <a:r>
              <a:rPr lang="en-US" sz="1800" dirty="0"/>
              <a:t>, and </a:t>
            </a:r>
            <a:r>
              <a:rPr lang="en-US" sz="1800" dirty="0" err="1"/>
              <a:t>Qiqi</a:t>
            </a:r>
            <a:r>
              <a:rPr lang="en-US" sz="1800" dirty="0"/>
              <a:t> Yan. 2017. </a:t>
            </a:r>
            <a:r>
              <a:rPr lang="en-US" sz="1800" i="1" dirty="0"/>
              <a:t>Axiomatic attribution for deep networks</a:t>
            </a:r>
            <a:r>
              <a:rPr lang="en-US" sz="1800" dirty="0"/>
              <a:t>. In Proceedings of the 34th International Conference on Machine Learning - Volume 70 (ICML'17), </a:t>
            </a:r>
            <a:r>
              <a:rPr lang="en-US" sz="1800" dirty="0" err="1"/>
              <a:t>Doina</a:t>
            </a:r>
            <a:r>
              <a:rPr lang="en-US" sz="1800" dirty="0"/>
              <a:t> </a:t>
            </a:r>
            <a:r>
              <a:rPr lang="en-US" sz="1800" dirty="0" err="1"/>
              <a:t>Precup</a:t>
            </a:r>
            <a:r>
              <a:rPr lang="en-US" sz="1800" dirty="0"/>
              <a:t> and Yee </a:t>
            </a:r>
            <a:r>
              <a:rPr lang="en-US" sz="1800" dirty="0" err="1"/>
              <a:t>Whye</a:t>
            </a:r>
            <a:r>
              <a:rPr lang="en-US" sz="1800" dirty="0"/>
              <a:t> </a:t>
            </a:r>
            <a:r>
              <a:rPr lang="en-US" sz="1800" dirty="0" err="1"/>
              <a:t>Teh</a:t>
            </a:r>
            <a:r>
              <a:rPr lang="en-US" sz="1800" dirty="0"/>
              <a:t> (Eds.), Vol. 70. </a:t>
            </a:r>
            <a:r>
              <a:rPr lang="en-US" sz="1800" dirty="0" err="1"/>
              <a:t>JMLR.org</a:t>
            </a:r>
            <a:r>
              <a:rPr lang="en-US" sz="1800" dirty="0"/>
              <a:t> 3319-3328.</a:t>
            </a:r>
          </a:p>
          <a:p>
            <a:endParaRPr lang="en-US" dirty="0"/>
          </a:p>
        </p:txBody>
      </p:sp>
      <p:sp>
        <p:nvSpPr>
          <p:cNvPr id="8" name="Title 1">
            <a:extLst>
              <a:ext uri="{FF2B5EF4-FFF2-40B4-BE49-F238E27FC236}">
                <a16:creationId xmlns:a16="http://schemas.microsoft.com/office/drawing/2014/main" id="{8DB5ADD3-BE66-4A4B-B44E-8DC640563686}"/>
              </a:ext>
            </a:extLst>
          </p:cNvPr>
          <p:cNvSpPr txBox="1">
            <a:spLocks/>
          </p:cNvSpPr>
          <p:nvPr/>
        </p:nvSpPr>
        <p:spPr>
          <a:xfrm>
            <a:off x="549322" y="492394"/>
            <a:ext cx="7938194" cy="938696"/>
          </a:xfrm>
          <a:prstGeom prst="rect">
            <a:avLst/>
          </a:prstGeom>
        </p:spPr>
        <p:txBody>
          <a:bodyPr vert="horz" lIns="91440" tIns="45720" rIns="91440" bIns="45720" rtlCol="0" anchor="t">
            <a:noAutofit/>
          </a:bodyPr>
          <a:lstStyle>
            <a:lvl1pPr algn="l" defTabSz="914400" rtl="0" eaLnBrk="1" latinLnBrk="0" hangingPunct="1">
              <a:lnSpc>
                <a:spcPct val="83000"/>
              </a:lnSpc>
              <a:spcBef>
                <a:spcPct val="0"/>
              </a:spcBef>
              <a:buNone/>
              <a:defRPr sz="3000" kern="1200" cap="all" baseline="0">
                <a:solidFill>
                  <a:schemeClr val="tx1"/>
                </a:solidFill>
                <a:latin typeface="+mj-lt"/>
                <a:ea typeface="+mj-ea"/>
                <a:cs typeface="+mj-cs"/>
              </a:defRPr>
            </a:lvl1pPr>
          </a:lstStyle>
          <a:p>
            <a:r>
              <a:rPr lang="en-US" dirty="0"/>
              <a:t>references</a:t>
            </a:r>
          </a:p>
        </p:txBody>
      </p:sp>
      <p:sp>
        <p:nvSpPr>
          <p:cNvPr id="11" name="Footer Placeholder 4">
            <a:extLst>
              <a:ext uri="{FF2B5EF4-FFF2-40B4-BE49-F238E27FC236}">
                <a16:creationId xmlns:a16="http://schemas.microsoft.com/office/drawing/2014/main" id="{E3B22BFA-24D1-7A4F-8C89-6FCC9C5B546B}"/>
              </a:ext>
            </a:extLst>
          </p:cNvPr>
          <p:cNvSpPr txBox="1">
            <a:spLocks/>
          </p:cNvSpPr>
          <p:nvPr/>
        </p:nvSpPr>
        <p:spPr>
          <a:xfrm>
            <a:off x="5362611" y="6416088"/>
            <a:ext cx="3086100"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AT" sz="900" dirty="0"/>
              <a:t>Project Seminar – </a:t>
            </a:r>
            <a:r>
              <a:rPr lang="de-AT" sz="900" dirty="0" err="1"/>
              <a:t>Abd</a:t>
            </a:r>
            <a:r>
              <a:rPr lang="de-AT" sz="900" dirty="0"/>
              <a:t> Alkareem ALJEIROUDI</a:t>
            </a:r>
          </a:p>
        </p:txBody>
      </p:sp>
    </p:spTree>
    <p:extLst>
      <p:ext uri="{BB962C8B-B14F-4D97-AF65-F5344CB8AC3E}">
        <p14:creationId xmlns:p14="http://schemas.microsoft.com/office/powerpoint/2010/main" val="1297521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3882-E3CE-7D40-98F7-88E36B52654E}"/>
              </a:ext>
            </a:extLst>
          </p:cNvPr>
          <p:cNvSpPr>
            <a:spLocks noGrp="1"/>
          </p:cNvSpPr>
          <p:nvPr>
            <p:ph type="title"/>
          </p:nvPr>
        </p:nvSpPr>
        <p:spPr>
          <a:xfrm>
            <a:off x="2736676" y="2339823"/>
            <a:ext cx="3670647" cy="714876"/>
          </a:xfrm>
        </p:spPr>
        <p:txBody>
          <a:bodyPr/>
          <a:lstStyle/>
          <a:p>
            <a:r>
              <a:rPr lang="en-US" sz="4800" cap="none" dirty="0"/>
              <a:t>Thank</a:t>
            </a:r>
            <a:r>
              <a:rPr lang="en-US" sz="4800" dirty="0"/>
              <a:t> You!</a:t>
            </a:r>
          </a:p>
        </p:txBody>
      </p:sp>
      <p:sp>
        <p:nvSpPr>
          <p:cNvPr id="3" name="Picture Placeholder 2">
            <a:extLst>
              <a:ext uri="{FF2B5EF4-FFF2-40B4-BE49-F238E27FC236}">
                <a16:creationId xmlns:a16="http://schemas.microsoft.com/office/drawing/2014/main" id="{ECBBA8F6-39B4-7D4E-B93A-3B60365100DD}"/>
              </a:ext>
            </a:extLst>
          </p:cNvPr>
          <p:cNvSpPr>
            <a:spLocks noGrp="1"/>
          </p:cNvSpPr>
          <p:nvPr>
            <p:ph type="pic" sz="quarter" idx="13"/>
          </p:nvPr>
        </p:nvSpPr>
        <p:spPr/>
      </p:sp>
      <p:sp>
        <p:nvSpPr>
          <p:cNvPr id="4" name="Text Placeholder 3">
            <a:extLst>
              <a:ext uri="{FF2B5EF4-FFF2-40B4-BE49-F238E27FC236}">
                <a16:creationId xmlns:a16="http://schemas.microsoft.com/office/drawing/2014/main" id="{AED1BF8E-9A59-454A-AB3E-1BCE7FB2E59C}"/>
              </a:ext>
            </a:extLst>
          </p:cNvPr>
          <p:cNvSpPr>
            <a:spLocks noGrp="1"/>
          </p:cNvSpPr>
          <p:nvPr>
            <p:ph type="body" sz="quarter" idx="25"/>
          </p:nvPr>
        </p:nvSpPr>
        <p:spPr/>
        <p:txBody>
          <a:bodyPr/>
          <a:lstStyle/>
          <a:p>
            <a:r>
              <a:rPr lang="en-US" dirty="0"/>
              <a:t>https://</a:t>
            </a:r>
            <a:r>
              <a:rPr lang="en-US" dirty="0" err="1"/>
              <a:t>potatoparcel.com</a:t>
            </a:r>
            <a:r>
              <a:rPr lang="en-US" dirty="0"/>
              <a:t>/products/potato-pal</a:t>
            </a:r>
          </a:p>
        </p:txBody>
      </p:sp>
      <p:sp>
        <p:nvSpPr>
          <p:cNvPr id="6" name="Slide Number Placeholder 5">
            <a:extLst>
              <a:ext uri="{FF2B5EF4-FFF2-40B4-BE49-F238E27FC236}">
                <a16:creationId xmlns:a16="http://schemas.microsoft.com/office/drawing/2014/main" id="{036E445D-891C-BF44-84F7-A91B9BF0D618}"/>
              </a:ext>
            </a:extLst>
          </p:cNvPr>
          <p:cNvSpPr>
            <a:spLocks noGrp="1"/>
          </p:cNvSpPr>
          <p:nvPr>
            <p:ph type="sldNum" sz="quarter" idx="28"/>
          </p:nvPr>
        </p:nvSpPr>
        <p:spPr/>
        <p:txBody>
          <a:bodyPr/>
          <a:lstStyle/>
          <a:p>
            <a:fld id="{DFB297D7-21D1-0549-A74D-BD032133048A}" type="slidenum">
              <a:rPr lang="en-US" smtClean="0"/>
              <a:pPr/>
              <a:t>24</a:t>
            </a:fld>
            <a:endParaRPr lang="en-US" dirty="0"/>
          </a:p>
        </p:txBody>
      </p:sp>
      <p:sp>
        <p:nvSpPr>
          <p:cNvPr id="8" name="Footer Placeholder 4">
            <a:extLst>
              <a:ext uri="{FF2B5EF4-FFF2-40B4-BE49-F238E27FC236}">
                <a16:creationId xmlns:a16="http://schemas.microsoft.com/office/drawing/2014/main" id="{BAA1923C-4241-474C-B525-A9A83225C636}"/>
              </a:ext>
            </a:extLst>
          </p:cNvPr>
          <p:cNvSpPr txBox="1">
            <a:spLocks/>
          </p:cNvSpPr>
          <p:nvPr/>
        </p:nvSpPr>
        <p:spPr>
          <a:xfrm>
            <a:off x="5362611" y="6416088"/>
            <a:ext cx="3086100"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AT" sz="900" dirty="0"/>
              <a:t>Project Seminar – </a:t>
            </a:r>
            <a:r>
              <a:rPr lang="de-AT" sz="900" dirty="0" err="1"/>
              <a:t>Abd</a:t>
            </a:r>
            <a:r>
              <a:rPr lang="de-AT" sz="900" dirty="0"/>
              <a:t> Alkareem ALJEIROUDI</a:t>
            </a:r>
          </a:p>
        </p:txBody>
      </p:sp>
      <p:pic>
        <p:nvPicPr>
          <p:cNvPr id="7" name="Picture 6">
            <a:extLst>
              <a:ext uri="{FF2B5EF4-FFF2-40B4-BE49-F238E27FC236}">
                <a16:creationId xmlns:a16="http://schemas.microsoft.com/office/drawing/2014/main" id="{B221BD1B-8D56-A740-BEFD-84BB9A28EDDD}"/>
              </a:ext>
            </a:extLst>
          </p:cNvPr>
          <p:cNvPicPr>
            <a:picLocks noChangeAspect="1"/>
          </p:cNvPicPr>
          <p:nvPr/>
        </p:nvPicPr>
        <p:blipFill>
          <a:blip r:embed="rId3"/>
          <a:stretch>
            <a:fillRect/>
          </a:stretch>
        </p:blipFill>
        <p:spPr>
          <a:xfrm>
            <a:off x="6714017" y="3562518"/>
            <a:ext cx="973322" cy="1746081"/>
          </a:xfrm>
          <a:prstGeom prst="rect">
            <a:avLst/>
          </a:prstGeom>
        </p:spPr>
      </p:pic>
    </p:spTree>
    <p:extLst>
      <p:ext uri="{BB962C8B-B14F-4D97-AF65-F5344CB8AC3E}">
        <p14:creationId xmlns:p14="http://schemas.microsoft.com/office/powerpoint/2010/main" val="1840471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A337-A0F6-3D4D-891D-042A5DE27D4D}"/>
              </a:ext>
            </a:extLst>
          </p:cNvPr>
          <p:cNvSpPr>
            <a:spLocks noGrp="1"/>
          </p:cNvSpPr>
          <p:nvPr>
            <p:ph type="title"/>
          </p:nvPr>
        </p:nvSpPr>
        <p:spPr>
          <a:xfrm>
            <a:off x="3305934" y="2863537"/>
            <a:ext cx="2541973" cy="565463"/>
          </a:xfrm>
        </p:spPr>
        <p:txBody>
          <a:bodyPr/>
          <a:lstStyle/>
          <a:p>
            <a:r>
              <a:rPr lang="en-US" sz="4800" dirty="0"/>
              <a:t>Q &amp; A</a:t>
            </a:r>
          </a:p>
        </p:txBody>
      </p:sp>
      <p:sp>
        <p:nvSpPr>
          <p:cNvPr id="4" name="Text Placeholder 3">
            <a:extLst>
              <a:ext uri="{FF2B5EF4-FFF2-40B4-BE49-F238E27FC236}">
                <a16:creationId xmlns:a16="http://schemas.microsoft.com/office/drawing/2014/main" id="{574A7C3B-19FA-0446-B959-A373B91EE7CE}"/>
              </a:ext>
            </a:extLst>
          </p:cNvPr>
          <p:cNvSpPr>
            <a:spLocks noGrp="1"/>
          </p:cNvSpPr>
          <p:nvPr>
            <p:ph type="body" sz="quarter" idx="25"/>
          </p:nvPr>
        </p:nvSpPr>
        <p:spPr/>
        <p:txBody>
          <a:bodyPr/>
          <a:lstStyle/>
          <a:p>
            <a:endParaRPr lang="en-US"/>
          </a:p>
        </p:txBody>
      </p:sp>
      <p:sp>
        <p:nvSpPr>
          <p:cNvPr id="6" name="Slide Number Placeholder 5">
            <a:extLst>
              <a:ext uri="{FF2B5EF4-FFF2-40B4-BE49-F238E27FC236}">
                <a16:creationId xmlns:a16="http://schemas.microsoft.com/office/drawing/2014/main" id="{DC2E2AE5-2A40-C84E-9311-A472713C94A2}"/>
              </a:ext>
            </a:extLst>
          </p:cNvPr>
          <p:cNvSpPr>
            <a:spLocks noGrp="1"/>
          </p:cNvSpPr>
          <p:nvPr>
            <p:ph type="sldNum" sz="quarter" idx="28"/>
          </p:nvPr>
        </p:nvSpPr>
        <p:spPr/>
        <p:txBody>
          <a:bodyPr/>
          <a:lstStyle/>
          <a:p>
            <a:fld id="{DFB297D7-21D1-0549-A74D-BD032133048A}" type="slidenum">
              <a:rPr lang="en-US" smtClean="0"/>
              <a:pPr/>
              <a:t>25</a:t>
            </a:fld>
            <a:endParaRPr lang="en-US" dirty="0"/>
          </a:p>
        </p:txBody>
      </p:sp>
      <p:sp>
        <p:nvSpPr>
          <p:cNvPr id="8" name="Footer Placeholder 4">
            <a:extLst>
              <a:ext uri="{FF2B5EF4-FFF2-40B4-BE49-F238E27FC236}">
                <a16:creationId xmlns:a16="http://schemas.microsoft.com/office/drawing/2014/main" id="{12B0DEEE-F8A8-D04B-9DCE-257052425B75}"/>
              </a:ext>
            </a:extLst>
          </p:cNvPr>
          <p:cNvSpPr txBox="1">
            <a:spLocks/>
          </p:cNvSpPr>
          <p:nvPr/>
        </p:nvSpPr>
        <p:spPr>
          <a:xfrm>
            <a:off x="5362611" y="6416088"/>
            <a:ext cx="3086100"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AT" sz="900" dirty="0"/>
              <a:t>Project Seminar – </a:t>
            </a:r>
            <a:r>
              <a:rPr lang="de-AT" sz="900" dirty="0" err="1"/>
              <a:t>Abd</a:t>
            </a:r>
            <a:r>
              <a:rPr lang="de-AT" sz="900" dirty="0"/>
              <a:t> Alkareem ALJEIROUDI</a:t>
            </a:r>
          </a:p>
        </p:txBody>
      </p:sp>
    </p:spTree>
    <p:extLst>
      <p:ext uri="{BB962C8B-B14F-4D97-AF65-F5344CB8AC3E}">
        <p14:creationId xmlns:p14="http://schemas.microsoft.com/office/powerpoint/2010/main" val="1467447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8FBC-B064-DB49-AC37-F8E0062D4F6B}"/>
              </a:ext>
            </a:extLst>
          </p:cNvPr>
          <p:cNvSpPr>
            <a:spLocks noGrp="1"/>
          </p:cNvSpPr>
          <p:nvPr>
            <p:ph type="title"/>
          </p:nvPr>
        </p:nvSpPr>
        <p:spPr>
          <a:xfrm>
            <a:off x="549322" y="382916"/>
            <a:ext cx="7938194" cy="938696"/>
          </a:xfrm>
        </p:spPr>
        <p:txBody>
          <a:bodyPr/>
          <a:lstStyle/>
          <a:p>
            <a:r>
              <a:rPr lang="en-US" dirty="0"/>
              <a:t>mutagenicity</a:t>
            </a:r>
          </a:p>
        </p:txBody>
      </p:sp>
      <p:sp>
        <p:nvSpPr>
          <p:cNvPr id="3" name="Content Placeholder 2">
            <a:extLst>
              <a:ext uri="{FF2B5EF4-FFF2-40B4-BE49-F238E27FC236}">
                <a16:creationId xmlns:a16="http://schemas.microsoft.com/office/drawing/2014/main" id="{F8615230-2B1A-E743-82BD-08DFDBE91BDD}"/>
              </a:ext>
            </a:extLst>
          </p:cNvPr>
          <p:cNvSpPr>
            <a:spLocks noGrp="1"/>
          </p:cNvSpPr>
          <p:nvPr>
            <p:ph idx="1"/>
          </p:nvPr>
        </p:nvSpPr>
        <p:spPr>
          <a:xfrm>
            <a:off x="548268" y="1109520"/>
            <a:ext cx="8254088" cy="4428658"/>
          </a:xfrm>
        </p:spPr>
        <p:txBody>
          <a:bodyPr/>
          <a:lstStyle/>
          <a:p>
            <a:r>
              <a:rPr lang="en-US" dirty="0"/>
              <a:t>Avoidance of toxicophores in drug synthesis</a:t>
            </a:r>
          </a:p>
          <a:p>
            <a:r>
              <a:rPr lang="en-US" dirty="0"/>
              <a:t>Dataset consisting of 4337 molecular structures approved by Ames test:</a:t>
            </a:r>
          </a:p>
          <a:p>
            <a:pPr lvl="1"/>
            <a:r>
              <a:rPr lang="en-US" dirty="0"/>
              <a:t>2401 mutagens (+) and 1936 non-mutagens (-)</a:t>
            </a:r>
          </a:p>
          <a:p>
            <a:r>
              <a:rPr lang="en-US" dirty="0"/>
              <a:t>Error percentage of 15% ~ labor reproducibility error of Ames tests</a:t>
            </a:r>
          </a:p>
          <a:p>
            <a:r>
              <a:rPr lang="en-US" dirty="0"/>
              <a:t>Presence of substructural toxicophores detect a mutagen (e.g. aromatic nitro and amine groups)</a:t>
            </a:r>
          </a:p>
        </p:txBody>
      </p:sp>
      <p:sp>
        <p:nvSpPr>
          <p:cNvPr id="6" name="Slide Number Placeholder 5">
            <a:extLst>
              <a:ext uri="{FF2B5EF4-FFF2-40B4-BE49-F238E27FC236}">
                <a16:creationId xmlns:a16="http://schemas.microsoft.com/office/drawing/2014/main" id="{CA25C927-F7FF-1641-AA96-D17A6773D027}"/>
              </a:ext>
            </a:extLst>
          </p:cNvPr>
          <p:cNvSpPr>
            <a:spLocks noGrp="1"/>
          </p:cNvSpPr>
          <p:nvPr>
            <p:ph type="sldNum" sz="quarter" idx="28"/>
          </p:nvPr>
        </p:nvSpPr>
        <p:spPr/>
        <p:txBody>
          <a:bodyPr/>
          <a:lstStyle/>
          <a:p>
            <a:fld id="{2FCA2C60-3929-1D49-B29C-C60A97789EE3}" type="slidenum">
              <a:rPr lang="en-US" smtClean="0"/>
              <a:pPr/>
              <a:t>3</a:t>
            </a:fld>
            <a:endParaRPr lang="en-US" dirty="0"/>
          </a:p>
        </p:txBody>
      </p:sp>
      <p:sp>
        <p:nvSpPr>
          <p:cNvPr id="7" name="Footer Placeholder 4">
            <a:extLst>
              <a:ext uri="{FF2B5EF4-FFF2-40B4-BE49-F238E27FC236}">
                <a16:creationId xmlns:a16="http://schemas.microsoft.com/office/drawing/2014/main" id="{086AD371-521E-C348-B577-3AE078D06180}"/>
              </a:ext>
            </a:extLst>
          </p:cNvPr>
          <p:cNvSpPr txBox="1">
            <a:spLocks/>
          </p:cNvSpPr>
          <p:nvPr/>
        </p:nvSpPr>
        <p:spPr>
          <a:xfrm>
            <a:off x="5362611" y="6416088"/>
            <a:ext cx="3086100"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AT" sz="900" dirty="0"/>
              <a:t>Project Seminar – </a:t>
            </a:r>
            <a:r>
              <a:rPr lang="de-AT" sz="900" dirty="0" err="1"/>
              <a:t>Abd</a:t>
            </a:r>
            <a:r>
              <a:rPr lang="de-AT" sz="900" dirty="0"/>
              <a:t> Alkareem ALJEIROUDI</a:t>
            </a:r>
          </a:p>
        </p:txBody>
      </p:sp>
      <p:pic>
        <p:nvPicPr>
          <p:cNvPr id="8" name="Picture 7" descr="A drawing of a person&#13;&#10;&#13;&#10;Description automatically generated">
            <a:extLst>
              <a:ext uri="{FF2B5EF4-FFF2-40B4-BE49-F238E27FC236}">
                <a16:creationId xmlns:a16="http://schemas.microsoft.com/office/drawing/2014/main" id="{2882D042-66CE-3E44-9DF6-1F698AB1962F}"/>
              </a:ext>
            </a:extLst>
          </p:cNvPr>
          <p:cNvPicPr>
            <a:picLocks noChangeAspect="1"/>
          </p:cNvPicPr>
          <p:nvPr/>
        </p:nvPicPr>
        <p:blipFill rotWithShape="1">
          <a:blip r:embed="rId3">
            <a:extLst>
              <a:ext uri="{28A0092B-C50C-407E-A947-70E740481C1C}">
                <a14:useLocalDpi xmlns:a14="http://schemas.microsoft.com/office/drawing/2010/main" val="0"/>
              </a:ext>
            </a:extLst>
          </a:blip>
          <a:srcRect l="14318" r="5398" b="8558"/>
          <a:stretch/>
        </p:blipFill>
        <p:spPr>
          <a:xfrm>
            <a:off x="1821959" y="4029668"/>
            <a:ext cx="1615484" cy="1659600"/>
          </a:xfrm>
          <a:prstGeom prst="rect">
            <a:avLst/>
          </a:prstGeom>
        </p:spPr>
      </p:pic>
      <p:pic>
        <p:nvPicPr>
          <p:cNvPr id="10" name="Picture 9" descr="A close up of a logo&#13;&#10;&#13;&#10;Description automatically generated">
            <a:extLst>
              <a:ext uri="{FF2B5EF4-FFF2-40B4-BE49-F238E27FC236}">
                <a16:creationId xmlns:a16="http://schemas.microsoft.com/office/drawing/2014/main" id="{FF7E2686-619E-EC40-8DB4-DF75157FB9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6559" y="4154751"/>
            <a:ext cx="1724085" cy="1262931"/>
          </a:xfrm>
          <a:prstGeom prst="rect">
            <a:avLst/>
          </a:prstGeom>
        </p:spPr>
      </p:pic>
      <p:sp>
        <p:nvSpPr>
          <p:cNvPr id="11" name="TextBox 10">
            <a:extLst>
              <a:ext uri="{FF2B5EF4-FFF2-40B4-BE49-F238E27FC236}">
                <a16:creationId xmlns:a16="http://schemas.microsoft.com/office/drawing/2014/main" id="{19ADFF65-A671-754A-BB29-CAE8D4D0876D}"/>
              </a:ext>
            </a:extLst>
          </p:cNvPr>
          <p:cNvSpPr txBox="1"/>
          <p:nvPr/>
        </p:nvSpPr>
        <p:spPr>
          <a:xfrm>
            <a:off x="5362611" y="5891078"/>
            <a:ext cx="1841876" cy="369332"/>
          </a:xfrm>
          <a:prstGeom prst="rect">
            <a:avLst/>
          </a:prstGeom>
          <a:noFill/>
        </p:spPr>
        <p:txBody>
          <a:bodyPr wrap="square" rtlCol="0">
            <a:spAutoFit/>
          </a:bodyPr>
          <a:lstStyle/>
          <a:p>
            <a:r>
              <a:rPr lang="en-US" dirty="0"/>
              <a:t>Aromatic amine</a:t>
            </a:r>
          </a:p>
        </p:txBody>
      </p:sp>
      <p:sp>
        <p:nvSpPr>
          <p:cNvPr id="12" name="TextBox 11">
            <a:extLst>
              <a:ext uri="{FF2B5EF4-FFF2-40B4-BE49-F238E27FC236}">
                <a16:creationId xmlns:a16="http://schemas.microsoft.com/office/drawing/2014/main" id="{937C2D4D-BB25-CF4F-B6FA-AC2FAA0203FD}"/>
              </a:ext>
            </a:extLst>
          </p:cNvPr>
          <p:cNvSpPr txBox="1"/>
          <p:nvPr/>
        </p:nvSpPr>
        <p:spPr>
          <a:xfrm>
            <a:off x="1465239" y="5891078"/>
            <a:ext cx="1841876" cy="369332"/>
          </a:xfrm>
          <a:prstGeom prst="rect">
            <a:avLst/>
          </a:prstGeom>
          <a:noFill/>
        </p:spPr>
        <p:txBody>
          <a:bodyPr wrap="square" rtlCol="0">
            <a:spAutoFit/>
          </a:bodyPr>
          <a:lstStyle/>
          <a:p>
            <a:r>
              <a:rPr lang="en-US" dirty="0"/>
              <a:t>Aromatic nitro</a:t>
            </a:r>
          </a:p>
        </p:txBody>
      </p:sp>
    </p:spTree>
    <p:extLst>
      <p:ext uri="{BB962C8B-B14F-4D97-AF65-F5344CB8AC3E}">
        <p14:creationId xmlns:p14="http://schemas.microsoft.com/office/powerpoint/2010/main" val="661526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A396-F958-074A-8A11-7249C835DFF2}"/>
              </a:ext>
            </a:extLst>
          </p:cNvPr>
          <p:cNvSpPr>
            <a:spLocks noGrp="1"/>
          </p:cNvSpPr>
          <p:nvPr>
            <p:ph type="title"/>
          </p:nvPr>
        </p:nvSpPr>
        <p:spPr/>
        <p:txBody>
          <a:bodyPr/>
          <a:lstStyle/>
          <a:p>
            <a:r>
              <a:rPr lang="en-US" dirty="0"/>
              <a:t>Morgan Fingerprints</a:t>
            </a:r>
          </a:p>
        </p:txBody>
      </p:sp>
      <p:sp>
        <p:nvSpPr>
          <p:cNvPr id="3" name="Content Placeholder 2">
            <a:extLst>
              <a:ext uri="{FF2B5EF4-FFF2-40B4-BE49-F238E27FC236}">
                <a16:creationId xmlns:a16="http://schemas.microsoft.com/office/drawing/2014/main" id="{C031E1B3-D3DD-6F44-9517-95F8FEEFAE89}"/>
              </a:ext>
            </a:extLst>
          </p:cNvPr>
          <p:cNvSpPr>
            <a:spLocks noGrp="1"/>
          </p:cNvSpPr>
          <p:nvPr>
            <p:ph idx="1"/>
          </p:nvPr>
        </p:nvSpPr>
        <p:spPr/>
        <p:txBody>
          <a:bodyPr/>
          <a:lstStyle/>
          <a:p>
            <a:r>
              <a:rPr lang="en-US" dirty="0"/>
              <a:t>Solving molecule Isomorphism</a:t>
            </a:r>
          </a:p>
          <a:p>
            <a:r>
              <a:rPr lang="en-US" dirty="0"/>
              <a:t>Use of identifiers (e.g. ECFP_6)</a:t>
            </a:r>
          </a:p>
          <a:p>
            <a:r>
              <a:rPr lang="en-US" dirty="0"/>
              <a:t>Identifiers are calculated using hash function</a:t>
            </a:r>
          </a:p>
        </p:txBody>
      </p:sp>
      <p:sp>
        <p:nvSpPr>
          <p:cNvPr id="5" name="Footer Placeholder 4">
            <a:extLst>
              <a:ext uri="{FF2B5EF4-FFF2-40B4-BE49-F238E27FC236}">
                <a16:creationId xmlns:a16="http://schemas.microsoft.com/office/drawing/2014/main" id="{A648246E-F811-9A43-B3DA-3EC5FBABDFC7}"/>
              </a:ext>
            </a:extLst>
          </p:cNvPr>
          <p:cNvSpPr>
            <a:spLocks noGrp="1"/>
          </p:cNvSpPr>
          <p:nvPr>
            <p:ph type="ftr" sz="quarter" idx="27"/>
          </p:nvPr>
        </p:nvSpPr>
        <p:spPr>
          <a:xfrm>
            <a:off x="5362611" y="6416088"/>
            <a:ext cx="3086100" cy="365125"/>
          </a:xfrm>
        </p:spPr>
        <p:txBody>
          <a:bodyPr/>
          <a:lstStyle/>
          <a:p>
            <a:r>
              <a:rPr lang="de-AT" sz="900" noProof="0" dirty="0"/>
              <a:t>Project Seminar – </a:t>
            </a:r>
            <a:r>
              <a:rPr lang="de-AT" sz="900" noProof="0" dirty="0" err="1"/>
              <a:t>Abd</a:t>
            </a:r>
            <a:r>
              <a:rPr lang="de-AT" sz="900" noProof="0" dirty="0"/>
              <a:t> Alkareem ALJEIROUDI</a:t>
            </a:r>
          </a:p>
        </p:txBody>
      </p:sp>
      <p:sp>
        <p:nvSpPr>
          <p:cNvPr id="6" name="Slide Number Placeholder 5">
            <a:extLst>
              <a:ext uri="{FF2B5EF4-FFF2-40B4-BE49-F238E27FC236}">
                <a16:creationId xmlns:a16="http://schemas.microsoft.com/office/drawing/2014/main" id="{11C741B3-24F7-A445-ACB5-3AFB26231B9B}"/>
              </a:ext>
            </a:extLst>
          </p:cNvPr>
          <p:cNvSpPr>
            <a:spLocks noGrp="1"/>
          </p:cNvSpPr>
          <p:nvPr>
            <p:ph type="sldNum" sz="quarter" idx="28"/>
          </p:nvPr>
        </p:nvSpPr>
        <p:spPr/>
        <p:txBody>
          <a:bodyPr/>
          <a:lstStyle/>
          <a:p>
            <a:fld id="{2FCA2C60-3929-1D49-B29C-C60A97789EE3}" type="slidenum">
              <a:rPr lang="en-US" smtClean="0"/>
              <a:pPr/>
              <a:t>4</a:t>
            </a:fld>
            <a:endParaRPr lang="en-US" dirty="0"/>
          </a:p>
        </p:txBody>
      </p:sp>
      <p:pic>
        <p:nvPicPr>
          <p:cNvPr id="12" name="Picture 11" descr="A drawing of a face&#13;&#10;&#13;&#10;Description automatically generated">
            <a:extLst>
              <a:ext uri="{FF2B5EF4-FFF2-40B4-BE49-F238E27FC236}">
                <a16:creationId xmlns:a16="http://schemas.microsoft.com/office/drawing/2014/main" id="{DD2CB376-5407-E14F-B2AE-4EC6C7189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252" y="3544285"/>
            <a:ext cx="3977936" cy="1654981"/>
          </a:xfrm>
          <a:prstGeom prst="rect">
            <a:avLst/>
          </a:prstGeom>
        </p:spPr>
      </p:pic>
      <p:pic>
        <p:nvPicPr>
          <p:cNvPr id="14" name="Picture 13" descr="A close up of a logo&#13;&#10;&#13;&#10;Description automatically generated">
            <a:extLst>
              <a:ext uri="{FF2B5EF4-FFF2-40B4-BE49-F238E27FC236}">
                <a16:creationId xmlns:a16="http://schemas.microsoft.com/office/drawing/2014/main" id="{BD88BF34-71FE-674A-9A8D-7B44471E8B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734" y="3655496"/>
            <a:ext cx="3854825" cy="1587281"/>
          </a:xfrm>
          <a:prstGeom prst="rect">
            <a:avLst/>
          </a:prstGeom>
        </p:spPr>
      </p:pic>
      <p:cxnSp>
        <p:nvCxnSpPr>
          <p:cNvPr id="22" name="Elbow Connector 21">
            <a:extLst>
              <a:ext uri="{FF2B5EF4-FFF2-40B4-BE49-F238E27FC236}">
                <a16:creationId xmlns:a16="http://schemas.microsoft.com/office/drawing/2014/main" id="{137807B5-2327-0144-B74E-0ABEAFE4C9EF}"/>
              </a:ext>
            </a:extLst>
          </p:cNvPr>
          <p:cNvCxnSpPr>
            <a:cxnSpLocks/>
          </p:cNvCxnSpPr>
          <p:nvPr/>
        </p:nvCxnSpPr>
        <p:spPr>
          <a:xfrm rot="16200000" flipV="1">
            <a:off x="3556961" y="4823289"/>
            <a:ext cx="1286875" cy="476076"/>
          </a:xfrm>
          <a:prstGeom prst="bentConnector3">
            <a:avLst>
              <a:gd name="adj1" fmla="val 101097"/>
            </a:avLst>
          </a:prstGeom>
          <a:ln>
            <a:tailEnd type="triangle"/>
          </a:ln>
        </p:spPr>
        <p:style>
          <a:lnRef idx="3">
            <a:schemeClr val="accent1"/>
          </a:lnRef>
          <a:fillRef idx="0">
            <a:schemeClr val="accent1"/>
          </a:fillRef>
          <a:effectRef idx="2">
            <a:schemeClr val="accent1"/>
          </a:effectRef>
          <a:fontRef idx="minor">
            <a:schemeClr val="tx1"/>
          </a:fontRef>
        </p:style>
      </p:cxnSp>
      <p:sp>
        <p:nvSpPr>
          <p:cNvPr id="33" name="Oval 32">
            <a:extLst>
              <a:ext uri="{FF2B5EF4-FFF2-40B4-BE49-F238E27FC236}">
                <a16:creationId xmlns:a16="http://schemas.microsoft.com/office/drawing/2014/main" id="{AA59537E-3A5E-9442-9B89-4A05B53E41AB}"/>
              </a:ext>
            </a:extLst>
          </p:cNvPr>
          <p:cNvSpPr/>
          <p:nvPr/>
        </p:nvSpPr>
        <p:spPr>
          <a:xfrm>
            <a:off x="3400747" y="5692726"/>
            <a:ext cx="1674688" cy="567144"/>
          </a:xfrm>
          <a:prstGeom prst="ellipse">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Next heavy element</a:t>
            </a:r>
          </a:p>
        </p:txBody>
      </p:sp>
      <p:cxnSp>
        <p:nvCxnSpPr>
          <p:cNvPr id="34" name="Elbow Connector 33">
            <a:extLst>
              <a:ext uri="{FF2B5EF4-FFF2-40B4-BE49-F238E27FC236}">
                <a16:creationId xmlns:a16="http://schemas.microsoft.com/office/drawing/2014/main" id="{3A2192DC-448D-9E44-A6BF-089F3CC84818}"/>
              </a:ext>
            </a:extLst>
          </p:cNvPr>
          <p:cNvCxnSpPr>
            <a:cxnSpLocks/>
            <a:stCxn id="35" idx="0"/>
          </p:cNvCxnSpPr>
          <p:nvPr/>
        </p:nvCxnSpPr>
        <p:spPr>
          <a:xfrm rot="16200000" flipV="1">
            <a:off x="628985" y="4671862"/>
            <a:ext cx="1368682" cy="388745"/>
          </a:xfrm>
          <a:prstGeom prst="bentConnector3">
            <a:avLst>
              <a:gd name="adj1" fmla="val 100294"/>
            </a:avLst>
          </a:prstGeom>
          <a:ln>
            <a:tailEnd type="triangle"/>
          </a:ln>
        </p:spPr>
        <p:style>
          <a:lnRef idx="3">
            <a:schemeClr val="accent1"/>
          </a:lnRef>
          <a:fillRef idx="0">
            <a:schemeClr val="accent1"/>
          </a:fillRef>
          <a:effectRef idx="2">
            <a:schemeClr val="accent1"/>
          </a:effectRef>
          <a:fontRef idx="minor">
            <a:schemeClr val="tx1"/>
          </a:fontRef>
        </p:style>
      </p:cxnSp>
      <p:sp>
        <p:nvSpPr>
          <p:cNvPr id="35" name="Oval 34">
            <a:extLst>
              <a:ext uri="{FF2B5EF4-FFF2-40B4-BE49-F238E27FC236}">
                <a16:creationId xmlns:a16="http://schemas.microsoft.com/office/drawing/2014/main" id="{88358719-5A27-0C42-A855-44646D916FEA}"/>
              </a:ext>
            </a:extLst>
          </p:cNvPr>
          <p:cNvSpPr/>
          <p:nvPr/>
        </p:nvSpPr>
        <p:spPr>
          <a:xfrm>
            <a:off x="670354" y="5550576"/>
            <a:ext cx="1674688" cy="567144"/>
          </a:xfrm>
          <a:prstGeom prst="ellipse">
            <a:avLst/>
          </a:prstGeom>
          <a:solidFill>
            <a:schemeClr val="bg1">
              <a:lumMod val="8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“Core” atom</a:t>
            </a:r>
          </a:p>
        </p:txBody>
      </p:sp>
    </p:spTree>
    <p:extLst>
      <p:ext uri="{BB962C8B-B14F-4D97-AF65-F5344CB8AC3E}">
        <p14:creationId xmlns:p14="http://schemas.microsoft.com/office/powerpoint/2010/main" val="2339116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5C56-7569-D548-8341-D480DB9A4633}"/>
              </a:ext>
            </a:extLst>
          </p:cNvPr>
          <p:cNvSpPr>
            <a:spLocks noGrp="1"/>
          </p:cNvSpPr>
          <p:nvPr>
            <p:ph type="title"/>
          </p:nvPr>
        </p:nvSpPr>
        <p:spPr/>
        <p:txBody>
          <a:bodyPr/>
          <a:lstStyle/>
          <a:p>
            <a:endParaRPr lang="en-US"/>
          </a:p>
        </p:txBody>
      </p:sp>
      <p:pic>
        <p:nvPicPr>
          <p:cNvPr id="8" name="Content Placeholder 7" descr="A screenshot of a cell phone&#13;&#10;&#13;&#10;Description automatically generated">
            <a:extLst>
              <a:ext uri="{FF2B5EF4-FFF2-40B4-BE49-F238E27FC236}">
                <a16:creationId xmlns:a16="http://schemas.microsoft.com/office/drawing/2014/main" id="{1703BC62-75DE-8E49-9D65-A44E67F235E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5462" r="4917"/>
          <a:stretch/>
        </p:blipFill>
        <p:spPr>
          <a:xfrm>
            <a:off x="480624" y="330869"/>
            <a:ext cx="8182751" cy="5641742"/>
          </a:xfrm>
          <a:ln>
            <a:noFill/>
          </a:ln>
          <a:effectLst>
            <a:outerShdw blurRad="127000" dist="127000" dir="8100000" algn="tr" rotWithShape="0">
              <a:prstClr val="black">
                <a:alpha val="40000"/>
              </a:prstClr>
            </a:outerShdw>
          </a:effectLst>
          <a:scene3d>
            <a:camera prst="orthographicFront"/>
            <a:lightRig rig="threePt" dir="t"/>
          </a:scene3d>
          <a:sp3d>
            <a:bevelT w="12700" h="12700"/>
          </a:sp3d>
        </p:spPr>
      </p:pic>
      <p:sp>
        <p:nvSpPr>
          <p:cNvPr id="4" name="Picture Placeholder 3">
            <a:extLst>
              <a:ext uri="{FF2B5EF4-FFF2-40B4-BE49-F238E27FC236}">
                <a16:creationId xmlns:a16="http://schemas.microsoft.com/office/drawing/2014/main" id="{C7FA3283-1FDE-2E4D-AF61-2B4B2DACE8E5}"/>
              </a:ext>
            </a:extLst>
          </p:cNvPr>
          <p:cNvSpPr>
            <a:spLocks noGrp="1"/>
          </p:cNvSpPr>
          <p:nvPr>
            <p:ph type="pic" sz="quarter" idx="13"/>
          </p:nvPr>
        </p:nvSpPr>
        <p:spPr/>
      </p:sp>
      <p:sp>
        <p:nvSpPr>
          <p:cNvPr id="6" name="Slide Number Placeholder 5">
            <a:extLst>
              <a:ext uri="{FF2B5EF4-FFF2-40B4-BE49-F238E27FC236}">
                <a16:creationId xmlns:a16="http://schemas.microsoft.com/office/drawing/2014/main" id="{F92A87C7-4035-D841-BA19-98093F2D0E01}"/>
              </a:ext>
            </a:extLst>
          </p:cNvPr>
          <p:cNvSpPr>
            <a:spLocks noGrp="1"/>
          </p:cNvSpPr>
          <p:nvPr>
            <p:ph type="sldNum" sz="quarter" idx="28"/>
          </p:nvPr>
        </p:nvSpPr>
        <p:spPr/>
        <p:txBody>
          <a:bodyPr/>
          <a:lstStyle/>
          <a:p>
            <a:fld id="{2FCA2C60-3929-1D49-B29C-C60A97789EE3}" type="slidenum">
              <a:rPr lang="en-US" smtClean="0"/>
              <a:pPr/>
              <a:t>5</a:t>
            </a:fld>
            <a:endParaRPr lang="en-US" dirty="0"/>
          </a:p>
        </p:txBody>
      </p:sp>
      <p:sp>
        <p:nvSpPr>
          <p:cNvPr id="9" name="Footer Placeholder 4">
            <a:extLst>
              <a:ext uri="{FF2B5EF4-FFF2-40B4-BE49-F238E27FC236}">
                <a16:creationId xmlns:a16="http://schemas.microsoft.com/office/drawing/2014/main" id="{ECC9A3A1-4060-8843-8151-0BE4EC7E529C}"/>
              </a:ext>
            </a:extLst>
          </p:cNvPr>
          <p:cNvSpPr txBox="1">
            <a:spLocks/>
          </p:cNvSpPr>
          <p:nvPr/>
        </p:nvSpPr>
        <p:spPr>
          <a:xfrm>
            <a:off x="5362611" y="6416088"/>
            <a:ext cx="3086100"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AT" sz="900" dirty="0"/>
              <a:t>Project Seminar – </a:t>
            </a:r>
            <a:r>
              <a:rPr lang="de-AT" sz="900" dirty="0" err="1"/>
              <a:t>Abd</a:t>
            </a:r>
            <a:r>
              <a:rPr lang="de-AT" sz="900" dirty="0"/>
              <a:t> Alkareem ALJEIROUDI</a:t>
            </a:r>
          </a:p>
        </p:txBody>
      </p:sp>
    </p:spTree>
    <p:extLst>
      <p:ext uri="{BB962C8B-B14F-4D97-AF65-F5344CB8AC3E}">
        <p14:creationId xmlns:p14="http://schemas.microsoft.com/office/powerpoint/2010/main" val="2417719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7F1D-64E8-644A-8F0A-43DD69BEAA8D}"/>
              </a:ext>
            </a:extLst>
          </p:cNvPr>
          <p:cNvSpPr>
            <a:spLocks noGrp="1"/>
          </p:cNvSpPr>
          <p:nvPr>
            <p:ph type="title"/>
          </p:nvPr>
        </p:nvSpPr>
        <p:spPr>
          <a:xfrm>
            <a:off x="549322" y="313104"/>
            <a:ext cx="7938194" cy="938696"/>
          </a:xfrm>
        </p:spPr>
        <p:txBody>
          <a:bodyPr/>
          <a:lstStyle/>
          <a:p>
            <a:r>
              <a:rPr lang="en-US" dirty="0"/>
              <a:t>Interpreting the Bits</a:t>
            </a:r>
          </a:p>
        </p:txBody>
      </p:sp>
      <p:sp>
        <p:nvSpPr>
          <p:cNvPr id="3" name="Content Placeholder 2">
            <a:extLst>
              <a:ext uri="{FF2B5EF4-FFF2-40B4-BE49-F238E27FC236}">
                <a16:creationId xmlns:a16="http://schemas.microsoft.com/office/drawing/2014/main" id="{B086E652-57C0-4548-80D0-EA2503C6F3ED}"/>
              </a:ext>
            </a:extLst>
          </p:cNvPr>
          <p:cNvSpPr>
            <a:spLocks noGrp="1"/>
          </p:cNvSpPr>
          <p:nvPr>
            <p:ph idx="1"/>
          </p:nvPr>
        </p:nvSpPr>
        <p:spPr>
          <a:xfrm>
            <a:off x="548268" y="946635"/>
            <a:ext cx="7925378" cy="4428658"/>
          </a:xfrm>
        </p:spPr>
        <p:txBody>
          <a:bodyPr/>
          <a:lstStyle/>
          <a:p>
            <a:r>
              <a:rPr lang="en-US" dirty="0"/>
              <a:t>values are lists of (atom index, radius) tuples</a:t>
            </a:r>
          </a:p>
          <a:p>
            <a:endParaRPr lang="en-US" dirty="0"/>
          </a:p>
          <a:p>
            <a:endParaRPr lang="en-US" dirty="0"/>
          </a:p>
          <a:p>
            <a:endParaRPr lang="en-US" dirty="0"/>
          </a:p>
          <a:p>
            <a:endParaRPr lang="en-US" dirty="0"/>
          </a:p>
          <a:p>
            <a:br>
              <a:rPr lang="en-US" dirty="0"/>
            </a:br>
            <a:endParaRPr lang="en-US" dirty="0"/>
          </a:p>
        </p:txBody>
      </p:sp>
      <p:sp>
        <p:nvSpPr>
          <p:cNvPr id="4" name="Picture Placeholder 3">
            <a:extLst>
              <a:ext uri="{FF2B5EF4-FFF2-40B4-BE49-F238E27FC236}">
                <a16:creationId xmlns:a16="http://schemas.microsoft.com/office/drawing/2014/main" id="{90D9CCF8-579A-2D4A-82BB-EEDCA6632306}"/>
              </a:ext>
            </a:extLst>
          </p:cNvPr>
          <p:cNvSpPr>
            <a:spLocks noGrp="1"/>
          </p:cNvSpPr>
          <p:nvPr>
            <p:ph type="pic" sz="quarter" idx="13"/>
          </p:nvPr>
        </p:nvSpPr>
        <p:spPr/>
      </p:sp>
      <p:sp>
        <p:nvSpPr>
          <p:cNvPr id="6" name="Slide Number Placeholder 5">
            <a:extLst>
              <a:ext uri="{FF2B5EF4-FFF2-40B4-BE49-F238E27FC236}">
                <a16:creationId xmlns:a16="http://schemas.microsoft.com/office/drawing/2014/main" id="{FD6324F5-26FB-AF40-A5DE-8C38FA6D8B68}"/>
              </a:ext>
            </a:extLst>
          </p:cNvPr>
          <p:cNvSpPr>
            <a:spLocks noGrp="1"/>
          </p:cNvSpPr>
          <p:nvPr>
            <p:ph type="sldNum" sz="quarter" idx="28"/>
          </p:nvPr>
        </p:nvSpPr>
        <p:spPr/>
        <p:txBody>
          <a:bodyPr/>
          <a:lstStyle/>
          <a:p>
            <a:fld id="{2FCA2C60-3929-1D49-B29C-C60A97789EE3}" type="slidenum">
              <a:rPr lang="en-US" smtClean="0"/>
              <a:pPr/>
              <a:t>6</a:t>
            </a:fld>
            <a:endParaRPr lang="en-US" dirty="0"/>
          </a:p>
        </p:txBody>
      </p:sp>
      <p:sp>
        <p:nvSpPr>
          <p:cNvPr id="7" name="Rectangle 6">
            <a:extLst>
              <a:ext uri="{FF2B5EF4-FFF2-40B4-BE49-F238E27FC236}">
                <a16:creationId xmlns:a16="http://schemas.microsoft.com/office/drawing/2014/main" id="{A3C4C013-2231-EE42-A7CA-6CA624BA7F06}"/>
              </a:ext>
            </a:extLst>
          </p:cNvPr>
          <p:cNvSpPr/>
          <p:nvPr/>
        </p:nvSpPr>
        <p:spPr>
          <a:xfrm>
            <a:off x="548267" y="1482707"/>
            <a:ext cx="8047465" cy="27628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Menlo" panose="020B0609030804020204" pitchFamily="49" charset="0"/>
                <a:ea typeface="Menlo" panose="020B0609030804020204" pitchFamily="49" charset="0"/>
                <a:cs typeface="Menlo" panose="020B0609030804020204" pitchFamily="49" charset="0"/>
              </a:rPr>
              <a:t>&gt;&gt;&gt; </a:t>
            </a:r>
            <a:r>
              <a:rPr lang="en-US" dirty="0" err="1">
                <a:solidFill>
                  <a:schemeClr val="tx1"/>
                </a:solidFill>
                <a:latin typeface="Menlo" panose="020B0609030804020204" pitchFamily="49" charset="0"/>
                <a:ea typeface="Menlo" panose="020B0609030804020204" pitchFamily="49" charset="0"/>
                <a:cs typeface="Menlo" panose="020B0609030804020204" pitchFamily="49" charset="0"/>
              </a:rPr>
              <a:t>fp</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tx1"/>
                </a:solidFill>
                <a:latin typeface="Menlo" panose="020B0609030804020204" pitchFamily="49" charset="0"/>
                <a:ea typeface="Menlo" panose="020B0609030804020204" pitchFamily="49" charset="0"/>
                <a:cs typeface="Menlo" panose="020B0609030804020204" pitchFamily="49" charset="0"/>
              </a:rPr>
              <a:t>AllChem.GetMorganFingerprint</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(m,2,bitInfo=</a:t>
            </a:r>
            <a:r>
              <a:rPr lang="en-US" b="1" dirty="0">
                <a:solidFill>
                  <a:schemeClr val="tx1"/>
                </a:solidFill>
                <a:latin typeface="Menlo" panose="020B0609030804020204" pitchFamily="49" charset="0"/>
                <a:ea typeface="Menlo" panose="020B0609030804020204" pitchFamily="49" charset="0"/>
                <a:cs typeface="Menlo" panose="020B0609030804020204" pitchFamily="49" charset="0"/>
              </a:rPr>
              <a:t>info</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b="1" dirty="0">
                <a:solidFill>
                  <a:schemeClr val="tx1"/>
                </a:solidFill>
                <a:latin typeface="Menlo" panose="020B0609030804020204" pitchFamily="49" charset="0"/>
                <a:ea typeface="Menlo" panose="020B0609030804020204" pitchFamily="49" charset="0"/>
                <a:cs typeface="Menlo" panose="020B0609030804020204" pitchFamily="49" charset="0"/>
              </a:rPr>
              <a:t>&gt;&gt;&gt; </a:t>
            </a:r>
            <a:r>
              <a:rPr lang="en-US" dirty="0" err="1">
                <a:solidFill>
                  <a:schemeClr val="tx1"/>
                </a:solidFill>
                <a:latin typeface="Menlo" panose="020B0609030804020204" pitchFamily="49" charset="0"/>
                <a:ea typeface="Menlo" panose="020B0609030804020204" pitchFamily="49" charset="0"/>
                <a:cs typeface="Menlo" panose="020B0609030804020204" pitchFamily="49" charset="0"/>
              </a:rPr>
              <a:t>len</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1"/>
                </a:solidFill>
                <a:latin typeface="Menlo" panose="020B0609030804020204" pitchFamily="49" charset="0"/>
                <a:ea typeface="Menlo" panose="020B0609030804020204" pitchFamily="49" charset="0"/>
                <a:cs typeface="Menlo" panose="020B0609030804020204" pitchFamily="49" charset="0"/>
              </a:rPr>
              <a:t>fp.GetNonzeroElements</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br>
              <a:rPr lang="en-US" dirty="0">
                <a:solidFill>
                  <a:schemeClr val="tx1"/>
                </a:solidFill>
                <a:latin typeface="Menlo" panose="020B0609030804020204" pitchFamily="49" charset="0"/>
                <a:ea typeface="Menlo" panose="020B0609030804020204" pitchFamily="49" charset="0"/>
                <a:cs typeface="Menlo" panose="020B0609030804020204" pitchFamily="49" charset="0"/>
              </a:rPr>
            </a:b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16 </a:t>
            </a:r>
          </a:p>
          <a:p>
            <a:r>
              <a:rPr lang="en-US" b="1" dirty="0">
                <a:solidFill>
                  <a:schemeClr val="tx1"/>
                </a:solidFill>
                <a:latin typeface="Menlo" panose="020B0609030804020204" pitchFamily="49" charset="0"/>
                <a:ea typeface="Menlo" panose="020B0609030804020204" pitchFamily="49" charset="0"/>
                <a:cs typeface="Menlo" panose="020B0609030804020204" pitchFamily="49" charset="0"/>
              </a:rPr>
              <a:t>&gt;&gt;&gt; </a:t>
            </a:r>
            <a:r>
              <a:rPr lang="en-US" dirty="0" err="1">
                <a:solidFill>
                  <a:schemeClr val="tx1"/>
                </a:solidFill>
                <a:latin typeface="Menlo" panose="020B0609030804020204" pitchFamily="49" charset="0"/>
                <a:ea typeface="Menlo" panose="020B0609030804020204" pitchFamily="49" charset="0"/>
                <a:cs typeface="Menlo" panose="020B0609030804020204" pitchFamily="49" charset="0"/>
              </a:rPr>
              <a:t>len</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b="1" dirty="0">
                <a:solidFill>
                  <a:schemeClr val="tx1"/>
                </a:solidFill>
                <a:latin typeface="Menlo" panose="020B0609030804020204" pitchFamily="49" charset="0"/>
                <a:ea typeface="Menlo" panose="020B0609030804020204" pitchFamily="49" charset="0"/>
                <a:cs typeface="Menlo" panose="020B0609030804020204" pitchFamily="49" charset="0"/>
              </a:rPr>
              <a:t>info</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a:t>
            </a:r>
            <a:br>
              <a:rPr lang="en-US" dirty="0">
                <a:solidFill>
                  <a:schemeClr val="tx1"/>
                </a:solidFill>
                <a:latin typeface="Menlo" panose="020B0609030804020204" pitchFamily="49" charset="0"/>
                <a:ea typeface="Menlo" panose="020B0609030804020204" pitchFamily="49" charset="0"/>
                <a:cs typeface="Menlo" panose="020B0609030804020204" pitchFamily="49" charset="0"/>
              </a:rPr>
            </a:b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16 </a:t>
            </a:r>
          </a:p>
          <a:p>
            <a:r>
              <a:rPr lang="en-US" b="1" dirty="0">
                <a:solidFill>
                  <a:schemeClr val="tx1"/>
                </a:solidFill>
                <a:latin typeface="Menlo" panose="020B0609030804020204" pitchFamily="49" charset="0"/>
                <a:ea typeface="Menlo" panose="020B0609030804020204" pitchFamily="49" charset="0"/>
                <a:cs typeface="Menlo" panose="020B0609030804020204" pitchFamily="49" charset="0"/>
              </a:rPr>
              <a:t>&gt;&gt;&gt; </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info[98513984] </a:t>
            </a:r>
            <a:br>
              <a:rPr lang="en-US" dirty="0">
                <a:latin typeface="Menlo" panose="020B0609030804020204" pitchFamily="49" charset="0"/>
                <a:ea typeface="Menlo" panose="020B0609030804020204" pitchFamily="49" charset="0"/>
                <a:cs typeface="Menlo" panose="020B0609030804020204" pitchFamily="49" charset="0"/>
              </a:rPr>
            </a:br>
            <a:r>
              <a:rPr lang="en-US" dirty="0">
                <a:solidFill>
                  <a:srgbClr val="0070C0"/>
                </a:solidFill>
                <a:latin typeface="Menlo" panose="020B0609030804020204" pitchFamily="49" charset="0"/>
                <a:ea typeface="Menlo" panose="020B0609030804020204" pitchFamily="49" charset="0"/>
                <a:cs typeface="Menlo" panose="020B0609030804020204" pitchFamily="49" charset="0"/>
              </a:rPr>
              <a:t>((1, 1), (2, 1)) </a:t>
            </a:r>
          </a:p>
          <a:p>
            <a:r>
              <a:rPr lang="en-US" b="1" dirty="0">
                <a:solidFill>
                  <a:schemeClr val="tx1"/>
                </a:solidFill>
                <a:latin typeface="Menlo" panose="020B0609030804020204" pitchFamily="49" charset="0"/>
                <a:ea typeface="Menlo" panose="020B0609030804020204" pitchFamily="49" charset="0"/>
                <a:cs typeface="Menlo" panose="020B0609030804020204" pitchFamily="49" charset="0"/>
              </a:rPr>
              <a:t>&gt;&gt;&gt; </a:t>
            </a:r>
            <a:r>
              <a:rPr lang="en-US" dirty="0">
                <a:solidFill>
                  <a:schemeClr val="tx1"/>
                </a:solidFill>
                <a:latin typeface="Menlo" panose="020B0609030804020204" pitchFamily="49" charset="0"/>
                <a:ea typeface="Menlo" panose="020B0609030804020204" pitchFamily="49" charset="0"/>
                <a:cs typeface="Menlo" panose="020B0609030804020204" pitchFamily="49" charset="0"/>
              </a:rPr>
              <a:t>info[4048591891]</a:t>
            </a:r>
            <a:br>
              <a:rPr lang="en-US" dirty="0">
                <a:latin typeface="Menlo" panose="020B0609030804020204" pitchFamily="49" charset="0"/>
                <a:ea typeface="Menlo" panose="020B0609030804020204" pitchFamily="49" charset="0"/>
                <a:cs typeface="Menlo" panose="020B0609030804020204" pitchFamily="49" charset="0"/>
              </a:rPr>
            </a:br>
            <a:r>
              <a:rPr lang="en-US" dirty="0">
                <a:solidFill>
                  <a:srgbClr val="0070C0"/>
                </a:solidFill>
                <a:latin typeface="Menlo" panose="020B0609030804020204" pitchFamily="49" charset="0"/>
                <a:ea typeface="Menlo" panose="020B0609030804020204" pitchFamily="49" charset="0"/>
                <a:cs typeface="Menlo" panose="020B0609030804020204" pitchFamily="49" charset="0"/>
              </a:rPr>
              <a:t>((5, 2),)</a:t>
            </a:r>
          </a:p>
        </p:txBody>
      </p:sp>
      <p:pic>
        <p:nvPicPr>
          <p:cNvPr id="8" name="Picture 7">
            <a:extLst>
              <a:ext uri="{FF2B5EF4-FFF2-40B4-BE49-F238E27FC236}">
                <a16:creationId xmlns:a16="http://schemas.microsoft.com/office/drawing/2014/main" id="{906AF6D9-59D3-ED49-AB3A-3104D1C31DB5}"/>
              </a:ext>
            </a:extLst>
          </p:cNvPr>
          <p:cNvPicPr>
            <a:picLocks noChangeAspect="1"/>
          </p:cNvPicPr>
          <p:nvPr/>
        </p:nvPicPr>
        <p:blipFill>
          <a:blip r:embed="rId3"/>
          <a:stretch>
            <a:fillRect/>
          </a:stretch>
        </p:blipFill>
        <p:spPr>
          <a:xfrm>
            <a:off x="4239282" y="3725164"/>
            <a:ext cx="4105729" cy="2283660"/>
          </a:xfrm>
          <a:prstGeom prst="rect">
            <a:avLst/>
          </a:prstGeom>
          <a:effectLst>
            <a:outerShdw blurRad="101600" dist="114300" dir="2700000" algn="tl" rotWithShape="0">
              <a:prstClr val="black">
                <a:alpha val="40000"/>
              </a:prstClr>
            </a:outerShdw>
          </a:effectLst>
        </p:spPr>
      </p:pic>
      <p:sp>
        <p:nvSpPr>
          <p:cNvPr id="10" name="Rectangle 9">
            <a:extLst>
              <a:ext uri="{FF2B5EF4-FFF2-40B4-BE49-F238E27FC236}">
                <a16:creationId xmlns:a16="http://schemas.microsoft.com/office/drawing/2014/main" id="{10251ACC-BA3B-544C-B867-A690AF513CB6}"/>
              </a:ext>
            </a:extLst>
          </p:cNvPr>
          <p:cNvSpPr/>
          <p:nvPr/>
        </p:nvSpPr>
        <p:spPr>
          <a:xfrm>
            <a:off x="548267" y="4742295"/>
            <a:ext cx="3406319" cy="116945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bg2">
                    <a:lumMod val="50000"/>
                  </a:schemeClr>
                </a:solidFill>
              </a:rPr>
              <a:t>&gt;&gt;&gt; </a:t>
            </a:r>
            <a:r>
              <a:rPr lang="en-US" sz="1600" dirty="0">
                <a:solidFill>
                  <a:schemeClr val="bg2">
                    <a:lumMod val="50000"/>
                  </a:schemeClr>
                </a:solidFill>
              </a:rPr>
              <a:t>mfp2_svg = </a:t>
            </a:r>
            <a:r>
              <a:rPr lang="en-US" sz="1600" dirty="0" err="1">
                <a:solidFill>
                  <a:schemeClr val="bg2">
                    <a:lumMod val="50000"/>
                  </a:schemeClr>
                </a:solidFill>
              </a:rPr>
              <a:t>Draw.DrawMorganBit</a:t>
            </a:r>
            <a:r>
              <a:rPr lang="en-US" sz="1600" dirty="0">
                <a:solidFill>
                  <a:schemeClr val="bg2">
                    <a:lumMod val="50000"/>
                  </a:schemeClr>
                </a:solidFill>
              </a:rPr>
              <a:t>(</a:t>
            </a:r>
            <a:r>
              <a:rPr lang="en-US" sz="1600" dirty="0" err="1">
                <a:solidFill>
                  <a:schemeClr val="bg2">
                    <a:lumMod val="50000"/>
                  </a:schemeClr>
                </a:solidFill>
              </a:rPr>
              <a:t>mol</a:t>
            </a:r>
            <a:r>
              <a:rPr lang="en-US" sz="1600" dirty="0">
                <a:solidFill>
                  <a:schemeClr val="bg2">
                    <a:lumMod val="50000"/>
                  </a:schemeClr>
                </a:solidFill>
              </a:rPr>
              <a:t>, 872, bi)</a:t>
            </a:r>
            <a:endParaRPr lang="en-US" sz="1600" dirty="0">
              <a:solidFill>
                <a:schemeClr val="bg2">
                  <a:lumMod val="50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1" name="TextBox 10">
            <a:extLst>
              <a:ext uri="{FF2B5EF4-FFF2-40B4-BE49-F238E27FC236}">
                <a16:creationId xmlns:a16="http://schemas.microsoft.com/office/drawing/2014/main" id="{2CEB17D7-4B54-C448-8B97-B011855E06A5}"/>
              </a:ext>
            </a:extLst>
          </p:cNvPr>
          <p:cNvSpPr txBox="1"/>
          <p:nvPr/>
        </p:nvSpPr>
        <p:spPr>
          <a:xfrm>
            <a:off x="-602901" y="-1075174"/>
            <a:ext cx="184731" cy="369332"/>
          </a:xfrm>
          <a:prstGeom prst="rect">
            <a:avLst/>
          </a:prstGeom>
          <a:noFill/>
        </p:spPr>
        <p:txBody>
          <a:bodyPr wrap="none" rtlCol="0">
            <a:spAutoFit/>
          </a:bodyPr>
          <a:lstStyle/>
          <a:p>
            <a:endParaRPr lang="en-US" dirty="0"/>
          </a:p>
        </p:txBody>
      </p:sp>
      <p:sp>
        <p:nvSpPr>
          <p:cNvPr id="12" name="Footer Placeholder 4">
            <a:extLst>
              <a:ext uri="{FF2B5EF4-FFF2-40B4-BE49-F238E27FC236}">
                <a16:creationId xmlns:a16="http://schemas.microsoft.com/office/drawing/2014/main" id="{2114489D-E53C-3A4D-BB1A-4D1835AB729C}"/>
              </a:ext>
            </a:extLst>
          </p:cNvPr>
          <p:cNvSpPr txBox="1">
            <a:spLocks/>
          </p:cNvSpPr>
          <p:nvPr/>
        </p:nvSpPr>
        <p:spPr>
          <a:xfrm>
            <a:off x="5362611" y="6416088"/>
            <a:ext cx="3086100"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AT" sz="900" dirty="0"/>
              <a:t>Project Seminar – </a:t>
            </a:r>
            <a:r>
              <a:rPr lang="de-AT" sz="900" dirty="0" err="1"/>
              <a:t>Abd</a:t>
            </a:r>
            <a:r>
              <a:rPr lang="de-AT" sz="900" dirty="0"/>
              <a:t> Alkareem ALJEIROUDI</a:t>
            </a:r>
          </a:p>
        </p:txBody>
      </p:sp>
    </p:spTree>
    <p:extLst>
      <p:ext uri="{BB962C8B-B14F-4D97-AF65-F5344CB8AC3E}">
        <p14:creationId xmlns:p14="http://schemas.microsoft.com/office/powerpoint/2010/main" val="50755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2529F8-DBAF-A744-A46B-F32678E27DD5}"/>
              </a:ext>
            </a:extLst>
          </p:cNvPr>
          <p:cNvSpPr>
            <a:spLocks noGrp="1"/>
          </p:cNvSpPr>
          <p:nvPr>
            <p:ph idx="1"/>
          </p:nvPr>
        </p:nvSpPr>
        <p:spPr>
          <a:xfrm>
            <a:off x="729465" y="1818526"/>
            <a:ext cx="8142270" cy="4613097"/>
          </a:xfrm>
        </p:spPr>
        <p:txBody>
          <a:bodyPr/>
          <a:lstStyle/>
          <a:p>
            <a:pPr marL="0" indent="0" algn="just">
              <a:spcBef>
                <a:spcPts val="0"/>
              </a:spcBef>
              <a:buNone/>
            </a:pPr>
            <a:endParaRPr lang="en-US" sz="2400" dirty="0"/>
          </a:p>
          <a:p>
            <a:pPr marL="0" indent="0" algn="just">
              <a:spcBef>
                <a:spcPts val="0"/>
              </a:spcBef>
              <a:buNone/>
            </a:pPr>
            <a:r>
              <a:rPr lang="en-US" sz="2400" i="1" dirty="0">
                <a:solidFill>
                  <a:schemeClr val="tx1">
                    <a:lumMod val="50000"/>
                    <a:lumOff val="50000"/>
                  </a:schemeClr>
                </a:solidFill>
              </a:rPr>
              <a:t>A literature from 2014 by Li </a:t>
            </a:r>
            <a:r>
              <a:rPr lang="en-US" sz="2400" i="1" dirty="0" err="1">
                <a:solidFill>
                  <a:schemeClr val="tx1">
                    <a:lumMod val="50000"/>
                    <a:lumOff val="50000"/>
                  </a:schemeClr>
                </a:solidFill>
              </a:rPr>
              <a:t>Qingliang</a:t>
            </a:r>
            <a:r>
              <a:rPr lang="en-US" sz="2400" i="1" dirty="0">
                <a:solidFill>
                  <a:schemeClr val="tx1">
                    <a:lumMod val="50000"/>
                    <a:lumOff val="50000"/>
                  </a:schemeClr>
                </a:solidFill>
              </a:rPr>
              <a:t> 24 describing drug-like models using </a:t>
            </a:r>
            <a:r>
              <a:rPr lang="en-US" sz="2400" i="1" u="sng" dirty="0">
                <a:solidFill>
                  <a:schemeClr val="tx1">
                    <a:lumMod val="50000"/>
                    <a:lumOff val="50000"/>
                  </a:schemeClr>
                </a:solidFill>
              </a:rPr>
              <a:t>support-vector machines</a:t>
            </a:r>
            <a:r>
              <a:rPr lang="en-US" sz="2400" i="1" dirty="0">
                <a:solidFill>
                  <a:schemeClr val="tx1">
                    <a:lumMod val="50000"/>
                    <a:lumOff val="50000"/>
                  </a:schemeClr>
                </a:solidFill>
              </a:rPr>
              <a:t>. They found out that ECFP fingerprints gave a “</a:t>
            </a:r>
            <a:r>
              <a:rPr lang="en-US" sz="2800" b="1" i="1" u="sng" dirty="0">
                <a:solidFill>
                  <a:schemeClr val="tx1">
                    <a:lumMod val="50000"/>
                    <a:lumOff val="50000"/>
                  </a:schemeClr>
                </a:solidFill>
              </a:rPr>
              <a:t>consistently superior performance</a:t>
            </a:r>
            <a:r>
              <a:rPr lang="en-US" sz="2400" b="1" i="1" dirty="0">
                <a:solidFill>
                  <a:schemeClr val="tx1">
                    <a:lumMod val="50000"/>
                    <a:lumOff val="50000"/>
                  </a:schemeClr>
                </a:solidFill>
              </a:rPr>
              <a:t> </a:t>
            </a:r>
            <a:r>
              <a:rPr lang="en-US" sz="2400" i="1" dirty="0">
                <a:solidFill>
                  <a:schemeClr val="tx1">
                    <a:lumMod val="50000"/>
                    <a:lumOff val="50000"/>
                  </a:schemeClr>
                </a:solidFill>
              </a:rPr>
              <a:t>compared to MOLPRINT_2D on </a:t>
            </a:r>
            <a:r>
              <a:rPr lang="en-US" sz="2400" i="1" u="sng" dirty="0">
                <a:solidFill>
                  <a:schemeClr val="tx1">
                    <a:lumMod val="50000"/>
                    <a:lumOff val="50000"/>
                  </a:schemeClr>
                </a:solidFill>
              </a:rPr>
              <a:t>all four performance measures</a:t>
            </a:r>
            <a:r>
              <a:rPr lang="en-US" sz="2400" i="1" dirty="0">
                <a:solidFill>
                  <a:schemeClr val="tx1">
                    <a:lumMod val="50000"/>
                    <a:lumOff val="50000"/>
                  </a:schemeClr>
                </a:solidFill>
              </a:rPr>
              <a:t> (accuracy, sensitivity, specificity, and Matthews correlation coefficient)” [3]</a:t>
            </a:r>
          </a:p>
          <a:p>
            <a:pPr marL="0" indent="0" algn="just">
              <a:buNone/>
            </a:pPr>
            <a:endParaRPr lang="en-US" sz="2800" dirty="0"/>
          </a:p>
          <a:p>
            <a:pPr marL="0" indent="0" algn="just">
              <a:buNone/>
            </a:pPr>
            <a:endParaRPr lang="en-US" sz="2800" dirty="0"/>
          </a:p>
        </p:txBody>
      </p:sp>
      <p:sp>
        <p:nvSpPr>
          <p:cNvPr id="4" name="Picture Placeholder 3">
            <a:extLst>
              <a:ext uri="{FF2B5EF4-FFF2-40B4-BE49-F238E27FC236}">
                <a16:creationId xmlns:a16="http://schemas.microsoft.com/office/drawing/2014/main" id="{FEDFA565-66BF-734F-B24F-6626FEF849A8}"/>
              </a:ext>
            </a:extLst>
          </p:cNvPr>
          <p:cNvSpPr>
            <a:spLocks noGrp="1"/>
          </p:cNvSpPr>
          <p:nvPr>
            <p:ph type="pic" sz="quarter" idx="13"/>
          </p:nvPr>
        </p:nvSpPr>
        <p:spPr/>
      </p:sp>
      <p:sp>
        <p:nvSpPr>
          <p:cNvPr id="6" name="Slide Number Placeholder 5">
            <a:extLst>
              <a:ext uri="{FF2B5EF4-FFF2-40B4-BE49-F238E27FC236}">
                <a16:creationId xmlns:a16="http://schemas.microsoft.com/office/drawing/2014/main" id="{8B656DBA-1CE7-0349-9418-F05D63E0E0A8}"/>
              </a:ext>
            </a:extLst>
          </p:cNvPr>
          <p:cNvSpPr>
            <a:spLocks noGrp="1"/>
          </p:cNvSpPr>
          <p:nvPr>
            <p:ph type="sldNum" sz="quarter" idx="28"/>
          </p:nvPr>
        </p:nvSpPr>
        <p:spPr/>
        <p:txBody>
          <a:bodyPr/>
          <a:lstStyle/>
          <a:p>
            <a:fld id="{2FCA2C60-3929-1D49-B29C-C60A97789EE3}" type="slidenum">
              <a:rPr lang="en-US" smtClean="0"/>
              <a:pPr/>
              <a:t>7</a:t>
            </a:fld>
            <a:endParaRPr lang="en-US" dirty="0"/>
          </a:p>
        </p:txBody>
      </p:sp>
      <p:sp>
        <p:nvSpPr>
          <p:cNvPr id="7" name="Title 1">
            <a:extLst>
              <a:ext uri="{FF2B5EF4-FFF2-40B4-BE49-F238E27FC236}">
                <a16:creationId xmlns:a16="http://schemas.microsoft.com/office/drawing/2014/main" id="{F5020AC6-0FFC-AB4A-94FA-39CB8185DDDB}"/>
              </a:ext>
            </a:extLst>
          </p:cNvPr>
          <p:cNvSpPr txBox="1">
            <a:spLocks/>
          </p:cNvSpPr>
          <p:nvPr/>
        </p:nvSpPr>
        <p:spPr>
          <a:xfrm>
            <a:off x="0" y="0"/>
            <a:ext cx="9144000" cy="651600"/>
          </a:xfrm>
          <a:prstGeom prst="rect">
            <a:avLst/>
          </a:prstGeom>
          <a:solidFill>
            <a:schemeClr val="bg1">
              <a:lumMod val="85000"/>
            </a:schemeClr>
          </a:solidFill>
        </p:spPr>
        <p:txBody>
          <a:bodyPr vert="horz" lIns="180000" tIns="180000" rIns="91440" bIns="45720" rtlCol="0" anchor="t">
            <a:noAutofit/>
          </a:bodyPr>
          <a:lstStyle>
            <a:lvl1pPr algn="l" defTabSz="914400" rtl="0" eaLnBrk="1" latinLnBrk="0" hangingPunct="1">
              <a:lnSpc>
                <a:spcPct val="83000"/>
              </a:lnSpc>
              <a:spcBef>
                <a:spcPct val="0"/>
              </a:spcBef>
              <a:buNone/>
              <a:defRPr sz="3000" kern="1200" cap="all" baseline="0">
                <a:solidFill>
                  <a:schemeClr val="tx1"/>
                </a:solidFill>
                <a:latin typeface="+mj-lt"/>
                <a:ea typeface="+mj-ea"/>
                <a:cs typeface="+mj-cs"/>
              </a:defRPr>
            </a:lvl1pPr>
          </a:lstStyle>
          <a:p>
            <a:r>
              <a:rPr lang="en-US" sz="2800" dirty="0"/>
              <a:t>Morgan</a:t>
            </a:r>
            <a:r>
              <a:rPr lang="en-US" sz="2000" dirty="0"/>
              <a:t> </a:t>
            </a:r>
            <a:r>
              <a:rPr lang="en-US" sz="2800" dirty="0"/>
              <a:t>Fingerprints</a:t>
            </a:r>
            <a:endParaRPr lang="en-US" sz="2000" dirty="0"/>
          </a:p>
        </p:txBody>
      </p:sp>
      <p:sp>
        <p:nvSpPr>
          <p:cNvPr id="12" name="Footer Placeholder 4">
            <a:extLst>
              <a:ext uri="{FF2B5EF4-FFF2-40B4-BE49-F238E27FC236}">
                <a16:creationId xmlns:a16="http://schemas.microsoft.com/office/drawing/2014/main" id="{9E5C8D4D-5026-F445-8EA0-9BA413C74538}"/>
              </a:ext>
            </a:extLst>
          </p:cNvPr>
          <p:cNvSpPr txBox="1">
            <a:spLocks/>
          </p:cNvSpPr>
          <p:nvPr/>
        </p:nvSpPr>
        <p:spPr>
          <a:xfrm>
            <a:off x="5362611" y="6416088"/>
            <a:ext cx="3086100"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AT" sz="900" dirty="0"/>
              <a:t>Project Seminar – </a:t>
            </a:r>
            <a:r>
              <a:rPr lang="de-AT" sz="900" dirty="0" err="1"/>
              <a:t>Abd</a:t>
            </a:r>
            <a:r>
              <a:rPr lang="de-AT" sz="900" dirty="0"/>
              <a:t> Alkareem ALJEIROUDI</a:t>
            </a:r>
          </a:p>
        </p:txBody>
      </p:sp>
    </p:spTree>
    <p:extLst>
      <p:ext uri="{BB962C8B-B14F-4D97-AF65-F5344CB8AC3E}">
        <p14:creationId xmlns:p14="http://schemas.microsoft.com/office/powerpoint/2010/main" val="256724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CDB7-0C34-8446-A469-19F2A0127876}"/>
              </a:ext>
            </a:extLst>
          </p:cNvPr>
          <p:cNvSpPr>
            <a:spLocks noGrp="1"/>
          </p:cNvSpPr>
          <p:nvPr>
            <p:ph type="title"/>
          </p:nvPr>
        </p:nvSpPr>
        <p:spPr>
          <a:xfrm>
            <a:off x="549322" y="513340"/>
            <a:ext cx="7938194" cy="559262"/>
          </a:xfrm>
        </p:spPr>
        <p:txBody>
          <a:bodyPr/>
          <a:lstStyle/>
          <a:p>
            <a:r>
              <a:rPr lang="en-US" dirty="0"/>
              <a:t>ROC Curve &amp; AUC</a:t>
            </a:r>
          </a:p>
        </p:txBody>
      </p:sp>
      <p:sp>
        <p:nvSpPr>
          <p:cNvPr id="4" name="Text Placeholder 3">
            <a:extLst>
              <a:ext uri="{FF2B5EF4-FFF2-40B4-BE49-F238E27FC236}">
                <a16:creationId xmlns:a16="http://schemas.microsoft.com/office/drawing/2014/main" id="{8E0CCE32-E16E-0F4A-85E5-90934F90D46B}"/>
              </a:ext>
            </a:extLst>
          </p:cNvPr>
          <p:cNvSpPr>
            <a:spLocks noGrp="1"/>
          </p:cNvSpPr>
          <p:nvPr>
            <p:ph type="body" sz="quarter" idx="25"/>
          </p:nvPr>
        </p:nvSpPr>
        <p:spPr/>
        <p:txBody>
          <a:bodyPr/>
          <a:lstStyle/>
          <a:p>
            <a:r>
              <a:rPr lang="en-US" dirty="0"/>
              <a:t>Bai Li, Useful properties of ROC curves and AUC scoring, https://</a:t>
            </a:r>
            <a:r>
              <a:rPr lang="en-US" dirty="0" err="1"/>
              <a:t>www.kaggle.com</a:t>
            </a:r>
            <a:r>
              <a:rPr lang="en-US" dirty="0"/>
              <a:t>/learn-forum/53782</a:t>
            </a:r>
          </a:p>
        </p:txBody>
      </p:sp>
      <p:sp>
        <p:nvSpPr>
          <p:cNvPr id="6" name="Slide Number Placeholder 5">
            <a:extLst>
              <a:ext uri="{FF2B5EF4-FFF2-40B4-BE49-F238E27FC236}">
                <a16:creationId xmlns:a16="http://schemas.microsoft.com/office/drawing/2014/main" id="{D3DD0B2C-0DF3-1D46-9EF0-60C47CF8FE0D}"/>
              </a:ext>
            </a:extLst>
          </p:cNvPr>
          <p:cNvSpPr>
            <a:spLocks noGrp="1"/>
          </p:cNvSpPr>
          <p:nvPr>
            <p:ph type="sldNum" sz="quarter" idx="28"/>
          </p:nvPr>
        </p:nvSpPr>
        <p:spPr/>
        <p:txBody>
          <a:bodyPr/>
          <a:lstStyle/>
          <a:p>
            <a:fld id="{DFB297D7-21D1-0549-A74D-BD032133048A}" type="slidenum">
              <a:rPr lang="en-US" smtClean="0"/>
              <a:pPr/>
              <a:t>8</a:t>
            </a:fld>
            <a:endParaRPr lang="en-US" dirty="0"/>
          </a:p>
        </p:txBody>
      </p:sp>
      <p:sp>
        <p:nvSpPr>
          <p:cNvPr id="7" name="Content Placeholder 6">
            <a:extLst>
              <a:ext uri="{FF2B5EF4-FFF2-40B4-BE49-F238E27FC236}">
                <a16:creationId xmlns:a16="http://schemas.microsoft.com/office/drawing/2014/main" id="{1C8B7C80-BF6E-B643-810D-45002ABE5CA8}"/>
              </a:ext>
            </a:extLst>
          </p:cNvPr>
          <p:cNvSpPr>
            <a:spLocks noGrp="1"/>
          </p:cNvSpPr>
          <p:nvPr>
            <p:ph idx="1"/>
          </p:nvPr>
        </p:nvSpPr>
        <p:spPr>
          <a:xfrm>
            <a:off x="548268" y="1190933"/>
            <a:ext cx="8364620" cy="4838077"/>
          </a:xfrm>
        </p:spPr>
        <p:txBody>
          <a:bodyPr/>
          <a:lstStyle/>
          <a:p>
            <a:r>
              <a:rPr lang="en-US" dirty="0"/>
              <a:t>Tradeoff between true positives and false positives</a:t>
            </a:r>
          </a:p>
          <a:p>
            <a:pPr marL="0" indent="0">
              <a:buNone/>
            </a:pPr>
            <a:endParaRPr lang="en-US" dirty="0"/>
          </a:p>
          <a:p>
            <a:r>
              <a:rPr lang="en-US" dirty="0"/>
              <a:t>Insensitive to changes to class </a:t>
            </a:r>
            <a:br>
              <a:rPr lang="en-US" dirty="0"/>
            </a:br>
            <a:r>
              <a:rPr lang="en-US" dirty="0"/>
              <a:t>distributions</a:t>
            </a:r>
          </a:p>
          <a:p>
            <a:endParaRPr lang="en-US" dirty="0"/>
          </a:p>
          <a:p>
            <a:r>
              <a:rPr lang="en-US" dirty="0"/>
              <a:t>Can compare two classifiers </a:t>
            </a:r>
            <a:br>
              <a:rPr lang="en-US" dirty="0"/>
            </a:br>
            <a:r>
              <a:rPr lang="en-US" dirty="0"/>
              <a:t>using (</a:t>
            </a:r>
            <a:r>
              <a:rPr lang="en-US" b="1" dirty="0"/>
              <a:t>AUC score</a:t>
            </a:r>
            <a:r>
              <a:rPr lang="en-US" dirty="0"/>
              <a:t>)</a:t>
            </a:r>
          </a:p>
          <a:p>
            <a:pPr lvl="1"/>
            <a:r>
              <a:rPr lang="en-US" dirty="0"/>
              <a:t>Value between 0 and 1.0</a:t>
            </a:r>
          </a:p>
          <a:p>
            <a:pPr lvl="1"/>
            <a:r>
              <a:rPr lang="en-US" dirty="0"/>
              <a:t>Widely accepted performance </a:t>
            </a:r>
            <a:br>
              <a:rPr lang="en-US" dirty="0"/>
            </a:br>
            <a:r>
              <a:rPr lang="en-US" dirty="0"/>
              <a:t>measure for classifiers</a:t>
            </a:r>
          </a:p>
          <a:p>
            <a:endParaRPr lang="en-US" dirty="0"/>
          </a:p>
          <a:p>
            <a:endParaRPr lang="en-US" dirty="0"/>
          </a:p>
          <a:p>
            <a:endParaRPr lang="en-US" dirty="0"/>
          </a:p>
        </p:txBody>
      </p:sp>
      <p:grpSp>
        <p:nvGrpSpPr>
          <p:cNvPr id="5" name="Group 4">
            <a:extLst>
              <a:ext uri="{FF2B5EF4-FFF2-40B4-BE49-F238E27FC236}">
                <a16:creationId xmlns:a16="http://schemas.microsoft.com/office/drawing/2014/main" id="{C0713975-4D77-144A-97A6-A3C3D499F6FD}"/>
              </a:ext>
            </a:extLst>
          </p:cNvPr>
          <p:cNvGrpSpPr/>
          <p:nvPr/>
        </p:nvGrpSpPr>
        <p:grpSpPr>
          <a:xfrm>
            <a:off x="4770587" y="1343962"/>
            <a:ext cx="3976421" cy="4164614"/>
            <a:chOff x="2248930" y="1600698"/>
            <a:chExt cx="4646140" cy="4678490"/>
          </a:xfrm>
        </p:grpSpPr>
        <p:pic>
          <p:nvPicPr>
            <p:cNvPr id="13" name="Picture Placeholder 10">
              <a:extLst>
                <a:ext uri="{FF2B5EF4-FFF2-40B4-BE49-F238E27FC236}">
                  <a16:creationId xmlns:a16="http://schemas.microsoft.com/office/drawing/2014/main" id="{A3C96447-A61F-3045-BCA1-8574B195AA43}"/>
                </a:ext>
              </a:extLst>
            </p:cNvPr>
            <p:cNvPicPr>
              <a:picLocks noChangeAspect="1"/>
            </p:cNvPicPr>
            <p:nvPr/>
          </p:nvPicPr>
          <p:blipFill rotWithShape="1">
            <a:blip r:embed="rId3">
              <a:extLst>
                <a:ext uri="{28A0092B-C50C-407E-A947-70E740481C1C}">
                  <a14:useLocalDpi xmlns:a14="http://schemas.microsoft.com/office/drawing/2010/main" val="0"/>
                </a:ext>
              </a:extLst>
            </a:blip>
            <a:srcRect l="3804" t="5661" r="4640" b="3818"/>
            <a:stretch/>
          </p:blipFill>
          <p:spPr>
            <a:xfrm>
              <a:off x="2248930" y="1935273"/>
              <a:ext cx="4646140" cy="3992138"/>
            </a:xfrm>
            <a:prstGeom prst="rect">
              <a:avLst/>
            </a:prstGeom>
          </p:spPr>
        </p:pic>
        <p:sp>
          <p:nvSpPr>
            <p:cNvPr id="15" name="Oval 14">
              <a:extLst>
                <a:ext uri="{FF2B5EF4-FFF2-40B4-BE49-F238E27FC236}">
                  <a16:creationId xmlns:a16="http://schemas.microsoft.com/office/drawing/2014/main" id="{8433FF8F-595B-C14E-B001-DFA8B14ABFBA}"/>
                </a:ext>
              </a:extLst>
            </p:cNvPr>
            <p:cNvSpPr/>
            <p:nvPr/>
          </p:nvSpPr>
          <p:spPr>
            <a:xfrm>
              <a:off x="2248930" y="5731375"/>
              <a:ext cx="2120862" cy="547813"/>
            </a:xfrm>
            <a:prstGeom prst="ellipse">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Arial" panose="020B0604020202020204" pitchFamily="34" charset="0"/>
                  <a:cs typeface="Arial" panose="020B0604020202020204" pitchFamily="34" charset="0"/>
                </a:rPr>
                <a:t>conservative</a:t>
              </a:r>
            </a:p>
          </p:txBody>
        </p:sp>
        <p:cxnSp>
          <p:nvCxnSpPr>
            <p:cNvPr id="17" name="Straight Arrow Connector 16">
              <a:extLst>
                <a:ext uri="{FF2B5EF4-FFF2-40B4-BE49-F238E27FC236}">
                  <a16:creationId xmlns:a16="http://schemas.microsoft.com/office/drawing/2014/main" id="{35183E02-4CD2-E84B-BF18-3022EE04195B}"/>
                </a:ext>
              </a:extLst>
            </p:cNvPr>
            <p:cNvCxnSpPr>
              <a:cxnSpLocks/>
              <a:stCxn id="15" idx="0"/>
            </p:cNvCxnSpPr>
            <p:nvPr/>
          </p:nvCxnSpPr>
          <p:spPr>
            <a:xfrm flipH="1" flipV="1">
              <a:off x="3202710" y="5250598"/>
              <a:ext cx="106651" cy="480778"/>
            </a:xfrm>
            <a:prstGeom prst="straightConnector1">
              <a:avLst/>
            </a:prstGeom>
            <a:ln w="38100">
              <a:solidFill>
                <a:schemeClr val="accent1">
                  <a:alpha val="64000"/>
                </a:schemeClr>
              </a:solidFill>
              <a:tailEnd type="triangle"/>
            </a:ln>
          </p:spPr>
          <p:style>
            <a:lnRef idx="3">
              <a:schemeClr val="accent1"/>
            </a:lnRef>
            <a:fillRef idx="0">
              <a:schemeClr val="accent1"/>
            </a:fillRef>
            <a:effectRef idx="2">
              <a:schemeClr val="accent1"/>
            </a:effectRef>
            <a:fontRef idx="minor">
              <a:schemeClr val="tx1"/>
            </a:fontRef>
          </p:style>
        </p:cxnSp>
        <p:grpSp>
          <p:nvGrpSpPr>
            <p:cNvPr id="3" name="Group 2">
              <a:extLst>
                <a:ext uri="{FF2B5EF4-FFF2-40B4-BE49-F238E27FC236}">
                  <a16:creationId xmlns:a16="http://schemas.microsoft.com/office/drawing/2014/main" id="{FA142155-0274-A54B-9863-27ADC7E36A49}"/>
                </a:ext>
              </a:extLst>
            </p:cNvPr>
            <p:cNvGrpSpPr/>
            <p:nvPr/>
          </p:nvGrpSpPr>
          <p:grpSpPr>
            <a:xfrm>
              <a:off x="5202194" y="1600698"/>
              <a:ext cx="1123547" cy="721102"/>
              <a:chOff x="5202194" y="1600698"/>
              <a:chExt cx="1123547" cy="721102"/>
            </a:xfrm>
          </p:grpSpPr>
          <p:sp>
            <p:nvSpPr>
              <p:cNvPr id="14" name="Oval 13">
                <a:extLst>
                  <a:ext uri="{FF2B5EF4-FFF2-40B4-BE49-F238E27FC236}">
                    <a16:creationId xmlns:a16="http://schemas.microsoft.com/office/drawing/2014/main" id="{FE0D661C-BAF5-5B48-85A6-BD12361D02C2}"/>
                  </a:ext>
                </a:extLst>
              </p:cNvPr>
              <p:cNvSpPr/>
              <p:nvPr/>
            </p:nvSpPr>
            <p:spPr>
              <a:xfrm>
                <a:off x="5202194" y="1600698"/>
                <a:ext cx="1123547" cy="432486"/>
              </a:xfrm>
              <a:prstGeom prst="ellipse">
                <a:avLst/>
              </a:prstGeom>
              <a:solidFill>
                <a:schemeClr val="accent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latin typeface="Arial" panose="020B0604020202020204" pitchFamily="34" charset="0"/>
                    <a:cs typeface="Arial" panose="020B0604020202020204" pitchFamily="34" charset="0"/>
                  </a:rPr>
                  <a:t>liberal</a:t>
                </a:r>
              </a:p>
            </p:txBody>
          </p:sp>
          <p:cxnSp>
            <p:nvCxnSpPr>
              <p:cNvPr id="22" name="Straight Arrow Connector 21">
                <a:extLst>
                  <a:ext uri="{FF2B5EF4-FFF2-40B4-BE49-F238E27FC236}">
                    <a16:creationId xmlns:a16="http://schemas.microsoft.com/office/drawing/2014/main" id="{31975FBD-CB4D-8D4C-84F2-6C9E9F64C5A9}"/>
                  </a:ext>
                </a:extLst>
              </p:cNvPr>
              <p:cNvCxnSpPr>
                <a:cxnSpLocks/>
                <a:stCxn id="14" idx="4"/>
              </p:cNvCxnSpPr>
              <p:nvPr/>
            </p:nvCxnSpPr>
            <p:spPr>
              <a:xfrm>
                <a:off x="5763968" y="2033184"/>
                <a:ext cx="364984" cy="288616"/>
              </a:xfrm>
              <a:prstGeom prst="straightConnector1">
                <a:avLst/>
              </a:prstGeom>
              <a:ln w="38100" cap="flat">
                <a:solidFill>
                  <a:schemeClr val="accent1">
                    <a:alpha val="63000"/>
                  </a:schemeClr>
                </a:solidFill>
                <a:round/>
                <a:tailEnd type="triangle"/>
              </a:ln>
            </p:spPr>
            <p:style>
              <a:lnRef idx="3">
                <a:schemeClr val="accent1"/>
              </a:lnRef>
              <a:fillRef idx="0">
                <a:schemeClr val="accent1"/>
              </a:fillRef>
              <a:effectRef idx="2">
                <a:schemeClr val="accent1"/>
              </a:effectRef>
              <a:fontRef idx="minor">
                <a:schemeClr val="tx1"/>
              </a:fontRef>
            </p:style>
          </p:cxnSp>
        </p:grpSp>
      </p:grpSp>
      <p:sp>
        <p:nvSpPr>
          <p:cNvPr id="18" name="Footer Placeholder 4">
            <a:extLst>
              <a:ext uri="{FF2B5EF4-FFF2-40B4-BE49-F238E27FC236}">
                <a16:creationId xmlns:a16="http://schemas.microsoft.com/office/drawing/2014/main" id="{0D7A9DFB-BD0F-4448-83D1-6F209CB39B93}"/>
              </a:ext>
            </a:extLst>
          </p:cNvPr>
          <p:cNvSpPr>
            <a:spLocks noGrp="1"/>
          </p:cNvSpPr>
          <p:nvPr>
            <p:ph type="ftr" sz="quarter" idx="27"/>
          </p:nvPr>
        </p:nvSpPr>
        <p:spPr>
          <a:xfrm>
            <a:off x="5362611" y="6416088"/>
            <a:ext cx="3086100" cy="365125"/>
          </a:xfrm>
        </p:spPr>
        <p:txBody>
          <a:bodyPr/>
          <a:lstStyle/>
          <a:p>
            <a:r>
              <a:rPr lang="de-AT" sz="900" noProof="0" dirty="0"/>
              <a:t>Project Seminar – </a:t>
            </a:r>
            <a:r>
              <a:rPr lang="de-AT" sz="900" noProof="0" dirty="0" err="1"/>
              <a:t>Abd</a:t>
            </a:r>
            <a:r>
              <a:rPr lang="de-AT" sz="900" noProof="0" dirty="0"/>
              <a:t> Alkareem ALJEIROUDI</a:t>
            </a:r>
          </a:p>
        </p:txBody>
      </p:sp>
      <p:grpSp>
        <p:nvGrpSpPr>
          <p:cNvPr id="19" name="Group 18">
            <a:extLst>
              <a:ext uri="{FF2B5EF4-FFF2-40B4-BE49-F238E27FC236}">
                <a16:creationId xmlns:a16="http://schemas.microsoft.com/office/drawing/2014/main" id="{509417C9-CB4A-8044-B068-6879114B3727}"/>
              </a:ext>
            </a:extLst>
          </p:cNvPr>
          <p:cNvGrpSpPr/>
          <p:nvPr/>
        </p:nvGrpSpPr>
        <p:grpSpPr>
          <a:xfrm>
            <a:off x="505337" y="407774"/>
            <a:ext cx="8198740" cy="5810724"/>
            <a:chOff x="505337" y="407774"/>
            <a:chExt cx="8198740" cy="5810724"/>
          </a:xfrm>
        </p:grpSpPr>
        <p:sp>
          <p:nvSpPr>
            <p:cNvPr id="16" name="Rectangle 15">
              <a:extLst>
                <a:ext uri="{FF2B5EF4-FFF2-40B4-BE49-F238E27FC236}">
                  <a16:creationId xmlns:a16="http://schemas.microsoft.com/office/drawing/2014/main" id="{2A68A6B8-E33A-2A45-B505-602EA38A6990}"/>
                </a:ext>
              </a:extLst>
            </p:cNvPr>
            <p:cNvSpPr/>
            <p:nvPr/>
          </p:nvSpPr>
          <p:spPr>
            <a:xfrm>
              <a:off x="505337" y="407774"/>
              <a:ext cx="8198740" cy="581072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F1522782-BEED-1543-BCF5-B3F1F06CBF6C}"/>
                </a:ext>
              </a:extLst>
            </p:cNvPr>
            <p:cNvPicPr>
              <a:picLocks noChangeAspect="1"/>
            </p:cNvPicPr>
            <p:nvPr/>
          </p:nvPicPr>
          <p:blipFill>
            <a:blip r:embed="rId4"/>
            <a:stretch>
              <a:fillRect/>
            </a:stretch>
          </p:blipFill>
          <p:spPr>
            <a:xfrm>
              <a:off x="874411" y="2089239"/>
              <a:ext cx="7620000" cy="2209800"/>
            </a:xfrm>
            <a:prstGeom prst="rect">
              <a:avLst/>
            </a:prstGeom>
          </p:spPr>
        </p:pic>
      </p:grpSp>
    </p:spTree>
    <p:extLst>
      <p:ext uri="{BB962C8B-B14F-4D97-AF65-F5344CB8AC3E}">
        <p14:creationId xmlns:p14="http://schemas.microsoft.com/office/powerpoint/2010/main" val="228641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F40C7-7245-CB43-BEF0-93E45D02071E}"/>
              </a:ext>
            </a:extLst>
          </p:cNvPr>
          <p:cNvSpPr>
            <a:spLocks noGrp="1"/>
          </p:cNvSpPr>
          <p:nvPr>
            <p:ph type="title"/>
          </p:nvPr>
        </p:nvSpPr>
        <p:spPr>
          <a:xfrm>
            <a:off x="304453" y="269818"/>
            <a:ext cx="7938194" cy="607078"/>
          </a:xfrm>
        </p:spPr>
        <p:txBody>
          <a:bodyPr/>
          <a:lstStyle/>
          <a:p>
            <a:r>
              <a:rPr lang="en-US" dirty="0"/>
              <a:t>Summary of tuning Data</a:t>
            </a:r>
          </a:p>
        </p:txBody>
      </p:sp>
      <p:sp>
        <p:nvSpPr>
          <p:cNvPr id="3" name="Picture Placeholder 2">
            <a:extLst>
              <a:ext uri="{FF2B5EF4-FFF2-40B4-BE49-F238E27FC236}">
                <a16:creationId xmlns:a16="http://schemas.microsoft.com/office/drawing/2014/main" id="{7ADA5022-1170-7A41-A50E-B4A079B8E169}"/>
              </a:ext>
            </a:extLst>
          </p:cNvPr>
          <p:cNvSpPr>
            <a:spLocks noGrp="1"/>
          </p:cNvSpPr>
          <p:nvPr>
            <p:ph type="pic" sz="quarter" idx="13"/>
          </p:nvPr>
        </p:nvSpPr>
        <p:spPr/>
      </p:sp>
      <p:sp>
        <p:nvSpPr>
          <p:cNvPr id="4" name="Text Placeholder 3">
            <a:extLst>
              <a:ext uri="{FF2B5EF4-FFF2-40B4-BE49-F238E27FC236}">
                <a16:creationId xmlns:a16="http://schemas.microsoft.com/office/drawing/2014/main" id="{78FAA9FA-7280-BC40-87EB-E6FFE09F6168}"/>
              </a:ext>
            </a:extLst>
          </p:cNvPr>
          <p:cNvSpPr>
            <a:spLocks noGrp="1"/>
          </p:cNvSpPr>
          <p:nvPr>
            <p:ph type="body" sz="quarter" idx="25"/>
          </p:nvPr>
        </p:nvSpPr>
        <p:spPr/>
        <p:txBody>
          <a:bodyPr/>
          <a:lstStyle/>
          <a:p>
            <a:endParaRPr lang="en-US"/>
          </a:p>
        </p:txBody>
      </p:sp>
      <p:sp>
        <p:nvSpPr>
          <p:cNvPr id="6" name="Slide Number Placeholder 5">
            <a:extLst>
              <a:ext uri="{FF2B5EF4-FFF2-40B4-BE49-F238E27FC236}">
                <a16:creationId xmlns:a16="http://schemas.microsoft.com/office/drawing/2014/main" id="{78B3F076-C248-CA4D-8806-CFBFB7CAE07E}"/>
              </a:ext>
            </a:extLst>
          </p:cNvPr>
          <p:cNvSpPr>
            <a:spLocks noGrp="1"/>
          </p:cNvSpPr>
          <p:nvPr>
            <p:ph type="sldNum" sz="quarter" idx="28"/>
          </p:nvPr>
        </p:nvSpPr>
        <p:spPr/>
        <p:txBody>
          <a:bodyPr/>
          <a:lstStyle/>
          <a:p>
            <a:fld id="{DFB297D7-21D1-0549-A74D-BD032133048A}" type="slidenum">
              <a:rPr lang="en-US" smtClean="0"/>
              <a:pPr/>
              <a:t>9</a:t>
            </a:fld>
            <a:endParaRPr lang="en-US" dirty="0"/>
          </a:p>
        </p:txBody>
      </p:sp>
      <p:graphicFrame>
        <p:nvGraphicFramePr>
          <p:cNvPr id="8" name="Content Placeholder 7">
            <a:extLst>
              <a:ext uri="{FF2B5EF4-FFF2-40B4-BE49-F238E27FC236}">
                <a16:creationId xmlns:a16="http://schemas.microsoft.com/office/drawing/2014/main" id="{778DDF70-2B56-FD48-88FD-8F770AD98DC1}"/>
              </a:ext>
            </a:extLst>
          </p:cNvPr>
          <p:cNvGraphicFramePr>
            <a:graphicFrameLocks noGrp="1"/>
          </p:cNvGraphicFramePr>
          <p:nvPr>
            <p:ph idx="1"/>
            <p:extLst>
              <p:ext uri="{D42A27DB-BD31-4B8C-83A1-F6EECF244321}">
                <p14:modId xmlns:p14="http://schemas.microsoft.com/office/powerpoint/2010/main" val="3732215855"/>
              </p:ext>
            </p:extLst>
          </p:nvPr>
        </p:nvGraphicFramePr>
        <p:xfrm>
          <a:off x="1" y="773723"/>
          <a:ext cx="9143999" cy="5400000"/>
        </p:xfrm>
        <a:graphic>
          <a:graphicData uri="http://schemas.openxmlformats.org/drawingml/2006/table">
            <a:tbl>
              <a:tblPr firstRow="1" bandRow="1">
                <a:tableStyleId>{6E25E649-3F16-4E02-A733-19D2CDBF48F0}</a:tableStyleId>
              </a:tblPr>
              <a:tblGrid>
                <a:gridCol w="766411">
                  <a:extLst>
                    <a:ext uri="{9D8B030D-6E8A-4147-A177-3AD203B41FA5}">
                      <a16:colId xmlns:a16="http://schemas.microsoft.com/office/drawing/2014/main" val="456590096"/>
                    </a:ext>
                  </a:extLst>
                </a:gridCol>
                <a:gridCol w="1063716">
                  <a:extLst>
                    <a:ext uri="{9D8B030D-6E8A-4147-A177-3AD203B41FA5}">
                      <a16:colId xmlns:a16="http://schemas.microsoft.com/office/drawing/2014/main" val="1795585189"/>
                    </a:ext>
                  </a:extLst>
                </a:gridCol>
                <a:gridCol w="1012575">
                  <a:extLst>
                    <a:ext uri="{9D8B030D-6E8A-4147-A177-3AD203B41FA5}">
                      <a16:colId xmlns:a16="http://schemas.microsoft.com/office/drawing/2014/main" val="1715359697"/>
                    </a:ext>
                  </a:extLst>
                </a:gridCol>
                <a:gridCol w="1221297">
                  <a:extLst>
                    <a:ext uri="{9D8B030D-6E8A-4147-A177-3AD203B41FA5}">
                      <a16:colId xmlns:a16="http://schemas.microsoft.com/office/drawing/2014/main" val="951588531"/>
                    </a:ext>
                  </a:extLst>
                </a:gridCol>
                <a:gridCol w="1212976">
                  <a:extLst>
                    <a:ext uri="{9D8B030D-6E8A-4147-A177-3AD203B41FA5}">
                      <a16:colId xmlns:a16="http://schemas.microsoft.com/office/drawing/2014/main" val="2085216899"/>
                    </a:ext>
                  </a:extLst>
                </a:gridCol>
                <a:gridCol w="819024">
                  <a:extLst>
                    <a:ext uri="{9D8B030D-6E8A-4147-A177-3AD203B41FA5}">
                      <a16:colId xmlns:a16="http://schemas.microsoft.com/office/drawing/2014/main" val="1945960376"/>
                    </a:ext>
                  </a:extLst>
                </a:gridCol>
                <a:gridCol w="1199103">
                  <a:extLst>
                    <a:ext uri="{9D8B030D-6E8A-4147-A177-3AD203B41FA5}">
                      <a16:colId xmlns:a16="http://schemas.microsoft.com/office/drawing/2014/main" val="2112074506"/>
                    </a:ext>
                  </a:extLst>
                </a:gridCol>
                <a:gridCol w="974690">
                  <a:extLst>
                    <a:ext uri="{9D8B030D-6E8A-4147-A177-3AD203B41FA5}">
                      <a16:colId xmlns:a16="http://schemas.microsoft.com/office/drawing/2014/main" val="664824990"/>
                    </a:ext>
                  </a:extLst>
                </a:gridCol>
                <a:gridCol w="874207">
                  <a:extLst>
                    <a:ext uri="{9D8B030D-6E8A-4147-A177-3AD203B41FA5}">
                      <a16:colId xmlns:a16="http://schemas.microsoft.com/office/drawing/2014/main" val="3903731062"/>
                    </a:ext>
                  </a:extLst>
                </a:gridCol>
              </a:tblGrid>
              <a:tr h="360000">
                <a:tc>
                  <a:txBody>
                    <a:bodyPr/>
                    <a:lstStyle/>
                    <a:p>
                      <a:pPr algn="ctr"/>
                      <a:r>
                        <a:rPr lang="en-US" sz="1400" dirty="0">
                          <a:effectLst/>
                        </a:rPr>
                        <a:t>index</a:t>
                      </a:r>
                    </a:p>
                  </a:txBody>
                  <a:tcPr marL="37952" marR="37952" marT="37952" marB="37952"/>
                </a:tc>
                <a:tc>
                  <a:txBody>
                    <a:bodyPr/>
                    <a:lstStyle/>
                    <a:p>
                      <a:pPr algn="ctr"/>
                      <a:r>
                        <a:rPr lang="en-US" sz="1400" dirty="0" err="1">
                          <a:effectLst/>
                        </a:rPr>
                        <a:t>batch_size</a:t>
                      </a:r>
                      <a:endParaRPr lang="en-US" sz="1400" dirty="0">
                        <a:effectLst/>
                      </a:endParaRPr>
                    </a:p>
                  </a:txBody>
                  <a:tcPr marL="37952" marR="37952" marT="37952" marB="37952"/>
                </a:tc>
                <a:tc>
                  <a:txBody>
                    <a:bodyPr/>
                    <a:lstStyle/>
                    <a:p>
                      <a:pPr algn="ctr"/>
                      <a:r>
                        <a:rPr lang="en-US" sz="1400" dirty="0">
                          <a:effectLst/>
                        </a:rPr>
                        <a:t>activation</a:t>
                      </a:r>
                    </a:p>
                  </a:txBody>
                  <a:tcPr marL="37952" marR="37952" marT="37952" marB="37952"/>
                </a:tc>
                <a:tc>
                  <a:txBody>
                    <a:bodyPr/>
                    <a:lstStyle/>
                    <a:p>
                      <a:pPr algn="ctr"/>
                      <a:r>
                        <a:rPr lang="en-US" sz="1400" dirty="0" err="1">
                          <a:effectLst/>
                        </a:rPr>
                        <a:t>learning_rate</a:t>
                      </a:r>
                      <a:endParaRPr lang="en-US" sz="1400" dirty="0">
                        <a:effectLst/>
                      </a:endParaRPr>
                    </a:p>
                  </a:txBody>
                  <a:tcPr marL="37952" marR="37952" marT="37952" marB="37952"/>
                </a:tc>
                <a:tc>
                  <a:txBody>
                    <a:bodyPr/>
                    <a:lstStyle/>
                    <a:p>
                      <a:pPr algn="ctr"/>
                      <a:r>
                        <a:rPr lang="en-US" sz="1400" dirty="0" err="1">
                          <a:effectLst/>
                        </a:rPr>
                        <a:t>num_layers</a:t>
                      </a:r>
                      <a:endParaRPr lang="en-US" sz="1400" dirty="0">
                        <a:effectLst/>
                      </a:endParaRPr>
                    </a:p>
                  </a:txBody>
                  <a:tcPr marL="37952" marR="37952" marT="37952" marB="37952"/>
                </a:tc>
                <a:tc>
                  <a:txBody>
                    <a:bodyPr/>
                    <a:lstStyle/>
                    <a:p>
                      <a:pPr algn="ctr"/>
                      <a:r>
                        <a:rPr lang="en-US" sz="1400" dirty="0">
                          <a:effectLst/>
                        </a:rPr>
                        <a:t>units</a:t>
                      </a:r>
                    </a:p>
                  </a:txBody>
                  <a:tcPr marL="37952" marR="37952" marT="37952" marB="37952"/>
                </a:tc>
                <a:tc>
                  <a:txBody>
                    <a:bodyPr/>
                    <a:lstStyle/>
                    <a:p>
                      <a:pPr algn="ctr"/>
                      <a:r>
                        <a:rPr lang="en-US" sz="1400" dirty="0">
                          <a:effectLst/>
                        </a:rPr>
                        <a:t>AUC</a:t>
                      </a:r>
                    </a:p>
                  </a:txBody>
                  <a:tcPr marL="37952" marR="37952" marT="37952" marB="37952"/>
                </a:tc>
                <a:tc>
                  <a:txBody>
                    <a:bodyPr/>
                    <a:lstStyle/>
                    <a:p>
                      <a:pPr algn="ctr"/>
                      <a:r>
                        <a:rPr lang="en-US" sz="1400" dirty="0">
                          <a:effectLst/>
                        </a:rPr>
                        <a:t>optimizer</a:t>
                      </a:r>
                    </a:p>
                  </a:txBody>
                  <a:tcPr marL="37952" marR="37952" marT="37952" marB="37952"/>
                </a:tc>
                <a:tc>
                  <a:txBody>
                    <a:bodyPr/>
                    <a:lstStyle/>
                    <a:p>
                      <a:pPr algn="ctr"/>
                      <a:r>
                        <a:rPr lang="en-US" sz="1400" dirty="0">
                          <a:effectLst/>
                        </a:rPr>
                        <a:t>epochs</a:t>
                      </a:r>
                    </a:p>
                  </a:txBody>
                  <a:tcPr marL="37952" marR="37952" marT="37952" marB="37952"/>
                </a:tc>
                <a:extLst>
                  <a:ext uri="{0D108BD9-81ED-4DB2-BD59-A6C34878D82A}">
                    <a16:rowId xmlns:a16="http://schemas.microsoft.com/office/drawing/2014/main" val="3467156224"/>
                  </a:ext>
                </a:extLst>
              </a:tr>
              <a:tr h="360000">
                <a:tc>
                  <a:txBody>
                    <a:bodyPr/>
                    <a:lstStyle/>
                    <a:p>
                      <a:pPr algn="ctr"/>
                      <a:r>
                        <a:rPr lang="en-US" b="1" dirty="0">
                          <a:solidFill>
                            <a:srgbClr val="000000"/>
                          </a:solidFill>
                          <a:effectLst/>
                          <a:latin typeface="Helvetica Neue" panose="02000503000000020004" pitchFamily="2" charset="0"/>
                        </a:rPr>
                        <a:t>24</a:t>
                      </a:r>
                      <a:endParaRPr lang="en-US" dirty="0">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100</a:t>
                      </a:r>
                      <a:endParaRPr lang="en-US" dirty="0">
                        <a:effectLst/>
                      </a:endParaRPr>
                    </a:p>
                  </a:txBody>
                  <a:tcPr marL="38100" marR="38100" marT="38100" marB="38100"/>
                </a:tc>
                <a:tc>
                  <a:txBody>
                    <a:bodyPr/>
                    <a:lstStyle/>
                    <a:p>
                      <a:pPr algn="ctr"/>
                      <a:r>
                        <a:rPr lang="en-US" dirty="0" err="1">
                          <a:solidFill>
                            <a:srgbClr val="000000"/>
                          </a:solidFill>
                          <a:effectLst/>
                          <a:latin typeface="Helvetica Neue" panose="02000503000000020004" pitchFamily="2" charset="0"/>
                        </a:rPr>
                        <a:t>relu</a:t>
                      </a:r>
                      <a:endParaRPr lang="en-US" dirty="0">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0.1</a:t>
                      </a:r>
                      <a:endParaRPr lang="en-US" dirty="0">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5</a:t>
                      </a:r>
                      <a:endParaRPr lang="en-US" dirty="0">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512</a:t>
                      </a:r>
                      <a:endParaRPr lang="en-US" dirty="0">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0.891622</a:t>
                      </a:r>
                      <a:endParaRPr lang="en-US" dirty="0">
                        <a:effectLst/>
                      </a:endParaRPr>
                    </a:p>
                  </a:txBody>
                  <a:tcPr marL="38100" marR="38100" marT="38100" marB="38100">
                    <a:solidFill>
                      <a:srgbClr val="7AAEE6">
                        <a:alpha val="43529"/>
                      </a:srgbClr>
                    </a:solidFill>
                  </a:tcPr>
                </a:tc>
                <a:tc>
                  <a:txBody>
                    <a:bodyPr/>
                    <a:lstStyle/>
                    <a:p>
                      <a:pPr algn="ctr"/>
                      <a:r>
                        <a:rPr lang="en-US" dirty="0">
                          <a:solidFill>
                            <a:srgbClr val="000000"/>
                          </a:solidFill>
                          <a:effectLst/>
                          <a:latin typeface="Helvetica Neue" panose="02000503000000020004" pitchFamily="2" charset="0"/>
                        </a:rPr>
                        <a:t>SGD</a:t>
                      </a:r>
                      <a:endParaRPr lang="en-US" dirty="0">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10</a:t>
                      </a:r>
                      <a:endParaRPr lang="en-US" dirty="0">
                        <a:effectLst/>
                      </a:endParaRPr>
                    </a:p>
                  </a:txBody>
                  <a:tcPr marL="38100" marR="38100" marT="38100" marB="38100"/>
                </a:tc>
                <a:extLst>
                  <a:ext uri="{0D108BD9-81ED-4DB2-BD59-A6C34878D82A}">
                    <a16:rowId xmlns:a16="http://schemas.microsoft.com/office/drawing/2014/main" val="3549727954"/>
                  </a:ext>
                </a:extLst>
              </a:tr>
              <a:tr h="360000">
                <a:tc>
                  <a:txBody>
                    <a:bodyPr/>
                    <a:lstStyle/>
                    <a:p>
                      <a:pPr algn="ctr"/>
                      <a:r>
                        <a:rPr lang="en-US" b="1" dirty="0">
                          <a:solidFill>
                            <a:srgbClr val="000000"/>
                          </a:solidFill>
                          <a:effectLst/>
                          <a:latin typeface="Helvetica Neue" panose="02000503000000020004" pitchFamily="2" charset="0"/>
                        </a:rPr>
                        <a:t>567</a:t>
                      </a:r>
                      <a:endParaRPr lang="en-US" dirty="0">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100</a:t>
                      </a:r>
                      <a:endParaRPr lang="en-US">
                        <a:effectLst/>
                      </a:endParaRPr>
                    </a:p>
                  </a:txBody>
                  <a:tcPr marL="38100" marR="38100" marT="38100" marB="38100"/>
                </a:tc>
                <a:tc>
                  <a:txBody>
                    <a:bodyPr/>
                    <a:lstStyle/>
                    <a:p>
                      <a:pPr algn="ctr"/>
                      <a:r>
                        <a:rPr lang="en-US" dirty="0" err="1">
                          <a:solidFill>
                            <a:srgbClr val="000000"/>
                          </a:solidFill>
                          <a:effectLst/>
                          <a:latin typeface="Helvetica Neue" panose="02000503000000020004" pitchFamily="2" charset="0"/>
                        </a:rPr>
                        <a:t>relu</a:t>
                      </a:r>
                      <a:endParaRPr lang="en-US" dirty="0">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0.1</a:t>
                      </a:r>
                      <a:endParaRPr lang="en-US" dirty="0">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9</a:t>
                      </a:r>
                      <a:endParaRPr lang="en-US" dirty="0">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2048</a:t>
                      </a:r>
                      <a:endParaRPr lang="en-US" dirty="0">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0.885265</a:t>
                      </a:r>
                      <a:endParaRPr lang="en-US" dirty="0">
                        <a:effectLst/>
                      </a:endParaRPr>
                    </a:p>
                  </a:txBody>
                  <a:tcPr marL="38100" marR="38100" marT="38100" marB="38100">
                    <a:solidFill>
                      <a:srgbClr val="7AAEE6">
                        <a:alpha val="43529"/>
                      </a:srgbClr>
                    </a:solidFill>
                  </a:tcPr>
                </a:tc>
                <a:tc>
                  <a:txBody>
                    <a:bodyPr/>
                    <a:lstStyle/>
                    <a:p>
                      <a:pPr algn="ctr"/>
                      <a:r>
                        <a:rPr lang="en-US">
                          <a:solidFill>
                            <a:srgbClr val="000000"/>
                          </a:solidFill>
                          <a:effectLst/>
                          <a:latin typeface="Helvetica Neue" panose="02000503000000020004" pitchFamily="2" charset="0"/>
                        </a:rPr>
                        <a:t>SGD</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10</a:t>
                      </a:r>
                      <a:endParaRPr lang="en-US">
                        <a:effectLst/>
                      </a:endParaRPr>
                    </a:p>
                  </a:txBody>
                  <a:tcPr marL="38100" marR="38100" marT="38100" marB="38100"/>
                </a:tc>
                <a:extLst>
                  <a:ext uri="{0D108BD9-81ED-4DB2-BD59-A6C34878D82A}">
                    <a16:rowId xmlns:a16="http://schemas.microsoft.com/office/drawing/2014/main" val="1087155725"/>
                  </a:ext>
                </a:extLst>
              </a:tr>
              <a:tr h="360000">
                <a:tc>
                  <a:txBody>
                    <a:bodyPr/>
                    <a:lstStyle/>
                    <a:p>
                      <a:pPr algn="ctr"/>
                      <a:r>
                        <a:rPr lang="en-US" b="1">
                          <a:solidFill>
                            <a:srgbClr val="000000"/>
                          </a:solidFill>
                          <a:effectLst/>
                          <a:latin typeface="Helvetica Neue" panose="02000503000000020004" pitchFamily="2" charset="0"/>
                        </a:rPr>
                        <a:t>571</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200</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relu</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0.2</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2</a:t>
                      </a:r>
                      <a:endParaRPr lang="en-US" dirty="0">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2048</a:t>
                      </a:r>
                      <a:endParaRPr lang="en-US" dirty="0">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0.882464</a:t>
                      </a:r>
                      <a:endParaRPr lang="en-US" dirty="0">
                        <a:effectLst/>
                      </a:endParaRPr>
                    </a:p>
                  </a:txBody>
                  <a:tcPr marL="38100" marR="38100" marT="38100" marB="38100">
                    <a:solidFill>
                      <a:srgbClr val="7AAEE6">
                        <a:alpha val="43529"/>
                      </a:srgbClr>
                    </a:solidFill>
                  </a:tcPr>
                </a:tc>
                <a:tc>
                  <a:txBody>
                    <a:bodyPr/>
                    <a:lstStyle/>
                    <a:p>
                      <a:pPr algn="ctr"/>
                      <a:r>
                        <a:rPr lang="en-US" dirty="0">
                          <a:solidFill>
                            <a:srgbClr val="000000"/>
                          </a:solidFill>
                          <a:effectLst/>
                          <a:latin typeface="Helvetica Neue" panose="02000503000000020004" pitchFamily="2" charset="0"/>
                        </a:rPr>
                        <a:t>SGD</a:t>
                      </a:r>
                      <a:endParaRPr lang="en-US" dirty="0">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10</a:t>
                      </a:r>
                      <a:endParaRPr lang="en-US">
                        <a:effectLst/>
                      </a:endParaRPr>
                    </a:p>
                  </a:txBody>
                  <a:tcPr marL="38100" marR="38100" marT="38100" marB="38100"/>
                </a:tc>
                <a:extLst>
                  <a:ext uri="{0D108BD9-81ED-4DB2-BD59-A6C34878D82A}">
                    <a16:rowId xmlns:a16="http://schemas.microsoft.com/office/drawing/2014/main" val="3368614624"/>
                  </a:ext>
                </a:extLst>
              </a:tr>
              <a:tr h="360000">
                <a:tc>
                  <a:txBody>
                    <a:bodyPr/>
                    <a:lstStyle/>
                    <a:p>
                      <a:pPr algn="ctr"/>
                      <a:r>
                        <a:rPr lang="en-US" b="1">
                          <a:solidFill>
                            <a:srgbClr val="000000"/>
                          </a:solidFill>
                          <a:effectLst/>
                          <a:latin typeface="Helvetica Neue" panose="02000503000000020004" pitchFamily="2" charset="0"/>
                        </a:rPr>
                        <a:t>561</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100</a:t>
                      </a:r>
                      <a:endParaRPr lang="en-US">
                        <a:effectLst/>
                      </a:endParaRPr>
                    </a:p>
                  </a:txBody>
                  <a:tcPr marL="38100" marR="38100" marT="38100" marB="38100"/>
                </a:tc>
                <a:tc>
                  <a:txBody>
                    <a:bodyPr/>
                    <a:lstStyle/>
                    <a:p>
                      <a:pPr algn="ctr"/>
                      <a:r>
                        <a:rPr lang="en-US" dirty="0" err="1">
                          <a:solidFill>
                            <a:srgbClr val="000000"/>
                          </a:solidFill>
                          <a:effectLst/>
                          <a:latin typeface="Helvetica Neue" panose="02000503000000020004" pitchFamily="2" charset="0"/>
                        </a:rPr>
                        <a:t>relu</a:t>
                      </a:r>
                      <a:endParaRPr lang="en-US" dirty="0">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0.1</a:t>
                      </a:r>
                      <a:endParaRPr lang="en-US" dirty="0">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2</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2048</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0.882105</a:t>
                      </a:r>
                      <a:endParaRPr lang="en-US" dirty="0">
                        <a:effectLst/>
                      </a:endParaRPr>
                    </a:p>
                  </a:txBody>
                  <a:tcPr marL="38100" marR="38100" marT="38100" marB="38100">
                    <a:solidFill>
                      <a:srgbClr val="7AAEE6">
                        <a:alpha val="43529"/>
                      </a:srgbClr>
                    </a:solidFill>
                  </a:tcPr>
                </a:tc>
                <a:tc>
                  <a:txBody>
                    <a:bodyPr/>
                    <a:lstStyle/>
                    <a:p>
                      <a:pPr algn="ctr"/>
                      <a:r>
                        <a:rPr lang="en-US">
                          <a:solidFill>
                            <a:srgbClr val="000000"/>
                          </a:solidFill>
                          <a:effectLst/>
                          <a:latin typeface="Helvetica Neue" panose="02000503000000020004" pitchFamily="2" charset="0"/>
                        </a:rPr>
                        <a:t>SGD</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10</a:t>
                      </a:r>
                      <a:endParaRPr lang="en-US" dirty="0">
                        <a:effectLst/>
                      </a:endParaRPr>
                    </a:p>
                  </a:txBody>
                  <a:tcPr marL="38100" marR="38100" marT="38100" marB="38100"/>
                </a:tc>
                <a:extLst>
                  <a:ext uri="{0D108BD9-81ED-4DB2-BD59-A6C34878D82A}">
                    <a16:rowId xmlns:a16="http://schemas.microsoft.com/office/drawing/2014/main" val="1776858687"/>
                  </a:ext>
                </a:extLst>
              </a:tr>
              <a:tr h="360000">
                <a:tc>
                  <a:txBody>
                    <a:bodyPr/>
                    <a:lstStyle/>
                    <a:p>
                      <a:pPr algn="ctr"/>
                      <a:r>
                        <a:rPr lang="en-US" b="1">
                          <a:solidFill>
                            <a:srgbClr val="000000"/>
                          </a:solidFill>
                          <a:effectLst/>
                          <a:latin typeface="Helvetica Neue" panose="02000503000000020004" pitchFamily="2" charset="0"/>
                        </a:rPr>
                        <a:t>293</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50</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relu</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0.1</a:t>
                      </a:r>
                      <a:endParaRPr lang="en-US" dirty="0">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5</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1024</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0.880005</a:t>
                      </a:r>
                      <a:endParaRPr lang="en-US" dirty="0">
                        <a:effectLst/>
                      </a:endParaRPr>
                    </a:p>
                  </a:txBody>
                  <a:tcPr marL="38100" marR="38100" marT="38100" marB="38100">
                    <a:solidFill>
                      <a:srgbClr val="7AAEE6">
                        <a:alpha val="43529"/>
                      </a:srgbClr>
                    </a:solidFill>
                  </a:tcPr>
                </a:tc>
                <a:tc>
                  <a:txBody>
                    <a:bodyPr/>
                    <a:lstStyle/>
                    <a:p>
                      <a:pPr algn="ctr"/>
                      <a:r>
                        <a:rPr lang="en-US">
                          <a:solidFill>
                            <a:srgbClr val="000000"/>
                          </a:solidFill>
                          <a:effectLst/>
                          <a:latin typeface="Helvetica Neue" panose="02000503000000020004" pitchFamily="2" charset="0"/>
                        </a:rPr>
                        <a:t>SGD</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10</a:t>
                      </a:r>
                      <a:endParaRPr lang="en-US" dirty="0">
                        <a:effectLst/>
                      </a:endParaRPr>
                    </a:p>
                  </a:txBody>
                  <a:tcPr marL="38100" marR="38100" marT="38100" marB="38100"/>
                </a:tc>
                <a:extLst>
                  <a:ext uri="{0D108BD9-81ED-4DB2-BD59-A6C34878D82A}">
                    <a16:rowId xmlns:a16="http://schemas.microsoft.com/office/drawing/2014/main" val="3896143740"/>
                  </a:ext>
                </a:extLst>
              </a:tr>
              <a:tr h="360000">
                <a:tc>
                  <a:txBody>
                    <a:bodyPr/>
                    <a:lstStyle/>
                    <a:p>
                      <a:pPr algn="ctr"/>
                      <a:r>
                        <a:rPr lang="en-US" b="1">
                          <a:solidFill>
                            <a:srgbClr val="000000"/>
                          </a:solidFill>
                          <a:effectLst/>
                          <a:latin typeface="Helvetica Neue" panose="02000503000000020004" pitchFamily="2" charset="0"/>
                        </a:rPr>
                        <a:t>562</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200</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relu</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0.1</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2</a:t>
                      </a:r>
                      <a:endParaRPr lang="en-US" dirty="0">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2048</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0.879607</a:t>
                      </a:r>
                      <a:endParaRPr lang="en-US" dirty="0">
                        <a:effectLst/>
                      </a:endParaRPr>
                    </a:p>
                  </a:txBody>
                  <a:tcPr marL="38100" marR="38100" marT="38100" marB="38100">
                    <a:solidFill>
                      <a:srgbClr val="7AAEE6">
                        <a:alpha val="43529"/>
                      </a:srgbClr>
                    </a:solidFill>
                  </a:tcPr>
                </a:tc>
                <a:tc>
                  <a:txBody>
                    <a:bodyPr/>
                    <a:lstStyle/>
                    <a:p>
                      <a:pPr algn="ctr"/>
                      <a:r>
                        <a:rPr lang="en-US">
                          <a:solidFill>
                            <a:srgbClr val="000000"/>
                          </a:solidFill>
                          <a:effectLst/>
                          <a:latin typeface="Helvetica Neue" panose="02000503000000020004" pitchFamily="2" charset="0"/>
                        </a:rPr>
                        <a:t>SGD</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10</a:t>
                      </a:r>
                      <a:endParaRPr lang="en-US" dirty="0">
                        <a:effectLst/>
                      </a:endParaRPr>
                    </a:p>
                  </a:txBody>
                  <a:tcPr marL="38100" marR="38100" marT="38100" marB="38100"/>
                </a:tc>
                <a:extLst>
                  <a:ext uri="{0D108BD9-81ED-4DB2-BD59-A6C34878D82A}">
                    <a16:rowId xmlns:a16="http://schemas.microsoft.com/office/drawing/2014/main" val="3274841652"/>
                  </a:ext>
                </a:extLst>
              </a:tr>
              <a:tr h="360000">
                <a:tc>
                  <a:txBody>
                    <a:bodyPr/>
                    <a:lstStyle/>
                    <a:p>
                      <a:pPr algn="ctr"/>
                      <a:r>
                        <a:rPr lang="en-US" b="1">
                          <a:solidFill>
                            <a:srgbClr val="000000"/>
                          </a:solidFill>
                          <a:effectLst/>
                          <a:latin typeface="Helvetica Neue" panose="02000503000000020004" pitchFamily="2" charset="0"/>
                        </a:rPr>
                        <a:t>195</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100</a:t>
                      </a:r>
                      <a:endParaRPr lang="en-US">
                        <a:effectLst/>
                      </a:endParaRPr>
                    </a:p>
                  </a:txBody>
                  <a:tcPr marL="38100" marR="38100" marT="38100" marB="38100"/>
                </a:tc>
                <a:tc>
                  <a:txBody>
                    <a:bodyPr/>
                    <a:lstStyle/>
                    <a:p>
                      <a:pPr algn="ctr"/>
                      <a:r>
                        <a:rPr lang="en-US" dirty="0" err="1">
                          <a:solidFill>
                            <a:srgbClr val="000000"/>
                          </a:solidFill>
                          <a:effectLst/>
                          <a:latin typeface="Helvetica Neue" panose="02000503000000020004" pitchFamily="2" charset="0"/>
                        </a:rPr>
                        <a:t>selu</a:t>
                      </a:r>
                      <a:endParaRPr lang="en-US" dirty="0">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0.01</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5</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512</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0.879323</a:t>
                      </a:r>
                      <a:endParaRPr lang="en-US" dirty="0">
                        <a:effectLst/>
                      </a:endParaRPr>
                    </a:p>
                  </a:txBody>
                  <a:tcPr marL="38100" marR="38100" marT="38100" marB="38100">
                    <a:solidFill>
                      <a:srgbClr val="7AAEE6">
                        <a:alpha val="43529"/>
                      </a:srgbClr>
                    </a:solidFill>
                  </a:tcPr>
                </a:tc>
                <a:tc>
                  <a:txBody>
                    <a:bodyPr/>
                    <a:lstStyle/>
                    <a:p>
                      <a:pPr algn="ctr"/>
                      <a:r>
                        <a:rPr lang="en-US">
                          <a:solidFill>
                            <a:srgbClr val="000000"/>
                          </a:solidFill>
                          <a:effectLst/>
                          <a:latin typeface="Helvetica Neue" panose="02000503000000020004" pitchFamily="2" charset="0"/>
                        </a:rPr>
                        <a:t>SGD</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10</a:t>
                      </a:r>
                      <a:endParaRPr lang="en-US" dirty="0">
                        <a:effectLst/>
                      </a:endParaRPr>
                    </a:p>
                  </a:txBody>
                  <a:tcPr marL="38100" marR="38100" marT="38100" marB="38100"/>
                </a:tc>
                <a:extLst>
                  <a:ext uri="{0D108BD9-81ED-4DB2-BD59-A6C34878D82A}">
                    <a16:rowId xmlns:a16="http://schemas.microsoft.com/office/drawing/2014/main" val="3820837183"/>
                  </a:ext>
                </a:extLst>
              </a:tr>
              <a:tr h="360000">
                <a:tc>
                  <a:txBody>
                    <a:bodyPr/>
                    <a:lstStyle/>
                    <a:p>
                      <a:pPr algn="ctr"/>
                      <a:r>
                        <a:rPr lang="en-US" b="1">
                          <a:solidFill>
                            <a:srgbClr val="000000"/>
                          </a:solidFill>
                          <a:effectLst/>
                          <a:latin typeface="Helvetica Neue" panose="02000503000000020004" pitchFamily="2" charset="0"/>
                        </a:rPr>
                        <a:t>299</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50</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relu</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0.2</a:t>
                      </a:r>
                      <a:endParaRPr lang="en-US" dirty="0">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2</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1024</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0.877356</a:t>
                      </a:r>
                      <a:endParaRPr lang="en-US" dirty="0">
                        <a:effectLst/>
                      </a:endParaRPr>
                    </a:p>
                  </a:txBody>
                  <a:tcPr marL="38100" marR="38100" marT="38100" marB="38100">
                    <a:solidFill>
                      <a:srgbClr val="7AAEE6">
                        <a:alpha val="43529"/>
                      </a:srgbClr>
                    </a:solidFill>
                  </a:tcPr>
                </a:tc>
                <a:tc>
                  <a:txBody>
                    <a:bodyPr/>
                    <a:lstStyle/>
                    <a:p>
                      <a:pPr algn="ctr"/>
                      <a:r>
                        <a:rPr lang="en-US">
                          <a:solidFill>
                            <a:srgbClr val="000000"/>
                          </a:solidFill>
                          <a:effectLst/>
                          <a:latin typeface="Helvetica Neue" panose="02000503000000020004" pitchFamily="2" charset="0"/>
                        </a:rPr>
                        <a:t>SGD</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10</a:t>
                      </a:r>
                      <a:endParaRPr lang="en-US">
                        <a:effectLst/>
                      </a:endParaRPr>
                    </a:p>
                  </a:txBody>
                  <a:tcPr marL="38100" marR="38100" marT="38100" marB="38100"/>
                </a:tc>
                <a:extLst>
                  <a:ext uri="{0D108BD9-81ED-4DB2-BD59-A6C34878D82A}">
                    <a16:rowId xmlns:a16="http://schemas.microsoft.com/office/drawing/2014/main" val="2292768676"/>
                  </a:ext>
                </a:extLst>
              </a:tr>
              <a:tr h="360000">
                <a:tc>
                  <a:txBody>
                    <a:bodyPr/>
                    <a:lstStyle/>
                    <a:p>
                      <a:pPr algn="ctr"/>
                      <a:r>
                        <a:rPr lang="en-US" b="1">
                          <a:solidFill>
                            <a:srgbClr val="000000"/>
                          </a:solidFill>
                          <a:effectLst/>
                          <a:latin typeface="Helvetica Neue" panose="02000503000000020004" pitchFamily="2" charset="0"/>
                        </a:rPr>
                        <a:t>21</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100</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relu</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0.1</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2</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512</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0.876826</a:t>
                      </a:r>
                      <a:endParaRPr lang="en-US" dirty="0">
                        <a:effectLst/>
                      </a:endParaRPr>
                    </a:p>
                  </a:txBody>
                  <a:tcPr marL="38100" marR="38100" marT="38100" marB="38100">
                    <a:solidFill>
                      <a:srgbClr val="7AAEE6">
                        <a:alpha val="43529"/>
                      </a:srgbClr>
                    </a:solidFill>
                  </a:tcPr>
                </a:tc>
                <a:tc>
                  <a:txBody>
                    <a:bodyPr/>
                    <a:lstStyle/>
                    <a:p>
                      <a:pPr algn="ctr"/>
                      <a:r>
                        <a:rPr lang="en-US">
                          <a:solidFill>
                            <a:srgbClr val="000000"/>
                          </a:solidFill>
                          <a:effectLst/>
                          <a:latin typeface="Helvetica Neue" panose="02000503000000020004" pitchFamily="2" charset="0"/>
                        </a:rPr>
                        <a:t>SGD</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10</a:t>
                      </a:r>
                      <a:endParaRPr lang="en-US" dirty="0">
                        <a:effectLst/>
                      </a:endParaRPr>
                    </a:p>
                  </a:txBody>
                  <a:tcPr marL="38100" marR="38100" marT="38100" marB="38100"/>
                </a:tc>
                <a:extLst>
                  <a:ext uri="{0D108BD9-81ED-4DB2-BD59-A6C34878D82A}">
                    <a16:rowId xmlns:a16="http://schemas.microsoft.com/office/drawing/2014/main" val="1928407742"/>
                  </a:ext>
                </a:extLst>
              </a:tr>
              <a:tr h="360000">
                <a:tc>
                  <a:txBody>
                    <a:bodyPr/>
                    <a:lstStyle/>
                    <a:p>
                      <a:pPr algn="ctr"/>
                      <a:r>
                        <a:rPr lang="en-US" b="1">
                          <a:solidFill>
                            <a:srgbClr val="000000"/>
                          </a:solidFill>
                          <a:effectLst/>
                          <a:latin typeface="Helvetica Neue" panose="02000503000000020004" pitchFamily="2" charset="0"/>
                        </a:rPr>
                        <a:t>738</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100</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selu</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0.01</a:t>
                      </a:r>
                      <a:endParaRPr lang="en-US" dirty="0">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9</a:t>
                      </a:r>
                      <a:endParaRPr lang="en-US" dirty="0">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2048</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0.876750</a:t>
                      </a:r>
                      <a:endParaRPr lang="en-US" dirty="0">
                        <a:effectLst/>
                      </a:endParaRPr>
                    </a:p>
                  </a:txBody>
                  <a:tcPr marL="38100" marR="38100" marT="38100" marB="38100">
                    <a:solidFill>
                      <a:srgbClr val="7AAEE6">
                        <a:alpha val="43529"/>
                      </a:srgbClr>
                    </a:solidFill>
                  </a:tcPr>
                </a:tc>
                <a:tc>
                  <a:txBody>
                    <a:bodyPr/>
                    <a:lstStyle/>
                    <a:p>
                      <a:pPr algn="ctr"/>
                      <a:r>
                        <a:rPr lang="en-US">
                          <a:solidFill>
                            <a:srgbClr val="000000"/>
                          </a:solidFill>
                          <a:effectLst/>
                          <a:latin typeface="Helvetica Neue" panose="02000503000000020004" pitchFamily="2" charset="0"/>
                        </a:rPr>
                        <a:t>SGD</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10</a:t>
                      </a:r>
                      <a:endParaRPr lang="en-US" dirty="0">
                        <a:effectLst/>
                      </a:endParaRPr>
                    </a:p>
                  </a:txBody>
                  <a:tcPr marL="38100" marR="38100" marT="38100" marB="38100"/>
                </a:tc>
                <a:extLst>
                  <a:ext uri="{0D108BD9-81ED-4DB2-BD59-A6C34878D82A}">
                    <a16:rowId xmlns:a16="http://schemas.microsoft.com/office/drawing/2014/main" val="3873295430"/>
                  </a:ext>
                </a:extLst>
              </a:tr>
              <a:tr h="360000">
                <a:tc>
                  <a:txBody>
                    <a:bodyPr/>
                    <a:lstStyle/>
                    <a:p>
                      <a:pPr algn="ctr"/>
                      <a:r>
                        <a:rPr lang="en-US" b="1">
                          <a:solidFill>
                            <a:srgbClr val="000000"/>
                          </a:solidFill>
                          <a:effectLst/>
                          <a:latin typeface="Helvetica Neue" panose="02000503000000020004" pitchFamily="2" charset="0"/>
                        </a:rPr>
                        <a:t>551</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50</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relu</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0.01</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2</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2048</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0.875842</a:t>
                      </a:r>
                      <a:endParaRPr lang="en-US" dirty="0">
                        <a:effectLst/>
                      </a:endParaRPr>
                    </a:p>
                  </a:txBody>
                  <a:tcPr marL="38100" marR="38100" marT="38100" marB="38100">
                    <a:solidFill>
                      <a:srgbClr val="7AAEE6">
                        <a:alpha val="43529"/>
                      </a:srgbClr>
                    </a:solidFill>
                  </a:tcPr>
                </a:tc>
                <a:tc>
                  <a:txBody>
                    <a:bodyPr/>
                    <a:lstStyle/>
                    <a:p>
                      <a:pPr algn="ctr"/>
                      <a:r>
                        <a:rPr lang="en-US">
                          <a:solidFill>
                            <a:srgbClr val="000000"/>
                          </a:solidFill>
                          <a:effectLst/>
                          <a:latin typeface="Helvetica Neue" panose="02000503000000020004" pitchFamily="2" charset="0"/>
                        </a:rPr>
                        <a:t>SGD</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10</a:t>
                      </a:r>
                      <a:endParaRPr lang="en-US" dirty="0">
                        <a:effectLst/>
                      </a:endParaRPr>
                    </a:p>
                  </a:txBody>
                  <a:tcPr marL="38100" marR="38100" marT="38100" marB="38100"/>
                </a:tc>
                <a:extLst>
                  <a:ext uri="{0D108BD9-81ED-4DB2-BD59-A6C34878D82A}">
                    <a16:rowId xmlns:a16="http://schemas.microsoft.com/office/drawing/2014/main" val="4212093167"/>
                  </a:ext>
                </a:extLst>
              </a:tr>
              <a:tr h="360000">
                <a:tc>
                  <a:txBody>
                    <a:bodyPr/>
                    <a:lstStyle/>
                    <a:p>
                      <a:pPr algn="ctr"/>
                      <a:r>
                        <a:rPr lang="en-US" b="1">
                          <a:solidFill>
                            <a:srgbClr val="000000"/>
                          </a:solidFill>
                          <a:effectLst/>
                          <a:latin typeface="Helvetica Neue" panose="02000503000000020004" pitchFamily="2" charset="0"/>
                        </a:rPr>
                        <a:t>52</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200</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relu</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0.001</a:t>
                      </a:r>
                      <a:endParaRPr lang="en-US" dirty="0">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5</a:t>
                      </a:r>
                      <a:endParaRPr lang="en-US" dirty="0">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512</a:t>
                      </a:r>
                      <a:endParaRPr lang="en-US" dirty="0">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0.875577</a:t>
                      </a:r>
                      <a:endParaRPr lang="en-US" dirty="0">
                        <a:effectLst/>
                      </a:endParaRPr>
                    </a:p>
                  </a:txBody>
                  <a:tcPr marL="38100" marR="38100" marT="38100" marB="38100">
                    <a:solidFill>
                      <a:srgbClr val="7AAEE6">
                        <a:alpha val="43529"/>
                      </a:srgbClr>
                    </a:solidFill>
                  </a:tcPr>
                </a:tc>
                <a:tc>
                  <a:txBody>
                    <a:bodyPr/>
                    <a:lstStyle/>
                    <a:p>
                      <a:pPr algn="ctr"/>
                      <a:r>
                        <a:rPr lang="en-US" dirty="0">
                          <a:solidFill>
                            <a:srgbClr val="000000"/>
                          </a:solidFill>
                          <a:effectLst/>
                          <a:latin typeface="Helvetica Neue" panose="02000503000000020004" pitchFamily="2" charset="0"/>
                        </a:rPr>
                        <a:t>Adam</a:t>
                      </a:r>
                      <a:endParaRPr lang="en-US" dirty="0">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10</a:t>
                      </a:r>
                      <a:endParaRPr lang="en-US" dirty="0">
                        <a:effectLst/>
                      </a:endParaRPr>
                    </a:p>
                  </a:txBody>
                  <a:tcPr marL="38100" marR="38100" marT="38100" marB="38100"/>
                </a:tc>
                <a:extLst>
                  <a:ext uri="{0D108BD9-81ED-4DB2-BD59-A6C34878D82A}">
                    <a16:rowId xmlns:a16="http://schemas.microsoft.com/office/drawing/2014/main" val="148943596"/>
                  </a:ext>
                </a:extLst>
              </a:tr>
              <a:tr h="360000">
                <a:tc>
                  <a:txBody>
                    <a:bodyPr/>
                    <a:lstStyle/>
                    <a:p>
                      <a:pPr algn="ctr"/>
                      <a:r>
                        <a:rPr lang="en-US" b="1">
                          <a:solidFill>
                            <a:srgbClr val="000000"/>
                          </a:solidFill>
                          <a:effectLst/>
                          <a:latin typeface="Helvetica Neue" panose="02000503000000020004" pitchFamily="2" charset="0"/>
                        </a:rPr>
                        <a:t>576</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100</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relu</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0.2</a:t>
                      </a:r>
                      <a:endParaRPr lang="en-US" dirty="0">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9</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2048</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0.874612</a:t>
                      </a:r>
                      <a:endParaRPr lang="en-US">
                        <a:effectLst/>
                      </a:endParaRPr>
                    </a:p>
                  </a:txBody>
                  <a:tcPr marL="38100" marR="38100" marT="38100" marB="38100">
                    <a:solidFill>
                      <a:srgbClr val="7AAEE6">
                        <a:alpha val="43529"/>
                      </a:srgbClr>
                    </a:solidFill>
                  </a:tcPr>
                </a:tc>
                <a:tc>
                  <a:txBody>
                    <a:bodyPr/>
                    <a:lstStyle/>
                    <a:p>
                      <a:pPr algn="ctr"/>
                      <a:r>
                        <a:rPr lang="en-US">
                          <a:solidFill>
                            <a:srgbClr val="000000"/>
                          </a:solidFill>
                          <a:effectLst/>
                          <a:latin typeface="Helvetica Neue" panose="02000503000000020004" pitchFamily="2" charset="0"/>
                        </a:rPr>
                        <a:t>SGD</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10</a:t>
                      </a:r>
                      <a:endParaRPr lang="en-US">
                        <a:effectLst/>
                      </a:endParaRPr>
                    </a:p>
                  </a:txBody>
                  <a:tcPr marL="38100" marR="38100" marT="38100" marB="38100"/>
                </a:tc>
                <a:extLst>
                  <a:ext uri="{0D108BD9-81ED-4DB2-BD59-A6C34878D82A}">
                    <a16:rowId xmlns:a16="http://schemas.microsoft.com/office/drawing/2014/main" val="4126187528"/>
                  </a:ext>
                </a:extLst>
              </a:tr>
              <a:tr h="360000">
                <a:tc>
                  <a:txBody>
                    <a:bodyPr/>
                    <a:lstStyle/>
                    <a:p>
                      <a:pPr algn="ctr"/>
                      <a:r>
                        <a:rPr lang="en-US" b="1">
                          <a:solidFill>
                            <a:srgbClr val="000000"/>
                          </a:solidFill>
                          <a:effectLst/>
                          <a:latin typeface="Helvetica Neue" panose="02000503000000020004" pitchFamily="2" charset="0"/>
                        </a:rPr>
                        <a:t>464</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50</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selu</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0.01</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5</a:t>
                      </a:r>
                      <a:endParaRPr lang="en-US" dirty="0">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1024</a:t>
                      </a:r>
                      <a:endParaRPr lang="en-US">
                        <a:effectLst/>
                      </a:endParaRPr>
                    </a:p>
                  </a:txBody>
                  <a:tcPr marL="38100" marR="38100" marT="38100" marB="38100"/>
                </a:tc>
                <a:tc>
                  <a:txBody>
                    <a:bodyPr/>
                    <a:lstStyle/>
                    <a:p>
                      <a:pPr algn="ctr"/>
                      <a:r>
                        <a:rPr lang="en-US">
                          <a:solidFill>
                            <a:srgbClr val="000000"/>
                          </a:solidFill>
                          <a:effectLst/>
                          <a:latin typeface="Helvetica Neue" panose="02000503000000020004" pitchFamily="2" charset="0"/>
                        </a:rPr>
                        <a:t>0.874366</a:t>
                      </a:r>
                      <a:endParaRPr lang="en-US">
                        <a:effectLst/>
                      </a:endParaRPr>
                    </a:p>
                  </a:txBody>
                  <a:tcPr marL="38100" marR="38100" marT="38100" marB="38100">
                    <a:solidFill>
                      <a:srgbClr val="7AAEE6">
                        <a:alpha val="43529"/>
                      </a:srgbClr>
                    </a:solidFill>
                  </a:tcPr>
                </a:tc>
                <a:tc>
                  <a:txBody>
                    <a:bodyPr/>
                    <a:lstStyle/>
                    <a:p>
                      <a:pPr algn="ctr"/>
                      <a:r>
                        <a:rPr lang="en-US">
                          <a:solidFill>
                            <a:srgbClr val="000000"/>
                          </a:solidFill>
                          <a:effectLst/>
                          <a:latin typeface="Helvetica Neue" panose="02000503000000020004" pitchFamily="2" charset="0"/>
                        </a:rPr>
                        <a:t>SGD</a:t>
                      </a:r>
                      <a:endParaRPr lang="en-US">
                        <a:effectLst/>
                      </a:endParaRPr>
                    </a:p>
                  </a:txBody>
                  <a:tcPr marL="38100" marR="38100" marT="38100" marB="38100"/>
                </a:tc>
                <a:tc>
                  <a:txBody>
                    <a:bodyPr/>
                    <a:lstStyle/>
                    <a:p>
                      <a:pPr algn="ctr"/>
                      <a:r>
                        <a:rPr lang="en-US" dirty="0">
                          <a:solidFill>
                            <a:srgbClr val="000000"/>
                          </a:solidFill>
                          <a:effectLst/>
                          <a:latin typeface="Helvetica Neue" panose="02000503000000020004" pitchFamily="2" charset="0"/>
                        </a:rPr>
                        <a:t>10</a:t>
                      </a:r>
                      <a:endParaRPr lang="en-US" dirty="0">
                        <a:effectLst/>
                      </a:endParaRPr>
                    </a:p>
                  </a:txBody>
                  <a:tcPr marL="38100" marR="38100" marT="38100" marB="38100"/>
                </a:tc>
                <a:extLst>
                  <a:ext uri="{0D108BD9-81ED-4DB2-BD59-A6C34878D82A}">
                    <a16:rowId xmlns:a16="http://schemas.microsoft.com/office/drawing/2014/main" val="3929447174"/>
                  </a:ext>
                </a:extLst>
              </a:tr>
            </a:tbl>
          </a:graphicData>
        </a:graphic>
      </p:graphicFrame>
      <p:sp>
        <p:nvSpPr>
          <p:cNvPr id="9" name="Rectangle 8">
            <a:extLst>
              <a:ext uri="{FF2B5EF4-FFF2-40B4-BE49-F238E27FC236}">
                <a16:creationId xmlns:a16="http://schemas.microsoft.com/office/drawing/2014/main" id="{5B60012D-8DB3-1348-9BDF-05F0E23900D3}"/>
              </a:ext>
            </a:extLst>
          </p:cNvPr>
          <p:cNvSpPr/>
          <p:nvPr/>
        </p:nvSpPr>
        <p:spPr>
          <a:xfrm>
            <a:off x="7285055" y="5097370"/>
            <a:ext cx="957592" cy="351692"/>
          </a:xfrm>
          <a:prstGeom prst="rect">
            <a:avLst/>
          </a:prstGeom>
          <a:solidFill>
            <a:schemeClr val="accent5">
              <a:lumMod val="75000"/>
              <a:alpha val="3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07E5591-3A56-914A-926E-9BF18A3BC8A4}"/>
              </a:ext>
            </a:extLst>
          </p:cNvPr>
          <p:cNvSpPr/>
          <p:nvPr/>
        </p:nvSpPr>
        <p:spPr>
          <a:xfrm>
            <a:off x="2830285" y="1850571"/>
            <a:ext cx="1240971" cy="351692"/>
          </a:xfrm>
          <a:prstGeom prst="rect">
            <a:avLst/>
          </a:prstGeom>
          <a:solidFill>
            <a:schemeClr val="accent5">
              <a:lumMod val="75000"/>
              <a:alpha val="3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F577701-DC81-9F4A-A369-EEEF4660DCA8}"/>
                  </a:ext>
                </a:extLst>
              </p:cNvPr>
              <p:cNvSpPr/>
              <p:nvPr/>
            </p:nvSpPr>
            <p:spPr>
              <a:xfrm>
                <a:off x="5170602" y="1150685"/>
                <a:ext cx="923827" cy="335527"/>
              </a:xfrm>
              <a:prstGeom prst="rect">
                <a:avLst/>
              </a:prstGeom>
              <a:solidFill>
                <a:schemeClr val="accent5">
                  <a:lumMod val="75000"/>
                  <a:alpha val="3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left"/>
                    </m:oMathParaPr>
                    <m:oMath xmlns:m="http://schemas.openxmlformats.org/officeDocument/2006/math">
                      <m:r>
                        <a:rPr lang="en-US" sz="2400" b="1" i="0" smtClean="0">
                          <a:solidFill>
                            <a:srgbClr val="FF0000"/>
                          </a:solidFill>
                          <a:latin typeface="Cambria Math" panose="02040503050406030204" pitchFamily="18" charset="0"/>
                          <a:ea typeface="Cambria Math" panose="02040503050406030204" pitchFamily="18" charset="0"/>
                        </a:rPr>
                        <m:t>≥</m:t>
                      </m:r>
                    </m:oMath>
                  </m:oMathPara>
                </a14:m>
                <a:endParaRPr lang="en-US" sz="2400" b="1" dirty="0">
                  <a:solidFill>
                    <a:srgbClr val="FF0000"/>
                  </a:solidFill>
                </a:endParaRPr>
              </a:p>
            </p:txBody>
          </p:sp>
        </mc:Choice>
        <mc:Fallback xmlns="">
          <p:sp>
            <p:nvSpPr>
              <p:cNvPr id="11" name="Rectangle 10">
                <a:extLst>
                  <a:ext uri="{FF2B5EF4-FFF2-40B4-BE49-F238E27FC236}">
                    <a16:creationId xmlns:a16="http://schemas.microsoft.com/office/drawing/2014/main" id="{9F577701-DC81-9F4A-A369-EEEF4660DCA8}"/>
                  </a:ext>
                </a:extLst>
              </p:cNvPr>
              <p:cNvSpPr>
                <a:spLocks noRot="1" noChangeAspect="1" noMove="1" noResize="1" noEditPoints="1" noAdjustHandles="1" noChangeArrowheads="1" noChangeShapeType="1" noTextEdit="1"/>
              </p:cNvSpPr>
              <p:nvPr/>
            </p:nvSpPr>
            <p:spPr>
              <a:xfrm>
                <a:off x="5170602" y="1150685"/>
                <a:ext cx="923827" cy="335527"/>
              </a:xfrm>
              <a:prstGeom prst="rect">
                <a:avLst/>
              </a:prstGeom>
              <a:blipFill>
                <a:blip r:embed="rId3"/>
                <a:stretch>
                  <a:fillRect b="-14815"/>
                </a:stretch>
              </a:blipFill>
              <a:ln>
                <a:noFill/>
              </a:ln>
            </p:spPr>
            <p:txBody>
              <a:bodyPr/>
              <a:lstStyle/>
              <a:p>
                <a:r>
                  <a:rPr lang="en-US">
                    <a:noFill/>
                  </a:rPr>
                  <a:t> </a:t>
                </a:r>
              </a:p>
            </p:txBody>
          </p:sp>
        </mc:Fallback>
      </mc:AlternateContent>
      <p:sp>
        <p:nvSpPr>
          <p:cNvPr id="12" name="Footer Placeholder 4">
            <a:extLst>
              <a:ext uri="{FF2B5EF4-FFF2-40B4-BE49-F238E27FC236}">
                <a16:creationId xmlns:a16="http://schemas.microsoft.com/office/drawing/2014/main" id="{5FB407CD-3538-4E47-B3AC-DD11F3EF29FB}"/>
              </a:ext>
            </a:extLst>
          </p:cNvPr>
          <p:cNvSpPr txBox="1">
            <a:spLocks/>
          </p:cNvSpPr>
          <p:nvPr/>
        </p:nvSpPr>
        <p:spPr>
          <a:xfrm>
            <a:off x="5362611" y="6416088"/>
            <a:ext cx="3086100" cy="365125"/>
          </a:xfrm>
          <a:prstGeom prst="rect">
            <a:avLst/>
          </a:prstGeom>
        </p:spPr>
        <p:txBody>
          <a:bodyPr vert="horz" lIns="91440" tIns="45720" rIns="91440" bIns="45720" rtlCol="0" anchor="ctr"/>
          <a:lstStyle>
            <a:defPPr>
              <a:defRPr lang="en-US"/>
            </a:defPPr>
            <a:lvl1pPr marL="0" marR="0" indent="0" algn="l" defTabSz="914400" rtl="0" eaLnBrk="1" fontAlgn="auto" latinLnBrk="0" hangingPunct="1">
              <a:lnSpc>
                <a:spcPct val="100000"/>
              </a:lnSpc>
              <a:spcBef>
                <a:spcPts val="0"/>
              </a:spcBef>
              <a:spcAft>
                <a:spcPts val="0"/>
              </a:spcAft>
              <a:buClrTx/>
              <a:buSzTx/>
              <a:buFontTx/>
              <a:buNone/>
              <a:tabLst/>
              <a:defRPr sz="10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AT" sz="900" dirty="0"/>
              <a:t>Project Seminar – </a:t>
            </a:r>
            <a:r>
              <a:rPr lang="de-AT" sz="900" dirty="0" err="1"/>
              <a:t>Abd</a:t>
            </a:r>
            <a:r>
              <a:rPr lang="de-AT" sz="900" dirty="0"/>
              <a:t> Alkareem ALJEIROUDI</a:t>
            </a:r>
          </a:p>
        </p:txBody>
      </p:sp>
      <p:sp>
        <p:nvSpPr>
          <p:cNvPr id="13" name="Rectangle 12">
            <a:extLst>
              <a:ext uri="{FF2B5EF4-FFF2-40B4-BE49-F238E27FC236}">
                <a16:creationId xmlns:a16="http://schemas.microsoft.com/office/drawing/2014/main" id="{C6096267-60F8-AC4D-ACF8-E188523DBB62}"/>
              </a:ext>
            </a:extLst>
          </p:cNvPr>
          <p:cNvSpPr/>
          <p:nvPr/>
        </p:nvSpPr>
        <p:spPr>
          <a:xfrm>
            <a:off x="1" y="1134520"/>
            <a:ext cx="9144000" cy="351692"/>
          </a:xfrm>
          <a:prstGeom prst="rect">
            <a:avLst/>
          </a:prstGeom>
          <a:solidFill>
            <a:srgbClr val="92D050">
              <a:alpha val="3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FC2CEBB-833E-3C45-9C5D-359F94188E86}"/>
              </a:ext>
            </a:extLst>
          </p:cNvPr>
          <p:cNvSpPr/>
          <p:nvPr/>
        </p:nvSpPr>
        <p:spPr>
          <a:xfrm>
            <a:off x="1817095" y="1142603"/>
            <a:ext cx="1013191" cy="2144884"/>
          </a:xfrm>
          <a:prstGeom prst="rect">
            <a:avLst/>
          </a:prstGeom>
          <a:solidFill>
            <a:schemeClr val="accent5">
              <a:lumMod val="75000"/>
              <a:alpha val="3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E3EA68-1D26-4747-AC33-34E8B8D2B9C0}"/>
              </a:ext>
            </a:extLst>
          </p:cNvPr>
          <p:cNvSpPr/>
          <p:nvPr/>
        </p:nvSpPr>
        <p:spPr>
          <a:xfrm>
            <a:off x="1817095" y="4724400"/>
            <a:ext cx="1013191" cy="1088568"/>
          </a:xfrm>
          <a:prstGeom prst="rect">
            <a:avLst/>
          </a:prstGeom>
          <a:solidFill>
            <a:schemeClr val="accent5">
              <a:lumMod val="75000"/>
              <a:alpha val="3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E360AF-44AF-F948-9F7D-87D32689D7D7}"/>
              </a:ext>
            </a:extLst>
          </p:cNvPr>
          <p:cNvSpPr/>
          <p:nvPr/>
        </p:nvSpPr>
        <p:spPr>
          <a:xfrm>
            <a:off x="1817095" y="3646714"/>
            <a:ext cx="1013191" cy="729343"/>
          </a:xfrm>
          <a:prstGeom prst="rect">
            <a:avLst/>
          </a:prstGeom>
          <a:solidFill>
            <a:schemeClr val="accent5">
              <a:lumMod val="75000"/>
              <a:alpha val="3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2CCBBF1-35B3-3240-B5AA-985206258DA5}"/>
              </a:ext>
            </a:extLst>
          </p:cNvPr>
          <p:cNvSpPr/>
          <p:nvPr/>
        </p:nvSpPr>
        <p:spPr>
          <a:xfrm>
            <a:off x="1817095" y="3298171"/>
            <a:ext cx="1013191" cy="348541"/>
          </a:xfrm>
          <a:prstGeom prst="rect">
            <a:avLst/>
          </a:prstGeom>
          <a:solidFill>
            <a:srgbClr val="A61F16">
              <a:alpha val="6902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811C052-BED9-654F-A0FF-42C94E6A2220}"/>
              </a:ext>
            </a:extLst>
          </p:cNvPr>
          <p:cNvSpPr/>
          <p:nvPr/>
        </p:nvSpPr>
        <p:spPr>
          <a:xfrm>
            <a:off x="1817094" y="4386418"/>
            <a:ext cx="1013191" cy="337980"/>
          </a:xfrm>
          <a:prstGeom prst="rect">
            <a:avLst/>
          </a:prstGeom>
          <a:solidFill>
            <a:srgbClr val="A61F16">
              <a:alpha val="6902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D5BEF39-A254-EE4E-9770-34E8C9B2C5E3}"/>
              </a:ext>
            </a:extLst>
          </p:cNvPr>
          <p:cNvSpPr/>
          <p:nvPr/>
        </p:nvSpPr>
        <p:spPr>
          <a:xfrm>
            <a:off x="1817094" y="5812968"/>
            <a:ext cx="1013191" cy="337980"/>
          </a:xfrm>
          <a:prstGeom prst="rect">
            <a:avLst/>
          </a:prstGeom>
          <a:solidFill>
            <a:srgbClr val="A61F16">
              <a:alpha val="6902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907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300" fill="hold"/>
                                        <p:tgtEl>
                                          <p:spTgt spid="13"/>
                                        </p:tgtEl>
                                        <p:attrNameLst>
                                          <p:attrName>ppt_x</p:attrName>
                                        </p:attrNameLst>
                                      </p:cBhvr>
                                      <p:tavLst>
                                        <p:tav tm="0">
                                          <p:val>
                                            <p:strVal val="#ppt_x"/>
                                          </p:val>
                                        </p:tav>
                                        <p:tav tm="100000">
                                          <p:val>
                                            <p:strVal val="#ppt_x"/>
                                          </p:val>
                                        </p:tav>
                                      </p:tavLst>
                                    </p:anim>
                                    <p:anim calcmode="lin" valueType="num">
                                      <p:cBhvr additive="base">
                                        <p:cTn id="8" dur="3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1" animBg="1"/>
      <p:bldP spid="14" grpId="0" animBg="1"/>
      <p:bldP spid="15" grpId="0" animBg="1"/>
      <p:bldP spid="16" grpId="0" animBg="1"/>
      <p:bldP spid="17" grpId="0" animBg="1"/>
      <p:bldP spid="18" grpId="0" animBg="1"/>
      <p:bldP spid="19" grpId="0" animBg="1"/>
    </p:bldLst>
  </p:timing>
</p:sld>
</file>

<file path=ppt/theme/theme1.xml><?xml version="1.0" encoding="utf-8"?>
<a:theme xmlns:a="http://schemas.openxmlformats.org/drawingml/2006/main" name="Office-Design">
  <a:themeElements>
    <a:clrScheme name="JKU">
      <a:dk1>
        <a:srgbClr val="000000"/>
      </a:dk1>
      <a:lt1>
        <a:sysClr val="window" lastClr="FFFFFF"/>
      </a:lt1>
      <a:dk2>
        <a:srgbClr val="9C477B"/>
      </a:dk2>
      <a:lt2>
        <a:srgbClr val="BBD032"/>
      </a:lt2>
      <a:accent1>
        <a:srgbClr val="808288"/>
      </a:accent1>
      <a:accent2>
        <a:srgbClr val="046E98"/>
      </a:accent2>
      <a:accent3>
        <a:srgbClr val="5CCFCB"/>
      </a:accent3>
      <a:accent4>
        <a:srgbClr val="4CAC4E"/>
      </a:accent4>
      <a:accent5>
        <a:srgbClr val="E73729"/>
      </a:accent5>
      <a:accent6>
        <a:srgbClr val="FBBA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aesentation_Vorlage_WIN_IE Kopie" id="{7309C7A1-9513-6245-992D-BD5F0FCCBA64}" vid="{DBCB829A-915E-2D4F-A73C-073BABE8C67C}"/>
    </a:ext>
  </a:extLst>
</a:theme>
</file>

<file path=ppt/theme/theme2.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JKU">
      <a:dk1>
        <a:srgbClr val="000000"/>
      </a:dk1>
      <a:lt1>
        <a:sysClr val="window" lastClr="FFFFFF"/>
      </a:lt1>
      <a:dk2>
        <a:srgbClr val="8A386C"/>
      </a:dk2>
      <a:lt2>
        <a:srgbClr val="AECB30"/>
      </a:lt2>
      <a:accent1>
        <a:srgbClr val="59636C"/>
      </a:accent1>
      <a:accent2>
        <a:srgbClr val="0081BE"/>
      </a:accent2>
      <a:accent3>
        <a:srgbClr val="72D2E8"/>
      </a:accent3>
      <a:accent4>
        <a:srgbClr val="47B44E"/>
      </a:accent4>
      <a:accent5>
        <a:srgbClr val="E74824"/>
      </a:accent5>
      <a:accent6>
        <a:srgbClr val="F9A900"/>
      </a:accent6>
      <a:hlink>
        <a:srgbClr val="0563C1"/>
      </a:hlink>
      <a:folHlink>
        <a:srgbClr val="954F72"/>
      </a:folHlink>
    </a:clrScheme>
    <a:fontScheme name="JKU 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Praesentation_Vorlage_WIN_IE</Template>
  <TotalTime>10143</TotalTime>
  <Words>1984</Words>
  <Application>Microsoft Macintosh PowerPoint</Application>
  <PresentationFormat>On-screen Show (4:3)</PresentationFormat>
  <Paragraphs>499</Paragraphs>
  <Slides>25</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Cambria Math</vt:lpstr>
      <vt:lpstr>Helvetica Neue</vt:lpstr>
      <vt:lpstr>Menlo</vt:lpstr>
      <vt:lpstr>Wingdings</vt:lpstr>
      <vt:lpstr>Wingdings 2</vt:lpstr>
      <vt:lpstr>Office-Design</vt:lpstr>
      <vt:lpstr>Project Seminar</vt:lpstr>
      <vt:lpstr>OUtline</vt:lpstr>
      <vt:lpstr>mutagenicity</vt:lpstr>
      <vt:lpstr>Morgan Fingerprints</vt:lpstr>
      <vt:lpstr>PowerPoint Presentation</vt:lpstr>
      <vt:lpstr>Interpreting the Bits</vt:lpstr>
      <vt:lpstr>PowerPoint Presentation</vt:lpstr>
      <vt:lpstr>ROC Curve &amp; AUC</vt:lpstr>
      <vt:lpstr>Summary of tuning Data</vt:lpstr>
      <vt:lpstr>Comparison of Activation Functions</vt:lpstr>
      <vt:lpstr>Relu vs. SELU</vt:lpstr>
      <vt:lpstr>Comparison of optimizers</vt:lpstr>
      <vt:lpstr>SGD vs. Adam</vt:lpstr>
      <vt:lpstr>Learning Rate interpretation</vt:lpstr>
      <vt:lpstr>Evaluation of Best selected Model</vt:lpstr>
      <vt:lpstr>Evaluation of Best selected Model</vt:lpstr>
      <vt:lpstr>Evaluation of Best selected Model</vt:lpstr>
      <vt:lpstr>Evaluation of Best selected Model</vt:lpstr>
      <vt:lpstr>Conclusion</vt:lpstr>
      <vt:lpstr>Future Work</vt:lpstr>
      <vt:lpstr>Github link</vt:lpstr>
      <vt:lpstr>references</vt:lpstr>
      <vt:lpstr>PowerPoint Presentation</vt:lpstr>
      <vt:lpstr>Thank You!</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Angela Andorfer</dc:creator>
  <cp:lastModifiedBy>Kareem Jeiroudi</cp:lastModifiedBy>
  <cp:revision>473</cp:revision>
  <cp:lastPrinted>2019-03-13T09:12:31Z</cp:lastPrinted>
  <dcterms:created xsi:type="dcterms:W3CDTF">2018-04-19T12:56:50Z</dcterms:created>
  <dcterms:modified xsi:type="dcterms:W3CDTF">2019-03-13T21:24:39Z</dcterms:modified>
</cp:coreProperties>
</file>