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sldIdLst>
    <p:sldId id="256" r:id="rId2"/>
    <p:sldId id="339" r:id="rId3"/>
    <p:sldId id="331" r:id="rId4"/>
    <p:sldId id="257" r:id="rId5"/>
    <p:sldId id="332" r:id="rId6"/>
    <p:sldId id="350" r:id="rId7"/>
    <p:sldId id="337" r:id="rId8"/>
    <p:sldId id="341" r:id="rId9"/>
    <p:sldId id="336" r:id="rId10"/>
    <p:sldId id="335" r:id="rId11"/>
    <p:sldId id="338" r:id="rId12"/>
    <p:sldId id="343" r:id="rId13"/>
    <p:sldId id="345" r:id="rId14"/>
    <p:sldId id="346" r:id="rId15"/>
    <p:sldId id="334" r:id="rId16"/>
    <p:sldId id="347" r:id="rId17"/>
    <p:sldId id="348" r:id="rId18"/>
    <p:sldId id="349" r:id="rId19"/>
    <p:sldId id="284" r:id="rId20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F432F7-6384-E545-9CDC-936DB2C18733}" v="3135" dt="2019-07-06T05:39:35.4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866"/>
    <p:restoredTop sz="93692"/>
  </p:normalViewPr>
  <p:slideViewPr>
    <p:cSldViewPr snapToGrid="0" snapToObjects="1">
      <p:cViewPr varScale="1">
        <p:scale>
          <a:sx n="77" d="100"/>
          <a:sy n="77" d="100"/>
        </p:scale>
        <p:origin x="507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9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3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7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8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8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4/26/2024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4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1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4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4/26/2024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2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arcade.academy/arcade.color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arcade.academy/index.html" TargetMode="External"/><Relationship Id="rId2" Type="http://schemas.openxmlformats.org/officeDocument/2006/relationships/hyperlink" Target="https://pyglet.readthedocs.io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7A749-B1BA-E24B-8FB0-0604EF651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052" y="1612843"/>
            <a:ext cx="6619244" cy="734328"/>
          </a:xfrm>
        </p:spPr>
        <p:txBody>
          <a:bodyPr/>
          <a:lstStyle/>
          <a:p>
            <a:r>
              <a:rPr lang="en-US" sz="4050" dirty="0"/>
              <a:t>Coding Games in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C47C8-6776-7B44-9CD4-95FC91452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47026" y="2632198"/>
            <a:ext cx="5802350" cy="918523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/>
              <a:t>Introducing</a:t>
            </a:r>
            <a:r>
              <a:rPr lang="en-US" sz="2200" b="1" dirty="0"/>
              <a:t> The Python Arcade Library</a:t>
            </a:r>
          </a:p>
          <a:p>
            <a:pPr algn="l"/>
            <a:r>
              <a:rPr lang="en-US" sz="2200" b="1" dirty="0"/>
              <a:t>Writing Our First Program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4071586-F58C-CD48-BB49-60F4B2277ED8}"/>
              </a:ext>
            </a:extLst>
          </p:cNvPr>
          <p:cNvSpPr txBox="1">
            <a:spLocks/>
          </p:cNvSpPr>
          <p:nvPr/>
        </p:nvSpPr>
        <p:spPr>
          <a:xfrm>
            <a:off x="2183952" y="3285007"/>
            <a:ext cx="4507445" cy="542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47104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Colors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70517"/>
            <a:ext cx="8051725" cy="46182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cs typeface="Tahoma"/>
              </a:rPr>
              <a:t>You can specify color:</a:t>
            </a:r>
          </a:p>
          <a:p>
            <a:pPr marL="457200" indent="-457200">
              <a:buAutoNum type="arabicParenR"/>
            </a:pPr>
            <a:r>
              <a:rPr lang="en-US" dirty="0">
                <a:cs typeface="Tahoma"/>
              </a:rPr>
              <a:t>A tuple of three integers (R,G,B), each in the range 0 – 255 indicating how much red, green or blue is present. For example, (255, 0, 0) is red, (255, 255, 0) = Red + Green = Yellow.</a:t>
            </a:r>
          </a:p>
          <a:p>
            <a:pPr marL="457200" indent="-457200">
              <a:buAutoNum type="arabicParenR"/>
            </a:pPr>
            <a:endParaRPr lang="en-US" dirty="0">
              <a:cs typeface="Tahoma"/>
            </a:endParaRPr>
          </a:p>
          <a:p>
            <a:pPr marL="0" indent="0">
              <a:buNone/>
            </a:pPr>
            <a:r>
              <a:rPr lang="en-US" dirty="0">
                <a:cs typeface="Tahoma"/>
              </a:rPr>
              <a:t>2) Use the convenient </a:t>
            </a:r>
            <a:r>
              <a:rPr lang="en-US" dirty="0" err="1">
                <a:cs typeface="Tahoma"/>
              </a:rPr>
              <a:t>arcade.color</a:t>
            </a:r>
            <a:r>
              <a:rPr lang="en-US" dirty="0">
                <a:cs typeface="Tahoma"/>
              </a:rPr>
              <a:t> package for named color. For example, </a:t>
            </a:r>
            <a:r>
              <a:rPr lang="en-US" dirty="0" err="1">
                <a:cs typeface="Tahoma"/>
              </a:rPr>
              <a:t>arcade.color.WHITE</a:t>
            </a:r>
            <a:r>
              <a:rPr lang="en-US" dirty="0">
                <a:cs typeface="Tahoma"/>
              </a:rPr>
              <a:t>, </a:t>
            </a:r>
            <a:r>
              <a:rPr lang="en-US" dirty="0" err="1">
                <a:cs typeface="Tahoma"/>
              </a:rPr>
              <a:t>arcade.color.RED</a:t>
            </a:r>
            <a:r>
              <a:rPr lang="en-US" dirty="0">
                <a:cs typeface="Tahoma"/>
              </a:rPr>
              <a:t>, etc.. For the full list of colors see </a:t>
            </a:r>
            <a:r>
              <a:rPr lang="en-US" dirty="0">
                <a:hlinkClick r:id="rId2"/>
              </a:rPr>
              <a:t>http://arcade.academy/arcade.color.html</a:t>
            </a:r>
            <a:r>
              <a:rPr lang="en-US" dirty="0"/>
              <a:t>.</a:t>
            </a:r>
          </a:p>
          <a:p>
            <a:pPr marL="457200" indent="-457200">
              <a:buAutoNum type="arabicParenR"/>
            </a:pPr>
            <a:endParaRPr lang="en-US" dirty="0">
              <a:cs typeface="Tahoma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F5D34E-A08C-1043-8C67-CD6941DD2E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1861" y="3834156"/>
            <a:ext cx="4582511" cy="158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8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Drawing Commands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4605"/>
            <a:ext cx="8051725" cy="4404149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constructor of the </a:t>
            </a:r>
            <a:r>
              <a:rPr lang="en-US" dirty="0" err="1"/>
              <a:t>GameWindow</a:t>
            </a:r>
            <a:r>
              <a:rPr lang="en-US" dirty="0"/>
              <a:t> class </a:t>
            </a:r>
            <a:r>
              <a:rPr lang="en-US" dirty="0">
                <a:solidFill>
                  <a:srgbClr val="FF0000"/>
                </a:solidFill>
              </a:rPr>
              <a:t>should call </a:t>
            </a:r>
            <a:r>
              <a:rPr lang="en-US" dirty="0" err="1">
                <a:solidFill>
                  <a:srgbClr val="FF0000"/>
                </a:solidFill>
              </a:rPr>
              <a:t>arcade.background</a:t>
            </a:r>
            <a:r>
              <a:rPr lang="en-US" dirty="0">
                <a:solidFill>
                  <a:srgbClr val="FF0000"/>
                </a:solidFill>
              </a:rPr>
              <a:t>(color) </a:t>
            </a:r>
            <a:r>
              <a:rPr lang="en-US" dirty="0"/>
              <a:t>to set the background color.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All drawings should be done inside of </a:t>
            </a:r>
            <a:r>
              <a:rPr lang="en-US" dirty="0" err="1"/>
              <a:t>on_draw</a:t>
            </a:r>
            <a:r>
              <a:rPr lang="en-US" dirty="0"/>
              <a:t>() of </a:t>
            </a:r>
            <a:r>
              <a:rPr lang="en-US" dirty="0" err="1"/>
              <a:t>GameWindow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Before drawing any object, inside </a:t>
            </a:r>
            <a:r>
              <a:rPr lang="en-US" dirty="0" err="1"/>
              <a:t>on_draw</a:t>
            </a:r>
            <a:r>
              <a:rPr lang="en-US" dirty="0"/>
              <a:t>(), </a:t>
            </a:r>
            <a:r>
              <a:rPr lang="en-US" dirty="0">
                <a:solidFill>
                  <a:srgbClr val="FF0000"/>
                </a:solidFill>
              </a:rPr>
              <a:t>the first call should be </a:t>
            </a:r>
            <a:r>
              <a:rPr lang="en-US" dirty="0" err="1">
                <a:solidFill>
                  <a:srgbClr val="FF0000"/>
                </a:solidFill>
              </a:rPr>
              <a:t>arcade.start_render</a:t>
            </a:r>
            <a:r>
              <a:rPr lang="en-US" dirty="0">
                <a:solidFill>
                  <a:srgbClr val="FF0000"/>
                </a:solidFill>
              </a:rPr>
              <a:t>()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080785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Drawing Text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571" y="1284605"/>
            <a:ext cx="8854067" cy="440414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The Arcade library has a function for drawing text: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900" b="1" dirty="0" err="1">
                <a:latin typeface="Inconsolata Medium" panose="020B0609030003000000" pitchFamily="49" charset="77"/>
              </a:rPr>
              <a:t>arcade.draw_text</a:t>
            </a:r>
            <a:r>
              <a:rPr lang="en-US" sz="1900" b="1" dirty="0">
                <a:latin typeface="Inconsolata Medium" panose="020B0609030003000000" pitchFamily="49" charset="77"/>
              </a:rPr>
              <a:t>(text, </a:t>
            </a:r>
            <a:r>
              <a:rPr lang="en-US" sz="1900" b="1" dirty="0" err="1">
                <a:latin typeface="Inconsolata Medium" panose="020B0609030003000000" pitchFamily="49" charset="77"/>
              </a:rPr>
              <a:t>start_x</a:t>
            </a:r>
            <a:r>
              <a:rPr lang="en-US" sz="1900" b="1" dirty="0">
                <a:latin typeface="Inconsolata Medium" panose="020B0609030003000000" pitchFamily="49" charset="77"/>
              </a:rPr>
              <a:t>, </a:t>
            </a:r>
            <a:r>
              <a:rPr lang="en-US" sz="1900" b="1" dirty="0" err="1">
                <a:latin typeface="Inconsolata Medium" panose="020B0609030003000000" pitchFamily="49" charset="77"/>
              </a:rPr>
              <a:t>start_y</a:t>
            </a:r>
            <a:r>
              <a:rPr lang="en-US" sz="1900" b="1" dirty="0">
                <a:latin typeface="Inconsolata Medium" panose="020B0609030003000000" pitchFamily="49" charset="77"/>
              </a:rPr>
              <a:t>, color, </a:t>
            </a:r>
            <a:r>
              <a:rPr lang="en-US" sz="1900" b="1" dirty="0" err="1">
                <a:latin typeface="Inconsolata Medium" panose="020B0609030003000000" pitchFamily="49" charset="77"/>
              </a:rPr>
              <a:t>font_size</a:t>
            </a:r>
            <a:r>
              <a:rPr lang="en-US" sz="1900" b="1" dirty="0">
                <a:latin typeface="Inconsolata Medium" panose="020B0609030003000000" pitchFamily="49" charset="77"/>
              </a:rPr>
              <a:t> = 12)</a:t>
            </a: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 err="1">
                <a:latin typeface="Inconsolata Medium" panose="020B0609030003000000" pitchFamily="49" charset="77"/>
              </a:rPr>
              <a:t>arcade.draw_text</a:t>
            </a:r>
            <a:r>
              <a:rPr lang="en-US" sz="1800" b="1" dirty="0">
                <a:latin typeface="Inconsolata Medium" panose="020B0609030003000000" pitchFamily="49" charset="77"/>
              </a:rPr>
              <a:t>(“Hello, World!”, </a:t>
            </a:r>
            <a:r>
              <a:rPr lang="en-US" sz="1800" b="1" dirty="0" err="1">
                <a:latin typeface="Inconsolata Medium" panose="020B0609030003000000" pitchFamily="49" charset="77"/>
              </a:rPr>
              <a:t>start_x</a:t>
            </a:r>
            <a:r>
              <a:rPr lang="en-US" sz="1800" b="1" dirty="0">
                <a:latin typeface="Inconsolata Medium" panose="020B0609030003000000" pitchFamily="49" charset="77"/>
              </a:rPr>
              <a:t>, </a:t>
            </a:r>
            <a:r>
              <a:rPr lang="en-US" sz="1800" b="1" dirty="0" err="1">
                <a:latin typeface="Inconsolata Medium" panose="020B0609030003000000" pitchFamily="49" charset="77"/>
              </a:rPr>
              <a:t>start_y</a:t>
            </a:r>
            <a:r>
              <a:rPr lang="en-US" sz="1800" b="1" dirty="0">
                <a:latin typeface="Inconsolata Medium" panose="020B0609030003000000" pitchFamily="49" charset="77"/>
              </a:rPr>
              <a:t>,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								</a:t>
            </a:r>
            <a:r>
              <a:rPr lang="en-US" sz="1800" b="1" dirty="0" err="1">
                <a:latin typeface="Inconsolata Medium" panose="020B0609030003000000" pitchFamily="49" charset="77"/>
              </a:rPr>
              <a:t>arcade.color.BLACK</a:t>
            </a:r>
            <a:r>
              <a:rPr lang="en-US" sz="1800" b="1" dirty="0">
                <a:latin typeface="Inconsolata Medium" panose="020B0609030003000000" pitchFamily="49" charset="77"/>
              </a:rPr>
              <a:t>, 30) </a:t>
            </a: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02F73C-1AB1-0048-84EF-0896CA410377}"/>
              </a:ext>
            </a:extLst>
          </p:cNvPr>
          <p:cNvSpPr txBox="1"/>
          <p:nvPr/>
        </p:nvSpPr>
        <p:spPr>
          <a:xfrm>
            <a:off x="3273855" y="3834858"/>
            <a:ext cx="2926223" cy="707886"/>
          </a:xfrm>
          <a:prstGeom prst="rect">
            <a:avLst/>
          </a:prstGeom>
          <a:noFill/>
          <a:ln w="38100"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/>
              <a:t>Hello, World!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FF27B56-94DF-6E4A-91AE-DB10FEC6821C}"/>
              </a:ext>
            </a:extLst>
          </p:cNvPr>
          <p:cNvSpPr/>
          <p:nvPr/>
        </p:nvSpPr>
        <p:spPr>
          <a:xfrm>
            <a:off x="3201372" y="4444096"/>
            <a:ext cx="144966" cy="1369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797708-5459-AC4D-BB9E-DED4E73B9F25}"/>
              </a:ext>
            </a:extLst>
          </p:cNvPr>
          <p:cNvSpPr txBox="1"/>
          <p:nvPr/>
        </p:nvSpPr>
        <p:spPr>
          <a:xfrm>
            <a:off x="1130820" y="5017414"/>
            <a:ext cx="204081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(</a:t>
            </a:r>
            <a:r>
              <a:rPr lang="en-US" sz="2100" dirty="0" err="1"/>
              <a:t>start_x</a:t>
            </a:r>
            <a:r>
              <a:rPr lang="en-US" sz="2100" dirty="0"/>
              <a:t>, </a:t>
            </a:r>
            <a:r>
              <a:rPr lang="en-US" sz="2100" dirty="0" err="1"/>
              <a:t>start_y</a:t>
            </a:r>
            <a:r>
              <a:rPr lang="en-US" sz="2100" dirty="0"/>
              <a:t>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F491D07-B90D-824A-A59D-FA99FB9F0F77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2151228" y="4581092"/>
            <a:ext cx="1038992" cy="4363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F8CD83D-1467-D944-9006-3B6001E630F0}"/>
              </a:ext>
            </a:extLst>
          </p:cNvPr>
          <p:cNvSpPr txBox="1"/>
          <p:nvPr/>
        </p:nvSpPr>
        <p:spPr>
          <a:xfrm>
            <a:off x="347632" y="3355419"/>
            <a:ext cx="241406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rgbClr val="FF0000"/>
                </a:solidFill>
              </a:rPr>
              <a:t>default anchor points for the text box is “left” and “bottom”.</a:t>
            </a:r>
          </a:p>
        </p:txBody>
      </p:sp>
    </p:spTree>
    <p:extLst>
      <p:ext uri="{BB962C8B-B14F-4D97-AF65-F5344CB8AC3E}">
        <p14:creationId xmlns:p14="http://schemas.microsoft.com/office/powerpoint/2010/main" val="3309888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Drawing Text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571" y="1284605"/>
            <a:ext cx="8854067" cy="440414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err="1"/>
              <a:t>anchor_x</a:t>
            </a:r>
            <a:r>
              <a:rPr lang="en-US" dirty="0"/>
              <a:t> and </a:t>
            </a:r>
            <a:r>
              <a:rPr lang="en-US" dirty="0" err="1"/>
              <a:t>anchor_y</a:t>
            </a:r>
            <a:r>
              <a:rPr lang="en-US" dirty="0"/>
              <a:t> keyword arguments allow us to change this. </a:t>
            </a: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 err="1">
                <a:latin typeface="Inconsolata Medium" panose="020B0609030003000000" pitchFamily="49" charset="77"/>
              </a:rPr>
              <a:t>arcade.draw_text</a:t>
            </a:r>
            <a:r>
              <a:rPr lang="en-US" sz="1800" b="1" dirty="0">
                <a:latin typeface="Inconsolata Medium" panose="020B0609030003000000" pitchFamily="49" charset="77"/>
              </a:rPr>
              <a:t>(“Hello, World!”, </a:t>
            </a:r>
            <a:r>
              <a:rPr lang="en-US" sz="1800" b="1" dirty="0" err="1">
                <a:latin typeface="Inconsolata Medium" panose="020B0609030003000000" pitchFamily="49" charset="77"/>
              </a:rPr>
              <a:t>start_x</a:t>
            </a:r>
            <a:r>
              <a:rPr lang="en-US" sz="1800" b="1" dirty="0">
                <a:latin typeface="Inconsolata Medium" panose="020B0609030003000000" pitchFamily="49" charset="77"/>
              </a:rPr>
              <a:t>, </a:t>
            </a:r>
            <a:r>
              <a:rPr lang="en-US" sz="1800" b="1" dirty="0" err="1">
                <a:latin typeface="Inconsolata Medium" panose="020B0609030003000000" pitchFamily="49" charset="77"/>
              </a:rPr>
              <a:t>start_y</a:t>
            </a:r>
            <a:r>
              <a:rPr lang="en-US" sz="1800" b="1" dirty="0">
                <a:latin typeface="Inconsolata Medium" panose="020B0609030003000000" pitchFamily="49" charset="77"/>
              </a:rPr>
              <a:t>, </a:t>
            </a:r>
            <a:r>
              <a:rPr lang="en-US" sz="1800" b="1" dirty="0" err="1">
                <a:latin typeface="Inconsolata Medium" panose="020B0609030003000000" pitchFamily="49" charset="77"/>
              </a:rPr>
              <a:t>arcade.color.BLACK</a:t>
            </a:r>
            <a:endParaRPr lang="en-US" sz="18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					30, </a:t>
            </a:r>
            <a:r>
              <a:rPr lang="en-US" sz="1800" b="1" dirty="0" err="1">
                <a:latin typeface="Inconsolata Medium" panose="020B0609030003000000" pitchFamily="49" charset="77"/>
              </a:rPr>
              <a:t>anchor_x</a:t>
            </a:r>
            <a:r>
              <a:rPr lang="en-US" sz="1800" b="1" dirty="0">
                <a:latin typeface="Inconsolata Medium" panose="020B0609030003000000" pitchFamily="49" charset="77"/>
              </a:rPr>
              <a:t> = </a:t>
            </a:r>
            <a:r>
              <a:rPr lang="en-US" sz="1800" b="1" dirty="0">
                <a:solidFill>
                  <a:srgbClr val="FF0000"/>
                </a:solidFill>
                <a:latin typeface="Inconsolata Medium" panose="020B0609030003000000" pitchFamily="49" charset="77"/>
              </a:rPr>
              <a:t>“right”</a:t>
            </a:r>
            <a:r>
              <a:rPr lang="en-US" sz="1800" b="1" dirty="0">
                <a:latin typeface="Inconsolata Medium" panose="020B0609030003000000" pitchFamily="49" charset="77"/>
              </a:rPr>
              <a:t>, </a:t>
            </a:r>
            <a:r>
              <a:rPr lang="en-US" sz="1800" b="1" dirty="0" err="1">
                <a:latin typeface="Inconsolata Medium" panose="020B0609030003000000" pitchFamily="49" charset="77"/>
              </a:rPr>
              <a:t>anchor_y</a:t>
            </a:r>
            <a:r>
              <a:rPr lang="en-US" sz="1800" b="1" dirty="0">
                <a:latin typeface="Inconsolata Medium" panose="020B0609030003000000" pitchFamily="49" charset="77"/>
              </a:rPr>
              <a:t> = </a:t>
            </a:r>
            <a:r>
              <a:rPr lang="en-US" sz="1800" b="1" dirty="0">
                <a:solidFill>
                  <a:srgbClr val="FF0000"/>
                </a:solidFill>
                <a:latin typeface="Inconsolata Medium" panose="020B0609030003000000" pitchFamily="49" charset="77"/>
              </a:rPr>
              <a:t>“top”</a:t>
            </a:r>
            <a:r>
              <a:rPr lang="en-US" sz="1800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02F73C-1AB1-0048-84EF-0896CA410377}"/>
              </a:ext>
            </a:extLst>
          </p:cNvPr>
          <p:cNvSpPr txBox="1"/>
          <p:nvPr/>
        </p:nvSpPr>
        <p:spPr>
          <a:xfrm>
            <a:off x="3273855" y="3834858"/>
            <a:ext cx="2926223" cy="707886"/>
          </a:xfrm>
          <a:prstGeom prst="rect">
            <a:avLst/>
          </a:prstGeom>
          <a:noFill/>
          <a:ln w="38100"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/>
              <a:t>Hello, World!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FF27B56-94DF-6E4A-91AE-DB10FEC6821C}"/>
              </a:ext>
            </a:extLst>
          </p:cNvPr>
          <p:cNvSpPr/>
          <p:nvPr/>
        </p:nvSpPr>
        <p:spPr>
          <a:xfrm>
            <a:off x="6127595" y="3766360"/>
            <a:ext cx="144966" cy="1369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797708-5459-AC4D-BB9E-DED4E73B9F25}"/>
              </a:ext>
            </a:extLst>
          </p:cNvPr>
          <p:cNvSpPr txBox="1"/>
          <p:nvPr/>
        </p:nvSpPr>
        <p:spPr>
          <a:xfrm>
            <a:off x="6712232" y="4660575"/>
            <a:ext cx="204081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(</a:t>
            </a:r>
            <a:r>
              <a:rPr lang="en-US" sz="2100" dirty="0" err="1"/>
              <a:t>start_x</a:t>
            </a:r>
            <a:r>
              <a:rPr lang="en-US" sz="2100" dirty="0"/>
              <a:t>, </a:t>
            </a:r>
            <a:r>
              <a:rPr lang="en-US" sz="2100" dirty="0" err="1"/>
              <a:t>start_y</a:t>
            </a:r>
            <a:r>
              <a:rPr lang="en-US" sz="2100" dirty="0"/>
              <a:t>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F491D07-B90D-824A-A59D-FA99FB9F0F77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6272561" y="3903355"/>
            <a:ext cx="1460079" cy="7572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3396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Drawing Centered Text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571" y="1284605"/>
            <a:ext cx="8854067" cy="440414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Use keyword arguments “width” and “align” to specify the width of the textbox and how the text is aligned. </a:t>
            </a: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 err="1">
                <a:latin typeface="Inconsolata Medium" panose="020B0609030003000000" pitchFamily="49" charset="77"/>
              </a:rPr>
              <a:t>arcade.draw_text</a:t>
            </a:r>
            <a:r>
              <a:rPr lang="en-US" sz="1800" b="1" dirty="0">
                <a:latin typeface="Inconsolata Medium" panose="020B0609030003000000" pitchFamily="49" charset="77"/>
              </a:rPr>
              <a:t>(“Hello, World!”, </a:t>
            </a:r>
            <a:r>
              <a:rPr lang="en-US" sz="1800" b="1" dirty="0" err="1">
                <a:latin typeface="Inconsolata Medium" panose="020B0609030003000000" pitchFamily="49" charset="77"/>
              </a:rPr>
              <a:t>start_x</a:t>
            </a:r>
            <a:r>
              <a:rPr lang="en-US" sz="1800" b="1" dirty="0">
                <a:latin typeface="Inconsolata Medium" panose="020B0609030003000000" pitchFamily="49" charset="77"/>
              </a:rPr>
              <a:t>, </a:t>
            </a:r>
            <a:r>
              <a:rPr lang="en-US" sz="1800" b="1" dirty="0" err="1">
                <a:latin typeface="Inconsolata Medium" panose="020B0609030003000000" pitchFamily="49" charset="77"/>
              </a:rPr>
              <a:t>start_y</a:t>
            </a:r>
            <a:r>
              <a:rPr lang="en-US" sz="1800" b="1" dirty="0">
                <a:latin typeface="Inconsolata Medium" panose="020B0609030003000000" pitchFamily="49" charset="77"/>
              </a:rPr>
              <a:t>, </a:t>
            </a:r>
            <a:r>
              <a:rPr lang="en-US" sz="1800" b="1" dirty="0" err="1">
                <a:latin typeface="Inconsolata Medium" panose="020B0609030003000000" pitchFamily="49" charset="77"/>
              </a:rPr>
              <a:t>arcade.color.BLACK</a:t>
            </a:r>
            <a:r>
              <a:rPr lang="en-US" sz="1800" b="1" dirty="0">
                <a:latin typeface="Inconsolata Medium" panose="020B0609030003000000" pitchFamily="49" charset="77"/>
              </a:rPr>
              <a:t>,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30, width=</a:t>
            </a:r>
            <a:r>
              <a:rPr lang="en-US" sz="1800" b="1" dirty="0">
                <a:solidFill>
                  <a:srgbClr val="FF0000"/>
                </a:solidFill>
                <a:latin typeface="Inconsolata Medium" panose="020B0609030003000000" pitchFamily="49" charset="77"/>
              </a:rPr>
              <a:t>200</a:t>
            </a:r>
            <a:r>
              <a:rPr lang="en-US" sz="1800" b="1" dirty="0">
                <a:latin typeface="Inconsolata Medium" panose="020B0609030003000000" pitchFamily="49" charset="77"/>
              </a:rPr>
              <a:t>, align=</a:t>
            </a:r>
            <a:r>
              <a:rPr lang="en-US" sz="1800" b="1" dirty="0">
                <a:solidFill>
                  <a:srgbClr val="FF0000"/>
                </a:solidFill>
                <a:latin typeface="Inconsolata Medium" panose="020B0609030003000000" pitchFamily="49" charset="77"/>
              </a:rPr>
              <a:t>“center”</a:t>
            </a:r>
            <a:r>
              <a:rPr lang="en-US" sz="1800" b="1" dirty="0">
                <a:latin typeface="Inconsolata Medium" panose="020B0609030003000000" pitchFamily="49" charset="77"/>
              </a:rPr>
              <a:t>,</a:t>
            </a:r>
            <a:r>
              <a:rPr lang="en-US" sz="1800" b="1" dirty="0">
                <a:solidFill>
                  <a:srgbClr val="FF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800" b="1" dirty="0" err="1">
                <a:latin typeface="Inconsolata Medium" panose="020B0609030003000000" pitchFamily="49" charset="77"/>
              </a:rPr>
              <a:t>anchor_x</a:t>
            </a:r>
            <a:r>
              <a:rPr lang="en-US" sz="1800" b="1" dirty="0">
                <a:latin typeface="Inconsolata Medium" panose="020B0609030003000000" pitchFamily="49" charset="77"/>
              </a:rPr>
              <a:t>=</a:t>
            </a:r>
            <a:r>
              <a:rPr lang="en-US" sz="1800" b="1" dirty="0">
                <a:solidFill>
                  <a:srgbClr val="FF0000"/>
                </a:solidFill>
                <a:latin typeface="Inconsolata Medium" panose="020B0609030003000000" pitchFamily="49" charset="77"/>
              </a:rPr>
              <a:t>“center”</a:t>
            </a:r>
            <a:r>
              <a:rPr lang="en-US" sz="1800" b="1" dirty="0">
                <a:latin typeface="Inconsolata Medium" panose="020B0609030003000000" pitchFamily="49" charset="77"/>
              </a:rPr>
              <a:t>,</a:t>
            </a:r>
            <a:r>
              <a:rPr lang="en-US" sz="1800" b="1" dirty="0">
                <a:solidFill>
                  <a:srgbClr val="FF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800" b="1" dirty="0" err="1">
                <a:latin typeface="Inconsolata Medium" panose="020B0609030003000000" pitchFamily="49" charset="77"/>
              </a:rPr>
              <a:t>anchor_y</a:t>
            </a:r>
            <a:r>
              <a:rPr lang="en-US" sz="1800" b="1" dirty="0">
                <a:latin typeface="Inconsolata Medium" panose="020B0609030003000000" pitchFamily="49" charset="77"/>
              </a:rPr>
              <a:t>=</a:t>
            </a:r>
            <a:r>
              <a:rPr lang="en-US" sz="1800" b="1" dirty="0">
                <a:solidFill>
                  <a:srgbClr val="FF0000"/>
                </a:solidFill>
                <a:latin typeface="Inconsolata Medium" panose="020B0609030003000000" pitchFamily="49" charset="77"/>
              </a:rPr>
              <a:t>“center”</a:t>
            </a:r>
            <a:r>
              <a:rPr lang="en-US" sz="1800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02F73C-1AB1-0048-84EF-0896CA410377}"/>
              </a:ext>
            </a:extLst>
          </p:cNvPr>
          <p:cNvSpPr txBox="1"/>
          <p:nvPr/>
        </p:nvSpPr>
        <p:spPr>
          <a:xfrm>
            <a:off x="2051825" y="3834858"/>
            <a:ext cx="4148254" cy="707886"/>
          </a:xfrm>
          <a:prstGeom prst="rect">
            <a:avLst/>
          </a:prstGeom>
          <a:noFill/>
          <a:ln w="38100"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Hello, World!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FF27B56-94DF-6E4A-91AE-DB10FEC6821C}"/>
              </a:ext>
            </a:extLst>
          </p:cNvPr>
          <p:cNvSpPr/>
          <p:nvPr/>
        </p:nvSpPr>
        <p:spPr>
          <a:xfrm>
            <a:off x="3938136" y="4132657"/>
            <a:ext cx="144966" cy="1369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797708-5459-AC4D-BB9E-DED4E73B9F25}"/>
              </a:ext>
            </a:extLst>
          </p:cNvPr>
          <p:cNvSpPr txBox="1"/>
          <p:nvPr/>
        </p:nvSpPr>
        <p:spPr>
          <a:xfrm>
            <a:off x="2998976" y="5099523"/>
            <a:ext cx="2047344" cy="424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(</a:t>
            </a:r>
            <a:r>
              <a:rPr lang="en-US" sz="2100" dirty="0" err="1"/>
              <a:t>start_x</a:t>
            </a:r>
            <a:r>
              <a:rPr lang="en-US" sz="2100" dirty="0"/>
              <a:t>, </a:t>
            </a:r>
            <a:r>
              <a:rPr lang="en-US" sz="2100" dirty="0" err="1"/>
              <a:t>start_y</a:t>
            </a:r>
            <a:r>
              <a:rPr lang="en-US" sz="2100" dirty="0"/>
              <a:t>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F491D07-B90D-824A-A59D-FA99FB9F0F77}"/>
              </a:ext>
            </a:extLst>
          </p:cNvPr>
          <p:cNvCxnSpPr>
            <a:cxnSpLocks/>
          </p:cNvCxnSpPr>
          <p:nvPr/>
        </p:nvCxnSpPr>
        <p:spPr>
          <a:xfrm flipV="1">
            <a:off x="3853624" y="4288365"/>
            <a:ext cx="169024" cy="7818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9C12FCD-A937-4445-BAFF-AC920FAA7D22}"/>
              </a:ext>
            </a:extLst>
          </p:cNvPr>
          <p:cNvCxnSpPr>
            <a:cxnSpLocks/>
          </p:cNvCxnSpPr>
          <p:nvPr/>
        </p:nvCxnSpPr>
        <p:spPr>
          <a:xfrm>
            <a:off x="2096429" y="3497116"/>
            <a:ext cx="4059045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E019AB7-CEB9-CF4A-AADB-D63F4D4765F2}"/>
              </a:ext>
            </a:extLst>
          </p:cNvPr>
          <p:cNvSpPr txBox="1"/>
          <p:nvPr/>
        </p:nvSpPr>
        <p:spPr>
          <a:xfrm>
            <a:off x="3453514" y="3099638"/>
            <a:ext cx="80021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width</a:t>
            </a:r>
          </a:p>
        </p:txBody>
      </p:sp>
    </p:spTree>
    <p:extLst>
      <p:ext uri="{BB962C8B-B14F-4D97-AF65-F5344CB8AC3E}">
        <p14:creationId xmlns:p14="http://schemas.microsoft.com/office/powerpoint/2010/main" val="1430537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/>
      <p:bldP spid="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Drawing Commands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37063"/>
            <a:ext cx="8051725" cy="46516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The Arcade library has simple functions to draw primitives. We will only discuss circles, lines and rectangles. </a:t>
            </a: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900" b="1" dirty="0" err="1">
                <a:latin typeface="Inconsolata Medium" panose="020B0609030003000000" pitchFamily="49" charset="77"/>
              </a:rPr>
              <a:t>arcade.draw_circle_filled</a:t>
            </a:r>
            <a:r>
              <a:rPr lang="en-US" sz="1900" b="1" dirty="0">
                <a:latin typeface="Inconsolata Medium" panose="020B0609030003000000" pitchFamily="49" charset="77"/>
              </a:rPr>
              <a:t>(</a:t>
            </a:r>
            <a:r>
              <a:rPr lang="en-US" sz="1900" b="1" dirty="0" err="1">
                <a:latin typeface="Inconsolata Medium" panose="020B0609030003000000" pitchFamily="49" charset="77"/>
              </a:rPr>
              <a:t>center_x</a:t>
            </a:r>
            <a:r>
              <a:rPr lang="en-US" sz="1900" b="1" dirty="0">
                <a:latin typeface="Inconsolata Medium" panose="020B0609030003000000" pitchFamily="49" charset="77"/>
              </a:rPr>
              <a:t>, </a:t>
            </a:r>
            <a:r>
              <a:rPr lang="en-US" sz="1900" b="1" dirty="0" err="1">
                <a:latin typeface="Inconsolata Medium" panose="020B0609030003000000" pitchFamily="49" charset="77"/>
              </a:rPr>
              <a:t>center_y</a:t>
            </a:r>
            <a:r>
              <a:rPr lang="en-US" sz="1900" b="1" dirty="0">
                <a:latin typeface="Inconsolata Medium" panose="020B0609030003000000" pitchFamily="49" charset="77"/>
              </a:rPr>
              <a:t>, radius, color)</a:t>
            </a: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 err="1">
                <a:latin typeface="Inconsolata Medium" panose="020B0609030003000000" pitchFamily="49" charset="77"/>
              </a:rPr>
              <a:t>arcade.draw_rectangle_filled</a:t>
            </a:r>
            <a:r>
              <a:rPr lang="en-US" sz="1900" b="1" dirty="0">
                <a:latin typeface="Inconsolata Medium" panose="020B0609030003000000" pitchFamily="49" charset="77"/>
              </a:rPr>
              <a:t>(</a:t>
            </a:r>
            <a:r>
              <a:rPr lang="en-US" sz="1900" b="1" dirty="0" err="1">
                <a:latin typeface="Inconsolata Medium" panose="020B0609030003000000" pitchFamily="49" charset="77"/>
              </a:rPr>
              <a:t>center_x</a:t>
            </a:r>
            <a:r>
              <a:rPr lang="en-US" sz="1900" b="1" dirty="0">
                <a:latin typeface="Inconsolata Medium" panose="020B0609030003000000" pitchFamily="49" charset="77"/>
              </a:rPr>
              <a:t>, </a:t>
            </a:r>
            <a:r>
              <a:rPr lang="en-US" sz="1900" b="1" dirty="0" err="1">
                <a:latin typeface="Inconsolata Medium" panose="020B0609030003000000" pitchFamily="49" charset="77"/>
              </a:rPr>
              <a:t>center_y</a:t>
            </a:r>
            <a:r>
              <a:rPr lang="en-US" sz="1900" b="1" dirty="0">
                <a:latin typeface="Inconsolata Medium" panose="020B0609030003000000" pitchFamily="49" charset="77"/>
              </a:rPr>
              <a:t>, width, height, color)</a:t>
            </a: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 err="1">
                <a:latin typeface="Inconsolata Medium" panose="020B0609030003000000" pitchFamily="49" charset="77"/>
              </a:rPr>
              <a:t>arcade.draw_line</a:t>
            </a:r>
            <a:r>
              <a:rPr lang="en-US" sz="1900" b="1" dirty="0">
                <a:latin typeface="Inconsolata Medium" panose="020B0609030003000000" pitchFamily="49" charset="77"/>
              </a:rPr>
              <a:t>(</a:t>
            </a:r>
            <a:r>
              <a:rPr lang="en-US" sz="1900" b="1" dirty="0" err="1">
                <a:latin typeface="Inconsolata Medium" panose="020B0609030003000000" pitchFamily="49" charset="77"/>
              </a:rPr>
              <a:t>start_x</a:t>
            </a:r>
            <a:r>
              <a:rPr lang="en-US" sz="1900" b="1" dirty="0">
                <a:latin typeface="Inconsolata Medium" panose="020B0609030003000000" pitchFamily="49" charset="77"/>
              </a:rPr>
              <a:t>, </a:t>
            </a:r>
            <a:r>
              <a:rPr lang="en-US" sz="1900" b="1" dirty="0" err="1">
                <a:latin typeface="Inconsolata Medium" panose="020B0609030003000000" pitchFamily="49" charset="77"/>
              </a:rPr>
              <a:t>start_y</a:t>
            </a:r>
            <a:r>
              <a:rPr lang="en-US" sz="1900" b="1" dirty="0">
                <a:latin typeface="Inconsolata Medium" panose="020B0609030003000000" pitchFamily="49" charset="77"/>
              </a:rPr>
              <a:t>, </a:t>
            </a:r>
            <a:r>
              <a:rPr lang="en-US" sz="1900" b="1" dirty="0" err="1">
                <a:latin typeface="Inconsolata Medium" panose="020B0609030003000000" pitchFamily="49" charset="77"/>
              </a:rPr>
              <a:t>end_x</a:t>
            </a:r>
            <a:r>
              <a:rPr lang="en-US" sz="1900" b="1" dirty="0">
                <a:latin typeface="Inconsolata Medium" panose="020B0609030003000000" pitchFamily="49" charset="77"/>
              </a:rPr>
              <a:t>, </a:t>
            </a:r>
            <a:r>
              <a:rPr lang="en-US" sz="1900" b="1" dirty="0" err="1">
                <a:latin typeface="Inconsolata Medium" panose="020B0609030003000000" pitchFamily="49" charset="77"/>
              </a:rPr>
              <a:t>end_y</a:t>
            </a:r>
            <a:r>
              <a:rPr lang="en-US" sz="1900" b="1" dirty="0">
                <a:latin typeface="Inconsolata Medium" panose="020B0609030003000000" pitchFamily="49" charset="77"/>
              </a:rPr>
              <a:t>, color, </a:t>
            </a:r>
            <a:r>
              <a:rPr lang="en-US" sz="1900" b="1" dirty="0" err="1">
                <a:latin typeface="Inconsolata Medium" panose="020B0609030003000000" pitchFamily="49" charset="77"/>
              </a:rPr>
              <a:t>line_width</a:t>
            </a:r>
            <a:r>
              <a:rPr lang="en-US" sz="1900" b="1" dirty="0">
                <a:latin typeface="Inconsolata Medium" panose="020B0609030003000000" pitchFamily="49" charset="77"/>
              </a:rPr>
              <a:t>)</a:t>
            </a: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264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Circles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70517"/>
            <a:ext cx="8281011" cy="46182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b="1" dirty="0" err="1">
                <a:latin typeface="Inconsolata Medium" panose="020B0609030003000000" pitchFamily="49" charset="77"/>
              </a:rPr>
              <a:t>arcade.draw_circle_filled</a:t>
            </a:r>
            <a:r>
              <a:rPr lang="en-US" sz="1900" b="1" dirty="0">
                <a:latin typeface="Inconsolata Medium" panose="020B0609030003000000" pitchFamily="49" charset="77"/>
              </a:rPr>
              <a:t>(</a:t>
            </a:r>
            <a:r>
              <a:rPr lang="en-US" sz="1900" b="1" dirty="0" err="1">
                <a:latin typeface="Inconsolata Medium" panose="020B0609030003000000" pitchFamily="49" charset="77"/>
              </a:rPr>
              <a:t>center_x</a:t>
            </a:r>
            <a:r>
              <a:rPr lang="en-US" sz="1900" b="1" dirty="0">
                <a:latin typeface="Inconsolata Medium" panose="020B0609030003000000" pitchFamily="49" charset="77"/>
              </a:rPr>
              <a:t>, </a:t>
            </a:r>
            <a:r>
              <a:rPr lang="en-US" sz="1900" b="1" dirty="0" err="1">
                <a:latin typeface="Inconsolata Medium" panose="020B0609030003000000" pitchFamily="49" charset="77"/>
              </a:rPr>
              <a:t>center_y</a:t>
            </a:r>
            <a:r>
              <a:rPr lang="en-US" sz="1900" b="1" dirty="0">
                <a:latin typeface="Inconsolata Medium" panose="020B0609030003000000" pitchFamily="49" charset="77"/>
              </a:rPr>
              <a:t>, radius, color)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66CE53-F112-A541-9BD3-66B15923A625}"/>
              </a:ext>
            </a:extLst>
          </p:cNvPr>
          <p:cNvSpPr/>
          <p:nvPr/>
        </p:nvSpPr>
        <p:spPr>
          <a:xfrm>
            <a:off x="2620540" y="2051821"/>
            <a:ext cx="4248614" cy="284356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F23CA8-6CDC-B54F-AA0A-1BDFF4948D1E}"/>
              </a:ext>
            </a:extLst>
          </p:cNvPr>
          <p:cNvSpPr txBox="1"/>
          <p:nvPr/>
        </p:nvSpPr>
        <p:spPr>
          <a:xfrm>
            <a:off x="1362207" y="5066775"/>
            <a:ext cx="145905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Origin (0,0)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8A5CCD-E1C2-A844-A623-D7CF631C7807}"/>
              </a:ext>
            </a:extLst>
          </p:cNvPr>
          <p:cNvSpPr txBox="1"/>
          <p:nvPr/>
        </p:nvSpPr>
        <p:spPr>
          <a:xfrm>
            <a:off x="4380574" y="4986379"/>
            <a:ext cx="37542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E6B7CA-3510-2641-9859-C05DEE7B35B5}"/>
              </a:ext>
            </a:extLst>
          </p:cNvPr>
          <p:cNvSpPr txBox="1"/>
          <p:nvPr/>
        </p:nvSpPr>
        <p:spPr>
          <a:xfrm>
            <a:off x="2118055" y="3515731"/>
            <a:ext cx="34657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Y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D9865E7-CCBD-3D4C-8E32-088329ADAD1D}"/>
              </a:ext>
            </a:extLst>
          </p:cNvPr>
          <p:cNvCxnSpPr>
            <a:cxnSpLocks/>
          </p:cNvCxnSpPr>
          <p:nvPr/>
        </p:nvCxnSpPr>
        <p:spPr>
          <a:xfrm flipV="1">
            <a:off x="2297558" y="2601041"/>
            <a:ext cx="0" cy="7432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C8CFF0D-CEB8-3F41-B9C3-0B60F5D1A9C7}"/>
              </a:ext>
            </a:extLst>
          </p:cNvPr>
          <p:cNvCxnSpPr>
            <a:cxnSpLocks/>
          </p:cNvCxnSpPr>
          <p:nvPr/>
        </p:nvCxnSpPr>
        <p:spPr>
          <a:xfrm>
            <a:off x="4858217" y="5169779"/>
            <a:ext cx="81775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19E12565-C006-4F48-B7BD-335EF18CF0F6}"/>
              </a:ext>
            </a:extLst>
          </p:cNvPr>
          <p:cNvSpPr/>
          <p:nvPr/>
        </p:nvSpPr>
        <p:spPr>
          <a:xfrm>
            <a:off x="4092498" y="2821258"/>
            <a:ext cx="1494263" cy="134929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B6FB0DE-2945-E041-90FA-8CB0CDAFF5B8}"/>
              </a:ext>
            </a:extLst>
          </p:cNvPr>
          <p:cNvSpPr/>
          <p:nvPr/>
        </p:nvSpPr>
        <p:spPr>
          <a:xfrm>
            <a:off x="4767146" y="3460859"/>
            <a:ext cx="144966" cy="1369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7D3381-3A0B-614B-8593-A2481AB3E1D9}"/>
              </a:ext>
            </a:extLst>
          </p:cNvPr>
          <p:cNvSpPr txBox="1"/>
          <p:nvPr/>
        </p:nvSpPr>
        <p:spPr>
          <a:xfrm>
            <a:off x="3732326" y="4379833"/>
            <a:ext cx="246775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(</a:t>
            </a:r>
            <a:r>
              <a:rPr lang="en-US" sz="2100" dirty="0" err="1"/>
              <a:t>center_x</a:t>
            </a:r>
            <a:r>
              <a:rPr lang="en-US" sz="2100" dirty="0"/>
              <a:t>, </a:t>
            </a:r>
            <a:r>
              <a:rPr lang="en-US" sz="2100" dirty="0" err="1"/>
              <a:t>center_y</a:t>
            </a:r>
            <a:r>
              <a:rPr lang="en-US" sz="2100" dirty="0"/>
              <a:t>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1E67156-8C15-C345-A4CD-E08AFE768725}"/>
              </a:ext>
            </a:extLst>
          </p:cNvPr>
          <p:cNvCxnSpPr>
            <a:cxnSpLocks/>
          </p:cNvCxnSpPr>
          <p:nvPr/>
        </p:nvCxnSpPr>
        <p:spPr>
          <a:xfrm flipV="1">
            <a:off x="4642729" y="3657883"/>
            <a:ext cx="169024" cy="7818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C1EFB17-B5F0-8E46-8227-D2A721C7BB8E}"/>
              </a:ext>
            </a:extLst>
          </p:cNvPr>
          <p:cNvCxnSpPr>
            <a:cxnSpLocks/>
          </p:cNvCxnSpPr>
          <p:nvPr/>
        </p:nvCxnSpPr>
        <p:spPr>
          <a:xfrm flipV="1">
            <a:off x="4842806" y="2901047"/>
            <a:ext cx="360567" cy="62341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E900AF8-FE04-284D-A437-3F3592B5F117}"/>
              </a:ext>
            </a:extLst>
          </p:cNvPr>
          <p:cNvSpPr txBox="1"/>
          <p:nvPr/>
        </p:nvSpPr>
        <p:spPr>
          <a:xfrm>
            <a:off x="4354382" y="2924178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radius</a:t>
            </a:r>
          </a:p>
        </p:txBody>
      </p:sp>
    </p:spTree>
    <p:extLst>
      <p:ext uri="{BB962C8B-B14F-4D97-AF65-F5344CB8AC3E}">
        <p14:creationId xmlns:p14="http://schemas.microsoft.com/office/powerpoint/2010/main" val="4293300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7" grpId="0"/>
      <p:bldP spid="8" grpId="0"/>
      <p:bldP spid="3" grpId="0" animBg="1"/>
      <p:bldP spid="12" grpId="0" animBg="1"/>
      <p:bldP spid="13" grpId="0"/>
      <p:bldP spid="2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Rectangles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70517"/>
            <a:ext cx="8281011" cy="46182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b="1" dirty="0" err="1">
                <a:latin typeface="Inconsolata Medium" panose="020B0609030003000000" pitchFamily="49" charset="77"/>
              </a:rPr>
              <a:t>arcade.draw_rectangle_filled</a:t>
            </a:r>
            <a:r>
              <a:rPr lang="en-US" sz="1900" b="1" dirty="0">
                <a:latin typeface="Inconsolata Medium" panose="020B0609030003000000" pitchFamily="49" charset="77"/>
              </a:rPr>
              <a:t>(</a:t>
            </a:r>
            <a:r>
              <a:rPr lang="en-US" sz="1900" b="1" dirty="0" err="1">
                <a:latin typeface="Inconsolata Medium" panose="020B0609030003000000" pitchFamily="49" charset="77"/>
              </a:rPr>
              <a:t>center_x</a:t>
            </a:r>
            <a:r>
              <a:rPr lang="en-US" sz="1900" b="1" dirty="0">
                <a:latin typeface="Inconsolata Medium" panose="020B0609030003000000" pitchFamily="49" charset="77"/>
              </a:rPr>
              <a:t>, </a:t>
            </a:r>
            <a:r>
              <a:rPr lang="en-US" sz="1900" b="1" dirty="0" err="1">
                <a:latin typeface="Inconsolata Medium" panose="020B0609030003000000" pitchFamily="49" charset="77"/>
              </a:rPr>
              <a:t>center_y</a:t>
            </a:r>
            <a:r>
              <a:rPr lang="en-US" sz="1900" b="1" dirty="0">
                <a:latin typeface="Inconsolata Medium" panose="020B0609030003000000" pitchFamily="49" charset="77"/>
              </a:rPr>
              <a:t>, width, height, color)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66CE53-F112-A541-9BD3-66B15923A625}"/>
              </a:ext>
            </a:extLst>
          </p:cNvPr>
          <p:cNvSpPr/>
          <p:nvPr/>
        </p:nvSpPr>
        <p:spPr>
          <a:xfrm>
            <a:off x="2118055" y="1754403"/>
            <a:ext cx="5275204" cy="331237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F23CA8-6CDC-B54F-AA0A-1BDFF4948D1E}"/>
              </a:ext>
            </a:extLst>
          </p:cNvPr>
          <p:cNvSpPr txBox="1"/>
          <p:nvPr/>
        </p:nvSpPr>
        <p:spPr>
          <a:xfrm>
            <a:off x="1005370" y="5122531"/>
            <a:ext cx="145905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Origin (0,0)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8A5CCD-E1C2-A844-A623-D7CF631C7807}"/>
              </a:ext>
            </a:extLst>
          </p:cNvPr>
          <p:cNvSpPr txBox="1"/>
          <p:nvPr/>
        </p:nvSpPr>
        <p:spPr>
          <a:xfrm>
            <a:off x="4380574" y="5086738"/>
            <a:ext cx="37542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E6B7CA-3510-2641-9859-C05DEE7B35B5}"/>
              </a:ext>
            </a:extLst>
          </p:cNvPr>
          <p:cNvSpPr txBox="1"/>
          <p:nvPr/>
        </p:nvSpPr>
        <p:spPr>
          <a:xfrm>
            <a:off x="1660858" y="3515731"/>
            <a:ext cx="34657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Y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D9865E7-CCBD-3D4C-8E32-088329ADAD1D}"/>
              </a:ext>
            </a:extLst>
          </p:cNvPr>
          <p:cNvCxnSpPr>
            <a:cxnSpLocks/>
          </p:cNvCxnSpPr>
          <p:nvPr/>
        </p:nvCxnSpPr>
        <p:spPr>
          <a:xfrm flipV="1">
            <a:off x="1840361" y="2601041"/>
            <a:ext cx="0" cy="7432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C8CFF0D-CEB8-3F41-B9C3-0B60F5D1A9C7}"/>
              </a:ext>
            </a:extLst>
          </p:cNvPr>
          <p:cNvCxnSpPr>
            <a:cxnSpLocks/>
          </p:cNvCxnSpPr>
          <p:nvPr/>
        </p:nvCxnSpPr>
        <p:spPr>
          <a:xfrm>
            <a:off x="4858217" y="5270138"/>
            <a:ext cx="81775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3B6FB0DE-2945-E041-90FA-8CB0CDAFF5B8}"/>
              </a:ext>
            </a:extLst>
          </p:cNvPr>
          <p:cNvSpPr/>
          <p:nvPr/>
        </p:nvSpPr>
        <p:spPr>
          <a:xfrm>
            <a:off x="4711391" y="3460859"/>
            <a:ext cx="144966" cy="1369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7D3381-3A0B-614B-8593-A2481AB3E1D9}"/>
              </a:ext>
            </a:extLst>
          </p:cNvPr>
          <p:cNvSpPr txBox="1"/>
          <p:nvPr/>
        </p:nvSpPr>
        <p:spPr>
          <a:xfrm>
            <a:off x="3732326" y="4379833"/>
            <a:ext cx="246775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(</a:t>
            </a:r>
            <a:r>
              <a:rPr lang="en-US" sz="2100" dirty="0" err="1"/>
              <a:t>center_x</a:t>
            </a:r>
            <a:r>
              <a:rPr lang="en-US" sz="2100" dirty="0"/>
              <a:t>, </a:t>
            </a:r>
            <a:r>
              <a:rPr lang="en-US" sz="2100" dirty="0" err="1"/>
              <a:t>center_y</a:t>
            </a:r>
            <a:r>
              <a:rPr lang="en-US" sz="2100" dirty="0"/>
              <a:t>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1E67156-8C15-C345-A4CD-E08AFE768725}"/>
              </a:ext>
            </a:extLst>
          </p:cNvPr>
          <p:cNvCxnSpPr>
            <a:cxnSpLocks/>
          </p:cNvCxnSpPr>
          <p:nvPr/>
        </p:nvCxnSpPr>
        <p:spPr>
          <a:xfrm flipV="1">
            <a:off x="4586974" y="3680185"/>
            <a:ext cx="169024" cy="7818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BC645B45-9CC0-0742-8019-93103DFD04AF}"/>
              </a:ext>
            </a:extLst>
          </p:cNvPr>
          <p:cNvSpPr/>
          <p:nvPr/>
        </p:nvSpPr>
        <p:spPr>
          <a:xfrm>
            <a:off x="3601634" y="2749705"/>
            <a:ext cx="2420237" cy="153205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15FD0A2-C767-2B4F-AC9E-C2ECB6E65C39}"/>
              </a:ext>
            </a:extLst>
          </p:cNvPr>
          <p:cNvCxnSpPr>
            <a:cxnSpLocks/>
          </p:cNvCxnSpPr>
          <p:nvPr/>
        </p:nvCxnSpPr>
        <p:spPr>
          <a:xfrm>
            <a:off x="3601634" y="2601041"/>
            <a:ext cx="2420237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BC8A166-8B50-6448-9397-722D45CC0BD3}"/>
              </a:ext>
            </a:extLst>
          </p:cNvPr>
          <p:cNvSpPr txBox="1"/>
          <p:nvPr/>
        </p:nvSpPr>
        <p:spPr>
          <a:xfrm>
            <a:off x="4309525" y="2185543"/>
            <a:ext cx="80021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width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D099842-8F49-3D4C-9207-FDEC14CBE7CA}"/>
              </a:ext>
            </a:extLst>
          </p:cNvPr>
          <p:cNvCxnSpPr>
            <a:cxnSpLocks/>
          </p:cNvCxnSpPr>
          <p:nvPr/>
        </p:nvCxnSpPr>
        <p:spPr>
          <a:xfrm flipV="1">
            <a:off x="6200078" y="2784467"/>
            <a:ext cx="0" cy="1452686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4978F3B-F054-FE4E-AADA-B8ABE1CDB3E2}"/>
              </a:ext>
            </a:extLst>
          </p:cNvPr>
          <p:cNvSpPr txBox="1"/>
          <p:nvPr/>
        </p:nvSpPr>
        <p:spPr>
          <a:xfrm>
            <a:off x="6320470" y="3100233"/>
            <a:ext cx="90444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height</a:t>
            </a:r>
          </a:p>
        </p:txBody>
      </p:sp>
    </p:spTree>
    <p:extLst>
      <p:ext uri="{BB962C8B-B14F-4D97-AF65-F5344CB8AC3E}">
        <p14:creationId xmlns:p14="http://schemas.microsoft.com/office/powerpoint/2010/main" val="111213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7" grpId="0"/>
      <p:bldP spid="8" grpId="0"/>
      <p:bldP spid="12" grpId="0" animBg="1"/>
      <p:bldP spid="13" grpId="0"/>
      <p:bldP spid="15" grpId="0" animBg="1"/>
      <p:bldP spid="17" grpId="0"/>
      <p:bldP spid="2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Lines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70517"/>
            <a:ext cx="8281011" cy="46182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b="1" dirty="0" err="1">
                <a:latin typeface="Inconsolata Medium" panose="020B0609030003000000" pitchFamily="49" charset="77"/>
              </a:rPr>
              <a:t>arcade.draw_line</a:t>
            </a:r>
            <a:r>
              <a:rPr lang="en-US" sz="1900" b="1" dirty="0">
                <a:latin typeface="Inconsolata Medium" panose="020B0609030003000000" pitchFamily="49" charset="77"/>
              </a:rPr>
              <a:t>(</a:t>
            </a:r>
            <a:r>
              <a:rPr lang="en-US" sz="1900" b="1" dirty="0" err="1">
                <a:latin typeface="Inconsolata Medium" panose="020B0609030003000000" pitchFamily="49" charset="77"/>
              </a:rPr>
              <a:t>start_x</a:t>
            </a:r>
            <a:r>
              <a:rPr lang="en-US" sz="1900" b="1" dirty="0">
                <a:latin typeface="Inconsolata Medium" panose="020B0609030003000000" pitchFamily="49" charset="77"/>
              </a:rPr>
              <a:t>, </a:t>
            </a:r>
            <a:r>
              <a:rPr lang="en-US" sz="1900" b="1" dirty="0" err="1">
                <a:latin typeface="Inconsolata Medium" panose="020B0609030003000000" pitchFamily="49" charset="77"/>
              </a:rPr>
              <a:t>start_y</a:t>
            </a:r>
            <a:r>
              <a:rPr lang="en-US" sz="1900" b="1" dirty="0">
                <a:latin typeface="Inconsolata Medium" panose="020B0609030003000000" pitchFamily="49" charset="77"/>
              </a:rPr>
              <a:t>, </a:t>
            </a:r>
            <a:r>
              <a:rPr lang="en-US" sz="1900" b="1" dirty="0" err="1">
                <a:latin typeface="Inconsolata Medium" panose="020B0609030003000000" pitchFamily="49" charset="77"/>
              </a:rPr>
              <a:t>end_x</a:t>
            </a:r>
            <a:r>
              <a:rPr lang="en-US" sz="1900" b="1" dirty="0">
                <a:latin typeface="Inconsolata Medium" panose="020B0609030003000000" pitchFamily="49" charset="77"/>
              </a:rPr>
              <a:t>, </a:t>
            </a:r>
            <a:r>
              <a:rPr lang="en-US" sz="1900" b="1" dirty="0" err="1">
                <a:latin typeface="Inconsolata Medium" panose="020B0609030003000000" pitchFamily="49" charset="77"/>
              </a:rPr>
              <a:t>end_y</a:t>
            </a:r>
            <a:r>
              <a:rPr lang="en-US" sz="1900" b="1" dirty="0">
                <a:latin typeface="Inconsolata Medium" panose="020B0609030003000000" pitchFamily="49" charset="77"/>
              </a:rPr>
              <a:t>, color, </a:t>
            </a:r>
            <a:r>
              <a:rPr lang="en-US" sz="1900" b="1" dirty="0" err="1">
                <a:latin typeface="Inconsolata Medium" panose="020B0609030003000000" pitchFamily="49" charset="77"/>
              </a:rPr>
              <a:t>line_width</a:t>
            </a:r>
            <a:r>
              <a:rPr lang="en-US" sz="1900" b="1" dirty="0">
                <a:latin typeface="Inconsolata Medium" panose="020B0609030003000000" pitchFamily="49" charset="77"/>
              </a:rPr>
              <a:t>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66CE53-F112-A541-9BD3-66B15923A625}"/>
              </a:ext>
            </a:extLst>
          </p:cNvPr>
          <p:cNvSpPr/>
          <p:nvPr/>
        </p:nvSpPr>
        <p:spPr>
          <a:xfrm>
            <a:off x="2118055" y="1754403"/>
            <a:ext cx="5275204" cy="331237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F23CA8-6CDC-B54F-AA0A-1BDFF4948D1E}"/>
              </a:ext>
            </a:extLst>
          </p:cNvPr>
          <p:cNvSpPr txBox="1"/>
          <p:nvPr/>
        </p:nvSpPr>
        <p:spPr>
          <a:xfrm>
            <a:off x="1005370" y="5122531"/>
            <a:ext cx="145905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Origin (0,0)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8A5CCD-E1C2-A844-A623-D7CF631C7807}"/>
              </a:ext>
            </a:extLst>
          </p:cNvPr>
          <p:cNvSpPr txBox="1"/>
          <p:nvPr/>
        </p:nvSpPr>
        <p:spPr>
          <a:xfrm>
            <a:off x="4380574" y="5086738"/>
            <a:ext cx="37542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E6B7CA-3510-2641-9859-C05DEE7B35B5}"/>
              </a:ext>
            </a:extLst>
          </p:cNvPr>
          <p:cNvSpPr txBox="1"/>
          <p:nvPr/>
        </p:nvSpPr>
        <p:spPr>
          <a:xfrm>
            <a:off x="1660858" y="3515731"/>
            <a:ext cx="34657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Y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D9865E7-CCBD-3D4C-8E32-088329ADAD1D}"/>
              </a:ext>
            </a:extLst>
          </p:cNvPr>
          <p:cNvCxnSpPr>
            <a:cxnSpLocks/>
          </p:cNvCxnSpPr>
          <p:nvPr/>
        </p:nvCxnSpPr>
        <p:spPr>
          <a:xfrm flipV="1">
            <a:off x="1840361" y="2601041"/>
            <a:ext cx="0" cy="7432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C8CFF0D-CEB8-3F41-B9C3-0B60F5D1A9C7}"/>
              </a:ext>
            </a:extLst>
          </p:cNvPr>
          <p:cNvCxnSpPr>
            <a:cxnSpLocks/>
          </p:cNvCxnSpPr>
          <p:nvPr/>
        </p:nvCxnSpPr>
        <p:spPr>
          <a:xfrm>
            <a:off x="4858217" y="5270138"/>
            <a:ext cx="81775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3B6FB0DE-2945-E041-90FA-8CB0CDAFF5B8}"/>
              </a:ext>
            </a:extLst>
          </p:cNvPr>
          <p:cNvSpPr/>
          <p:nvPr/>
        </p:nvSpPr>
        <p:spPr>
          <a:xfrm>
            <a:off x="3535698" y="4245934"/>
            <a:ext cx="144966" cy="13699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7D3381-3A0B-614B-8593-A2481AB3E1D9}"/>
              </a:ext>
            </a:extLst>
          </p:cNvPr>
          <p:cNvSpPr txBox="1"/>
          <p:nvPr/>
        </p:nvSpPr>
        <p:spPr>
          <a:xfrm>
            <a:off x="2672960" y="4380590"/>
            <a:ext cx="246775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(</a:t>
            </a:r>
            <a:r>
              <a:rPr lang="en-US" sz="2100" dirty="0" err="1"/>
              <a:t>start_x</a:t>
            </a:r>
            <a:r>
              <a:rPr lang="en-US" sz="2100" dirty="0"/>
              <a:t>, </a:t>
            </a:r>
            <a:r>
              <a:rPr lang="en-US" sz="2100" dirty="0" err="1"/>
              <a:t>start_y</a:t>
            </a:r>
            <a:r>
              <a:rPr lang="en-US" sz="2100" dirty="0"/>
              <a:t>)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CFDA3C9-6C9D-F34B-8A71-5FA9306995F4}"/>
              </a:ext>
            </a:extLst>
          </p:cNvPr>
          <p:cNvSpPr/>
          <p:nvPr/>
        </p:nvSpPr>
        <p:spPr>
          <a:xfrm>
            <a:off x="4635504" y="2092506"/>
            <a:ext cx="144966" cy="13699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1C544F9-29D8-9545-85B4-DCF42C4CA9FD}"/>
              </a:ext>
            </a:extLst>
          </p:cNvPr>
          <p:cNvSpPr txBox="1"/>
          <p:nvPr/>
        </p:nvSpPr>
        <p:spPr>
          <a:xfrm>
            <a:off x="4802772" y="2393292"/>
            <a:ext cx="246775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(</a:t>
            </a:r>
            <a:r>
              <a:rPr lang="en-US" sz="2100" dirty="0" err="1"/>
              <a:t>end_x</a:t>
            </a:r>
            <a:r>
              <a:rPr lang="en-US" sz="2100" dirty="0"/>
              <a:t>, </a:t>
            </a:r>
            <a:r>
              <a:rPr lang="en-US" sz="2100" dirty="0" err="1"/>
              <a:t>end_y</a:t>
            </a:r>
            <a:r>
              <a:rPr lang="en-US" sz="2100" dirty="0"/>
              <a:t>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E47BD07-225D-1D45-B59F-7A23407C0764}"/>
              </a:ext>
            </a:extLst>
          </p:cNvPr>
          <p:cNvCxnSpPr>
            <a:cxnSpLocks/>
          </p:cNvCxnSpPr>
          <p:nvPr/>
        </p:nvCxnSpPr>
        <p:spPr>
          <a:xfrm flipV="1">
            <a:off x="3604554" y="2146021"/>
            <a:ext cx="1110957" cy="21945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3204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7" grpId="0"/>
      <p:bldP spid="8" grpId="0"/>
      <p:bldP spid="12" grpId="0" animBg="1"/>
      <p:bldP spid="13" grpId="0"/>
      <p:bldP spid="18" grpId="0" animBg="1"/>
      <p:bldP spid="2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arenR"/>
            </a:pPr>
            <a:r>
              <a:rPr lang="en-US" dirty="0">
                <a:hlinkClick r:id="rId2"/>
              </a:rPr>
              <a:t>https://pyglet.readthedocs.io/</a:t>
            </a:r>
            <a:endParaRPr lang="en-US" dirty="0"/>
          </a:p>
          <a:p>
            <a:pPr marL="457200" indent="-457200">
              <a:buAutoNum type="arabicParenR"/>
            </a:pPr>
            <a:r>
              <a:rPr lang="en-US" dirty="0">
                <a:hlinkClick r:id="rId3"/>
              </a:rPr>
              <a:t>http://arcade.academy/index.html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711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303429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The Python Arcade Library</a:t>
            </a:r>
          </a:p>
          <a:p>
            <a:pPr marL="457200" indent="-457200">
              <a:buFont typeface="Arial" panose="020B0604020202020204" pitchFamily="34" charset="0"/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Inheriting from the Window Class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Drawing Texts and Basic Shapes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Colors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The Coordinate System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Writing Our First Program</a:t>
            </a: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b="1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6975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D4812-1329-D34B-BE17-6F2028DA3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764" y="2007476"/>
            <a:ext cx="7886700" cy="880187"/>
          </a:xfrm>
        </p:spPr>
        <p:txBody>
          <a:bodyPr/>
          <a:lstStyle/>
          <a:p>
            <a:pPr algn="ctr"/>
            <a:r>
              <a:rPr lang="en-US" dirty="0"/>
              <a:t>The Python Arcade Library</a:t>
            </a:r>
          </a:p>
        </p:txBody>
      </p:sp>
    </p:spTree>
    <p:extLst>
      <p:ext uri="{BB962C8B-B14F-4D97-AF65-F5344CB8AC3E}">
        <p14:creationId xmlns:p14="http://schemas.microsoft.com/office/powerpoint/2010/main" val="1091782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The Python Arcade Library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4605"/>
            <a:ext cx="8051725" cy="440414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The Python Arcade Library is an easy to learn library for creating 2D arcade games using the popular Python language.  A popular alternative is </a:t>
            </a:r>
            <a:r>
              <a:rPr lang="en-US" dirty="0" err="1"/>
              <a:t>Pygame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Many great reasons to use Arcade:</a:t>
            </a:r>
          </a:p>
          <a:p>
            <a:r>
              <a:rPr lang="en-US" dirty="0"/>
              <a:t>Built on top of </a:t>
            </a:r>
            <a:r>
              <a:rPr lang="en-US" dirty="0" err="1"/>
              <a:t>Pyglet</a:t>
            </a:r>
            <a:r>
              <a:rPr lang="en-US" dirty="0"/>
              <a:t> and OpenGL 3+</a:t>
            </a:r>
          </a:p>
          <a:p>
            <a:r>
              <a:rPr lang="en-US" dirty="0"/>
              <a:t>Arcade is very simple to learn and uses less boiler plate code.</a:t>
            </a:r>
          </a:p>
          <a:p>
            <a:r>
              <a:rPr lang="en-US" dirty="0"/>
              <a:t>Supports animated sprites; easy scaling of sprites.</a:t>
            </a:r>
          </a:p>
          <a:p>
            <a:r>
              <a:rPr lang="en-US" dirty="0"/>
              <a:t>Has built in physics engine for simple platformers.</a:t>
            </a:r>
          </a:p>
          <a:p>
            <a:r>
              <a:rPr lang="en-US" dirty="0"/>
              <a:t>Support for acceleration of graphics card for performance.</a:t>
            </a:r>
          </a:p>
          <a:p>
            <a:r>
              <a:rPr lang="en-US" dirty="0"/>
              <a:t>Uses standard math coordinate system with (0,0) lower left and Y-coordinates not reversed!</a:t>
            </a:r>
          </a:p>
        </p:txBody>
      </p:sp>
    </p:spTree>
    <p:extLst>
      <p:ext uri="{BB962C8B-B14F-4D97-AF65-F5344CB8AC3E}">
        <p14:creationId xmlns:p14="http://schemas.microsoft.com/office/powerpoint/2010/main" val="278045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The Window Class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4605"/>
            <a:ext cx="8051725" cy="440414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err="1"/>
              <a:t>arcade.Window</a:t>
            </a:r>
            <a:r>
              <a:rPr lang="en-US" dirty="0"/>
              <a:t> class is the main class that your game should derive from. This class represents the window of the game and manages event handling.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will derive from this </a:t>
            </a:r>
          </a:p>
          <a:p>
            <a:pPr marL="0" indent="0">
              <a:buNone/>
            </a:pPr>
            <a:r>
              <a:rPr lang="en-US" dirty="0"/>
              <a:t>class and override these </a:t>
            </a:r>
          </a:p>
          <a:p>
            <a:pPr marL="0" indent="0">
              <a:buNone/>
            </a:pPr>
            <a:r>
              <a:rPr lang="en-US" dirty="0"/>
              <a:t>methods to achieve the </a:t>
            </a:r>
          </a:p>
          <a:p>
            <a:pPr marL="0" indent="0">
              <a:buNone/>
            </a:pPr>
            <a:r>
              <a:rPr lang="en-US" dirty="0"/>
              <a:t>behavior we want. 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1C3A3B35-1B44-C444-94B1-553B1250ED7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1421844"/>
              </p:ext>
            </p:extLst>
          </p:nvPr>
        </p:nvGraphicFramePr>
        <p:xfrm>
          <a:off x="3674139" y="2596055"/>
          <a:ext cx="4734569" cy="23252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34569">
                  <a:extLst>
                    <a:ext uri="{9D8B030D-6E8A-4147-A177-3AD203B41FA5}">
                      <a16:colId xmlns:a16="http://schemas.microsoft.com/office/drawing/2014/main" val="2159819282"/>
                    </a:ext>
                  </a:extLst>
                </a:gridCol>
              </a:tblGrid>
              <a:tr h="405025">
                <a:tc>
                  <a:txBody>
                    <a:bodyPr/>
                    <a:lstStyle/>
                    <a:p>
                      <a:r>
                        <a:rPr lang="en-US" sz="2000" b="0" cap="none" spc="0" dirty="0" err="1">
                          <a:ln w="0"/>
                          <a:solidFill>
                            <a:srgbClr val="00B05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arcade.Window</a:t>
                      </a:r>
                      <a:r>
                        <a:rPr lang="en-US" sz="2000" b="0" cap="none" spc="0" dirty="0">
                          <a:ln w="0"/>
                          <a:solidFill>
                            <a:srgbClr val="00B05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(width, height, title)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314547"/>
                  </a:ext>
                </a:extLst>
              </a:tr>
              <a:tr h="1558625">
                <a:tc>
                  <a:txBody>
                    <a:bodyPr/>
                    <a:lstStyle/>
                    <a:p>
                      <a:r>
                        <a:rPr lang="en-US" sz="20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on_draw</a:t>
                      </a:r>
                      <a:r>
                        <a:rPr lang="en-US" sz="20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(self)</a:t>
                      </a:r>
                    </a:p>
                    <a:p>
                      <a:r>
                        <a:rPr lang="en-US" sz="20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on_update</a:t>
                      </a:r>
                      <a:r>
                        <a:rPr lang="en-US" sz="20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(self, </a:t>
                      </a:r>
                      <a:r>
                        <a:rPr lang="en-US" sz="20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delta_time</a:t>
                      </a:r>
                      <a:r>
                        <a:rPr lang="en-US" sz="20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)</a:t>
                      </a:r>
                    </a:p>
                    <a:p>
                      <a:r>
                        <a:rPr lang="en-US" sz="20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on_mouse_motion</a:t>
                      </a:r>
                      <a:r>
                        <a:rPr lang="en-US" sz="20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(self, x, y, dx, </a:t>
                      </a:r>
                      <a:r>
                        <a:rPr lang="en-US" sz="20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dy</a:t>
                      </a:r>
                      <a:r>
                        <a:rPr lang="en-US" sz="20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)</a:t>
                      </a:r>
                    </a:p>
                    <a:p>
                      <a:r>
                        <a:rPr lang="en-US" sz="20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on_mouse_press</a:t>
                      </a:r>
                      <a:r>
                        <a:rPr lang="en-US" sz="20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(self, x, y, button, modifiers)</a:t>
                      </a:r>
                    </a:p>
                    <a:p>
                      <a:r>
                        <a:rPr lang="en-US" sz="20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on_key_press</a:t>
                      </a:r>
                      <a:r>
                        <a:rPr lang="en-US" sz="20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(self, key, modifiers)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on_key_release</a:t>
                      </a:r>
                      <a:r>
                        <a:rPr lang="en-US" sz="20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(self, key, modifiers)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0100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2704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Template for First Program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4605"/>
            <a:ext cx="8051725" cy="4404149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Let’s look at the template for writing a basic program using the Arcade library.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Our simple program will have a class that derives from </a:t>
            </a:r>
            <a:r>
              <a:rPr lang="en-US" dirty="0" err="1"/>
              <a:t>arcade.Window</a:t>
            </a:r>
            <a:r>
              <a:rPr lang="en-US" dirty="0"/>
              <a:t> containing </a:t>
            </a:r>
            <a:r>
              <a:rPr lang="en-US" dirty="0" err="1"/>
              <a:t>on_draw</a:t>
            </a:r>
            <a:r>
              <a:rPr lang="en-US" dirty="0"/>
              <a:t>() and </a:t>
            </a:r>
            <a:r>
              <a:rPr lang="en-US" dirty="0" err="1"/>
              <a:t>on_update</a:t>
            </a:r>
            <a:r>
              <a:rPr lang="en-US" dirty="0"/>
              <a:t>(). To keep it simple, we will always call this class </a:t>
            </a:r>
            <a:r>
              <a:rPr lang="en-US" dirty="0" err="1"/>
              <a:t>GameWindow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will also have a main method that creates an instance of  </a:t>
            </a:r>
            <a:r>
              <a:rPr lang="en-US" dirty="0" err="1"/>
              <a:t>GameWindow</a:t>
            </a:r>
            <a:r>
              <a:rPr lang="en-US" dirty="0"/>
              <a:t>.</a:t>
            </a:r>
          </a:p>
          <a:p>
            <a:pPr marL="457200" indent="-457200">
              <a:buAutoNum type="alphaLcParenR"/>
            </a:pPr>
            <a:endParaRPr lang="en-US" dirty="0"/>
          </a:p>
          <a:p>
            <a:pPr marL="457200" indent="-457200">
              <a:buAutoNum type="alphaL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9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Event Loop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571" y="1284605"/>
            <a:ext cx="8665825" cy="440414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In order for Arcade to process operating system events such as mouse and keyboard inputs, our game need to enter into an application event loop. </a:t>
            </a:r>
          </a:p>
          <a:p>
            <a:pPr marL="0" indent="0">
              <a:buNone/>
            </a:pPr>
            <a:r>
              <a:rPr lang="en-US" dirty="0"/>
              <a:t>The program enters Arcade’s default event loop after </a:t>
            </a:r>
            <a:r>
              <a:rPr lang="en-US" dirty="0">
                <a:solidFill>
                  <a:srgbClr val="FF0000"/>
                </a:solidFill>
              </a:rPr>
              <a:t>the call </a:t>
            </a:r>
            <a:r>
              <a:rPr lang="en-US" dirty="0" err="1">
                <a:solidFill>
                  <a:srgbClr val="FF0000"/>
                </a:solidFill>
              </a:rPr>
              <a:t>arcade.run</a:t>
            </a:r>
            <a:r>
              <a:rPr lang="en-US" dirty="0">
                <a:solidFill>
                  <a:srgbClr val="FF0000"/>
                </a:solidFill>
              </a:rPr>
              <a:t>() usually in the main() method of the program</a:t>
            </a:r>
            <a:r>
              <a:rPr lang="en-US" dirty="0"/>
              <a:t>. This method runs continuously and does not return until the main window is closed.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Each iteration of the event loop</a:t>
            </a:r>
          </a:p>
          <a:p>
            <a:pPr marL="0" indent="0">
              <a:buNone/>
            </a:pPr>
            <a:r>
              <a:rPr lang="en-US" dirty="0"/>
              <a:t>(1/60 sec), </a:t>
            </a:r>
            <a:r>
              <a:rPr lang="en-US" dirty="0" err="1"/>
              <a:t>on_draw</a:t>
            </a:r>
            <a:r>
              <a:rPr lang="en-US" dirty="0"/>
              <a:t>() and</a:t>
            </a:r>
          </a:p>
          <a:p>
            <a:pPr marL="0" indent="0">
              <a:buNone/>
            </a:pPr>
            <a:r>
              <a:rPr lang="en-US" dirty="0" err="1"/>
              <a:t>on_update</a:t>
            </a:r>
            <a:r>
              <a:rPr lang="en-US" dirty="0"/>
              <a:t>() is called automatically</a:t>
            </a:r>
          </a:p>
          <a:p>
            <a:pPr marL="0" indent="0">
              <a:buNone/>
            </a:pPr>
            <a:r>
              <a:rPr lang="en-US" dirty="0"/>
              <a:t>to draw and update objects.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1D7BDAB5-82BB-8B4E-B9B7-81D7E54073F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9613845"/>
              </p:ext>
            </p:extLst>
          </p:nvPr>
        </p:nvGraphicFramePr>
        <p:xfrm>
          <a:off x="4120828" y="3289610"/>
          <a:ext cx="4734569" cy="2316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34569">
                  <a:extLst>
                    <a:ext uri="{9D8B030D-6E8A-4147-A177-3AD203B41FA5}">
                      <a16:colId xmlns:a16="http://schemas.microsoft.com/office/drawing/2014/main" val="2159819282"/>
                    </a:ext>
                  </a:extLst>
                </a:gridCol>
              </a:tblGrid>
              <a:tr h="346819">
                <a:tc>
                  <a:txBody>
                    <a:bodyPr/>
                    <a:lstStyle/>
                    <a:p>
                      <a:r>
                        <a:rPr lang="en-US" sz="2000" b="0" cap="none" spc="0" dirty="0" err="1">
                          <a:ln w="0"/>
                          <a:solidFill>
                            <a:srgbClr val="00B05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arcade.Window</a:t>
                      </a:r>
                      <a:r>
                        <a:rPr lang="en-US" sz="2000" b="0" cap="none" spc="0" dirty="0">
                          <a:ln w="0"/>
                          <a:solidFill>
                            <a:srgbClr val="00B05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(width, height, title)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314547"/>
                  </a:ext>
                </a:extLst>
              </a:tr>
              <a:tr h="1558625">
                <a:tc>
                  <a:txBody>
                    <a:bodyPr/>
                    <a:lstStyle/>
                    <a:p>
                      <a:r>
                        <a:rPr lang="en-US" sz="2000" b="0" cap="none" spc="0" dirty="0" err="1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on_draw</a:t>
                      </a:r>
                      <a:r>
                        <a:rPr lang="en-US" sz="2000" b="0" cap="none" spc="0" dirty="0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(self)</a:t>
                      </a:r>
                    </a:p>
                    <a:p>
                      <a:r>
                        <a:rPr lang="en-US" sz="2000" b="0" cap="none" spc="0" dirty="0" err="1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on_update</a:t>
                      </a:r>
                      <a:r>
                        <a:rPr lang="en-US" sz="2000" b="0" cap="none" spc="0" dirty="0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(self, </a:t>
                      </a:r>
                      <a:r>
                        <a:rPr lang="en-US" sz="2000" b="0" cap="none" spc="0" dirty="0" err="1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delta_time</a:t>
                      </a:r>
                      <a:r>
                        <a:rPr lang="en-US" sz="2000" b="0" cap="none" spc="0" dirty="0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)</a:t>
                      </a:r>
                    </a:p>
                    <a:p>
                      <a:r>
                        <a:rPr lang="en-US" sz="20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on_mouse_motion</a:t>
                      </a:r>
                      <a:r>
                        <a:rPr lang="en-US" sz="20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(self, x, y, dx, </a:t>
                      </a:r>
                      <a:r>
                        <a:rPr lang="en-US" sz="20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dy</a:t>
                      </a:r>
                      <a:r>
                        <a:rPr lang="en-US" sz="20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)</a:t>
                      </a:r>
                    </a:p>
                    <a:p>
                      <a:r>
                        <a:rPr lang="en-US" sz="20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on_mouse_press</a:t>
                      </a:r>
                      <a:r>
                        <a:rPr lang="en-US" sz="20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(self, x, y, button, modifiers)</a:t>
                      </a:r>
                    </a:p>
                    <a:p>
                      <a:r>
                        <a:rPr lang="en-US" sz="20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on_key_press</a:t>
                      </a:r>
                      <a:r>
                        <a:rPr lang="en-US" sz="20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(self, key, modifiers)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on_key_release</a:t>
                      </a:r>
                      <a:r>
                        <a:rPr lang="en-US" sz="20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(self, key, modifiers)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0100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4596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Event Loop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571" y="1284605"/>
            <a:ext cx="8665825" cy="440414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In order for Arcade to process operating system events such as mouse and keyboard inputs, out game need to enter into an application event loop. </a:t>
            </a:r>
          </a:p>
          <a:p>
            <a:pPr marL="0" indent="0">
              <a:buNone/>
            </a:pPr>
            <a:r>
              <a:rPr lang="en-US" dirty="0"/>
              <a:t>The program enters Arcade’s default event loop after </a:t>
            </a:r>
            <a:r>
              <a:rPr lang="en-US" dirty="0">
                <a:solidFill>
                  <a:srgbClr val="FF0000"/>
                </a:solidFill>
              </a:rPr>
              <a:t>the call </a:t>
            </a:r>
            <a:r>
              <a:rPr lang="en-US" dirty="0" err="1">
                <a:solidFill>
                  <a:srgbClr val="FF0000"/>
                </a:solidFill>
              </a:rPr>
              <a:t>arcade.run</a:t>
            </a:r>
            <a:r>
              <a:rPr lang="en-US" dirty="0">
                <a:solidFill>
                  <a:srgbClr val="FF0000"/>
                </a:solidFill>
              </a:rPr>
              <a:t>() usually in the main() method of the program</a:t>
            </a:r>
            <a:r>
              <a:rPr lang="en-US" dirty="0"/>
              <a:t>. This method runs continuously and does not return until the main window is closed.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Keyboard/Mouse event handlers</a:t>
            </a:r>
          </a:p>
          <a:p>
            <a:pPr marL="0" indent="0">
              <a:buNone/>
            </a:pPr>
            <a:r>
              <a:rPr lang="en-US" dirty="0"/>
              <a:t>are called as they occur.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1D7BDAB5-82BB-8B4E-B9B7-81D7E54073F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9862027"/>
              </p:ext>
            </p:extLst>
          </p:nvPr>
        </p:nvGraphicFramePr>
        <p:xfrm>
          <a:off x="4120828" y="3289610"/>
          <a:ext cx="4734569" cy="2316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34569">
                  <a:extLst>
                    <a:ext uri="{9D8B030D-6E8A-4147-A177-3AD203B41FA5}">
                      <a16:colId xmlns:a16="http://schemas.microsoft.com/office/drawing/2014/main" val="2159819282"/>
                    </a:ext>
                  </a:extLst>
                </a:gridCol>
              </a:tblGrid>
              <a:tr h="346819">
                <a:tc>
                  <a:txBody>
                    <a:bodyPr/>
                    <a:lstStyle/>
                    <a:p>
                      <a:r>
                        <a:rPr lang="en-US" sz="2000" b="0" cap="none" spc="0" dirty="0" err="1">
                          <a:ln w="0"/>
                          <a:solidFill>
                            <a:srgbClr val="00B05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arcade.Window</a:t>
                      </a:r>
                      <a:r>
                        <a:rPr lang="en-US" sz="2000" b="0" cap="none" spc="0" dirty="0">
                          <a:ln w="0"/>
                          <a:solidFill>
                            <a:srgbClr val="00B05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(width, height, title)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314547"/>
                  </a:ext>
                </a:extLst>
              </a:tr>
              <a:tr h="1558625">
                <a:tc>
                  <a:txBody>
                    <a:bodyPr/>
                    <a:lstStyle/>
                    <a:p>
                      <a:r>
                        <a:rPr lang="en-US" sz="20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on_draw</a:t>
                      </a:r>
                      <a:r>
                        <a:rPr lang="en-US" sz="20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(self)</a:t>
                      </a:r>
                    </a:p>
                    <a:p>
                      <a:r>
                        <a:rPr lang="en-US" sz="20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on_update</a:t>
                      </a:r>
                      <a:r>
                        <a:rPr lang="en-US" sz="20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(self, </a:t>
                      </a:r>
                      <a:r>
                        <a:rPr lang="en-US" sz="20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delta_time</a:t>
                      </a:r>
                      <a:r>
                        <a:rPr lang="en-US" sz="20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)</a:t>
                      </a:r>
                    </a:p>
                    <a:p>
                      <a:r>
                        <a:rPr lang="en-US" sz="2000" b="0" cap="none" spc="0" dirty="0" err="1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on_mouse_motion</a:t>
                      </a:r>
                      <a:r>
                        <a:rPr lang="en-US" sz="2000" b="0" cap="none" spc="0" dirty="0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(self, x, y, dx, </a:t>
                      </a:r>
                      <a:r>
                        <a:rPr lang="en-US" sz="2000" b="0" cap="none" spc="0" dirty="0" err="1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dy</a:t>
                      </a:r>
                      <a:r>
                        <a:rPr lang="en-US" sz="2000" b="0" cap="none" spc="0" dirty="0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)</a:t>
                      </a:r>
                    </a:p>
                    <a:p>
                      <a:r>
                        <a:rPr lang="en-US" sz="2000" b="0" cap="none" spc="0" dirty="0" err="1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on_mouse_press</a:t>
                      </a:r>
                      <a:r>
                        <a:rPr lang="en-US" sz="2000" b="0" cap="none" spc="0" dirty="0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(self, x, y, button, modifiers)</a:t>
                      </a:r>
                    </a:p>
                    <a:p>
                      <a:r>
                        <a:rPr lang="en-US" sz="2000" b="0" cap="none" spc="0" dirty="0" err="1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on_key_press</a:t>
                      </a:r>
                      <a:r>
                        <a:rPr lang="en-US" sz="2000" b="0" cap="none" spc="0" dirty="0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(self, key, modifiers)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cap="none" spc="0" dirty="0" err="1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on_key_release</a:t>
                      </a:r>
                      <a:r>
                        <a:rPr lang="en-US" sz="2000" b="0" cap="none" spc="0" dirty="0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(self, key, modifiers)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0100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2577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Coordinates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70517"/>
            <a:ext cx="8281011" cy="46182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Unlike many windowing toolkit, Arcade (built on </a:t>
            </a:r>
            <a:r>
              <a:rPr lang="en-US" dirty="0" err="1"/>
              <a:t>Pyglet</a:t>
            </a:r>
            <a:r>
              <a:rPr lang="en-US" dirty="0"/>
              <a:t> and OpenGL) uses the standard coordinate system we learn in math classes.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Each point is a pixel.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66CE53-F112-A541-9BD3-66B15923A625}"/>
              </a:ext>
            </a:extLst>
          </p:cNvPr>
          <p:cNvSpPr/>
          <p:nvPr/>
        </p:nvSpPr>
        <p:spPr>
          <a:xfrm>
            <a:off x="4293220" y="2107576"/>
            <a:ext cx="4248614" cy="284356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F23CA8-6CDC-B54F-AA0A-1BDFF4948D1E}"/>
              </a:ext>
            </a:extLst>
          </p:cNvPr>
          <p:cNvSpPr txBox="1"/>
          <p:nvPr/>
        </p:nvSpPr>
        <p:spPr>
          <a:xfrm>
            <a:off x="3034887" y="5122530"/>
            <a:ext cx="145905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Origin (0,0)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8A5CCD-E1C2-A844-A623-D7CF631C7807}"/>
              </a:ext>
            </a:extLst>
          </p:cNvPr>
          <p:cNvSpPr txBox="1"/>
          <p:nvPr/>
        </p:nvSpPr>
        <p:spPr>
          <a:xfrm>
            <a:off x="6053254" y="5042134"/>
            <a:ext cx="37542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E6B7CA-3510-2641-9859-C05DEE7B35B5}"/>
              </a:ext>
            </a:extLst>
          </p:cNvPr>
          <p:cNvSpPr txBox="1"/>
          <p:nvPr/>
        </p:nvSpPr>
        <p:spPr>
          <a:xfrm>
            <a:off x="3790735" y="3571486"/>
            <a:ext cx="34657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Y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D9865E7-CCBD-3D4C-8E32-088329ADAD1D}"/>
              </a:ext>
            </a:extLst>
          </p:cNvPr>
          <p:cNvCxnSpPr>
            <a:cxnSpLocks/>
          </p:cNvCxnSpPr>
          <p:nvPr/>
        </p:nvCxnSpPr>
        <p:spPr>
          <a:xfrm flipV="1">
            <a:off x="3970238" y="2656796"/>
            <a:ext cx="0" cy="7432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C8CFF0D-CEB8-3F41-B9C3-0B60F5D1A9C7}"/>
              </a:ext>
            </a:extLst>
          </p:cNvPr>
          <p:cNvCxnSpPr>
            <a:cxnSpLocks/>
          </p:cNvCxnSpPr>
          <p:nvPr/>
        </p:nvCxnSpPr>
        <p:spPr>
          <a:xfrm>
            <a:off x="6530897" y="5225534"/>
            <a:ext cx="81775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4438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3030</TotalTime>
  <Words>1388</Words>
  <Application>Microsoft Office PowerPoint</Application>
  <PresentationFormat>On-screen Show (16:10)</PresentationFormat>
  <Paragraphs>167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Gill Sans MT</vt:lpstr>
      <vt:lpstr>Inconsolata Medium</vt:lpstr>
      <vt:lpstr>Tahoma</vt:lpstr>
      <vt:lpstr>Office Theme</vt:lpstr>
      <vt:lpstr>Coding Games in Python</vt:lpstr>
      <vt:lpstr>Topics</vt:lpstr>
      <vt:lpstr>The Python Arcade Library</vt:lpstr>
      <vt:lpstr>The Python Arcade Library</vt:lpstr>
      <vt:lpstr>The Window Class</vt:lpstr>
      <vt:lpstr>Template for First Program</vt:lpstr>
      <vt:lpstr>Event Loop</vt:lpstr>
      <vt:lpstr>Event Loop</vt:lpstr>
      <vt:lpstr>Coordinates</vt:lpstr>
      <vt:lpstr>Colors</vt:lpstr>
      <vt:lpstr>Drawing Commands</vt:lpstr>
      <vt:lpstr>Drawing Text</vt:lpstr>
      <vt:lpstr>Drawing Text</vt:lpstr>
      <vt:lpstr>Drawing Centered Text</vt:lpstr>
      <vt:lpstr>Drawing Commands</vt:lpstr>
      <vt:lpstr>Circles</vt:lpstr>
      <vt:lpstr>Rectangles</vt:lpstr>
      <vt:lpstr>Lines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Games in Python</dc:title>
  <dc:creator>Long B Nguyen</dc:creator>
  <cp:lastModifiedBy>Kareem Rasheed</cp:lastModifiedBy>
  <cp:revision>2</cp:revision>
  <dcterms:created xsi:type="dcterms:W3CDTF">2019-05-29T16:38:51Z</dcterms:created>
  <dcterms:modified xsi:type="dcterms:W3CDTF">2024-04-26T17:38:16Z</dcterms:modified>
</cp:coreProperties>
</file>