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2" r:id="rId3"/>
    <p:sldId id="261" r:id="rId4"/>
    <p:sldId id="256" r:id="rId5"/>
    <p:sldId id="257" r:id="rId6"/>
    <p:sldId id="258" r:id="rId7"/>
    <p:sldId id="260" r:id="rId8"/>
    <p:sldId id="259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235A-8FE4-41EA-8F97-1D6D15A2D3E3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AE5E6-0978-4A4F-954E-D8E0484F4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BC06-DC1F-4725-B30D-97C1A9CCF09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F0DD-A438-4076-818C-04DC46060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39A4-C3E9-5EC3-AC31-1A7BFD9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61EB-6683-2D9D-8B45-D818BA62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Problem definition: delivering products through traffic to a specific location with the least cost.</a:t>
            </a:r>
          </a:p>
          <a:p>
            <a:r>
              <a:rPr lang="en-US" dirty="0"/>
              <a:t>Planning: our agent should find the best technique to reach the goal within the least cost.</a:t>
            </a:r>
          </a:p>
          <a:p>
            <a:r>
              <a:rPr lang="en-US" dirty="0"/>
              <a:t>The Environment: the traffic.</a:t>
            </a:r>
          </a:p>
          <a:p>
            <a:r>
              <a:rPr lang="en-US" dirty="0"/>
              <a:t>Agent type: delivery agent.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2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849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463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5849" y="161951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06463" y="1619517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Smiley Face 14"/>
          <p:cNvSpPr/>
          <p:nvPr/>
        </p:nvSpPr>
        <p:spPr>
          <a:xfrm>
            <a:off x="2504942" y="875763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6232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6846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56232" y="142955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6846" y="1429555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8352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18966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08352" y="498841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18966" y="4988416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56232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66846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6232" y="5059250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79725" y="5059250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miley Face 40"/>
          <p:cNvSpPr/>
          <p:nvPr/>
        </p:nvSpPr>
        <p:spPr>
          <a:xfrm>
            <a:off x="8175939" y="682580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8175939" y="522667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672368" y="5218088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8199" y="196403"/>
            <a:ext cx="1944710" cy="47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829311" y="1308783"/>
            <a:ext cx="1691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07231" y="2061694"/>
            <a:ext cx="1752061" cy="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28853" y="5226675"/>
            <a:ext cx="1530439" cy="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28853" y="4653566"/>
            <a:ext cx="1628105" cy="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19" idx="2"/>
          </p:cNvCxnSpPr>
          <p:nvPr/>
        </p:nvCxnSpPr>
        <p:spPr>
          <a:xfrm flipV="1">
            <a:off x="8472153" y="2318197"/>
            <a:ext cx="0" cy="1852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61161" y="2335369"/>
            <a:ext cx="1" cy="173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4344" y="258114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0" idx="0"/>
          </p:cNvCxnSpPr>
          <p:nvPr/>
        </p:nvCxnSpPr>
        <p:spPr>
          <a:xfrm flipV="1">
            <a:off x="3013659" y="2581140"/>
            <a:ext cx="0" cy="151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5162282" y="971825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8B7FE-F827-78F4-DE39-23F3A2FEAE73}"/>
              </a:ext>
            </a:extLst>
          </p:cNvPr>
          <p:cNvSpPr/>
          <p:nvPr/>
        </p:nvSpPr>
        <p:spPr>
          <a:xfrm>
            <a:off x="5256640" y="1721020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684A3F-2123-CCAC-8A0D-3435A1F2282A}"/>
              </a:ext>
            </a:extLst>
          </p:cNvPr>
          <p:cNvSpPr/>
          <p:nvPr/>
        </p:nvSpPr>
        <p:spPr>
          <a:xfrm>
            <a:off x="5325762" y="4880579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C0F0CF-323F-8A5E-8618-7D48925CF3FE}"/>
              </a:ext>
            </a:extLst>
          </p:cNvPr>
          <p:cNvSpPr/>
          <p:nvPr/>
        </p:nvSpPr>
        <p:spPr>
          <a:xfrm>
            <a:off x="5256641" y="4315885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F7E005-87B6-29B0-6277-C228EFD79561}"/>
              </a:ext>
            </a:extLst>
          </p:cNvPr>
          <p:cNvSpPr/>
          <p:nvPr/>
        </p:nvSpPr>
        <p:spPr>
          <a:xfrm>
            <a:off x="8600941" y="2998631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DCC596-2760-59E3-D532-A8063CDCEBD1}"/>
              </a:ext>
            </a:extLst>
          </p:cNvPr>
          <p:cNvSpPr/>
          <p:nvPr/>
        </p:nvSpPr>
        <p:spPr>
          <a:xfrm>
            <a:off x="7499797" y="2993264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54E8E-327E-F6FD-AD8A-32B111991282}"/>
              </a:ext>
            </a:extLst>
          </p:cNvPr>
          <p:cNvSpPr/>
          <p:nvPr/>
        </p:nvSpPr>
        <p:spPr>
          <a:xfrm>
            <a:off x="3061952" y="3045513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9D33F-0B5D-4997-8123-7CD8F8B3A43E}"/>
              </a:ext>
            </a:extLst>
          </p:cNvPr>
          <p:cNvSpPr/>
          <p:nvPr/>
        </p:nvSpPr>
        <p:spPr>
          <a:xfrm>
            <a:off x="3882981" y="3065193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4</a:t>
            </a:r>
          </a:p>
        </p:txBody>
      </p:sp>
      <p:sp>
        <p:nvSpPr>
          <p:cNvPr id="59" name="Freeform 2"/>
          <p:cNvSpPr/>
          <p:nvPr/>
        </p:nvSpPr>
        <p:spPr>
          <a:xfrm>
            <a:off x="459062" y="2093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44"/>
          <p:cNvSpPr/>
          <p:nvPr/>
        </p:nvSpPr>
        <p:spPr>
          <a:xfrm rot="19497174">
            <a:off x="653613" y="1730080"/>
            <a:ext cx="1786612" cy="1399192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72"/>
          <p:cNvSpPr/>
          <p:nvPr/>
        </p:nvSpPr>
        <p:spPr>
          <a:xfrm rot="1491925">
            <a:off x="1026065" y="3231436"/>
            <a:ext cx="172779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71"/>
          <p:cNvSpPr/>
          <p:nvPr/>
        </p:nvSpPr>
        <p:spPr>
          <a:xfrm rot="19497174">
            <a:off x="895889" y="5137398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hevron 8"/>
          <p:cNvSpPr/>
          <p:nvPr/>
        </p:nvSpPr>
        <p:spPr>
          <a:xfrm rot="2231963">
            <a:off x="2028774" y="504611"/>
            <a:ext cx="292792" cy="2667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6" name="Chevron 59"/>
          <p:cNvSpPr/>
          <p:nvPr/>
        </p:nvSpPr>
        <p:spPr>
          <a:xfrm rot="21371019">
            <a:off x="1916742" y="162541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7" name="Chevron 76"/>
          <p:cNvSpPr/>
          <p:nvPr/>
        </p:nvSpPr>
        <p:spPr>
          <a:xfrm rot="2457123">
            <a:off x="2592901" y="3878240"/>
            <a:ext cx="263420" cy="2340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Chevron 77"/>
          <p:cNvSpPr/>
          <p:nvPr/>
        </p:nvSpPr>
        <p:spPr>
          <a:xfrm rot="21371019">
            <a:off x="2149311" y="502437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9" name="Chevron 80"/>
          <p:cNvSpPr/>
          <p:nvPr/>
        </p:nvSpPr>
        <p:spPr>
          <a:xfrm rot="8553886">
            <a:off x="8781804" y="315415"/>
            <a:ext cx="258014" cy="2017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0" name="Chevron 78"/>
          <p:cNvSpPr/>
          <p:nvPr/>
        </p:nvSpPr>
        <p:spPr>
          <a:xfrm rot="13657549">
            <a:off x="8707165" y="2225958"/>
            <a:ext cx="233402" cy="2995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Chevron 81"/>
          <p:cNvSpPr/>
          <p:nvPr/>
        </p:nvSpPr>
        <p:spPr>
          <a:xfrm rot="8553886">
            <a:off x="8760524" y="3970090"/>
            <a:ext cx="250769" cy="28455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3" name="Freeform 46"/>
          <p:cNvSpPr/>
          <p:nvPr/>
        </p:nvSpPr>
        <p:spPr>
          <a:xfrm rot="9090507">
            <a:off x="8917385" y="271903"/>
            <a:ext cx="979398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 49"/>
          <p:cNvSpPr/>
          <p:nvPr/>
        </p:nvSpPr>
        <p:spPr>
          <a:xfrm rot="11575311">
            <a:off x="8815261" y="1597977"/>
            <a:ext cx="977890" cy="1376494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7"/>
          <p:cNvSpPr/>
          <p:nvPr/>
        </p:nvSpPr>
        <p:spPr>
          <a:xfrm rot="9090507">
            <a:off x="8966396" y="3933430"/>
            <a:ext cx="838136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8D21F269-AF0E-02FB-0E9B-2E9F0D730173}"/>
              </a:ext>
            </a:extLst>
          </p:cNvPr>
          <p:cNvSpPr/>
          <p:nvPr/>
        </p:nvSpPr>
        <p:spPr>
          <a:xfrm>
            <a:off x="9887296" y="1269733"/>
            <a:ext cx="2304704" cy="400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test :</a:t>
            </a:r>
          </a:p>
          <a:p>
            <a:pPr algn="ctr"/>
            <a:r>
              <a:rPr lang="en-US" dirty="0"/>
              <a:t> In this case we choose the case B with the least weight to reach the goal </a:t>
            </a:r>
          </a:p>
        </p:txBody>
      </p:sp>
      <p:sp>
        <p:nvSpPr>
          <p:cNvPr id="57" name="Chevron 81"/>
          <p:cNvSpPr/>
          <p:nvPr/>
        </p:nvSpPr>
        <p:spPr>
          <a:xfrm rot="14307356">
            <a:off x="8579441" y="5926227"/>
            <a:ext cx="307829" cy="29429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Freeform 68"/>
          <p:cNvSpPr/>
          <p:nvPr/>
        </p:nvSpPr>
        <p:spPr>
          <a:xfrm rot="12746376">
            <a:off x="8698441" y="6030065"/>
            <a:ext cx="1355976" cy="801815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23">
            <a:extLst>
              <a:ext uri="{FF2B5EF4-FFF2-40B4-BE49-F238E27FC236}">
                <a16:creationId xmlns:a16="http://schemas.microsoft.com/office/drawing/2014/main" id="{3AF37DAA-1271-E8F0-627E-B6081AC64E5D}"/>
              </a:ext>
            </a:extLst>
          </p:cNvPr>
          <p:cNvSpPr/>
          <p:nvPr/>
        </p:nvSpPr>
        <p:spPr>
          <a:xfrm>
            <a:off x="9094816" y="5408023"/>
            <a:ext cx="1185653" cy="313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</p:spTree>
    <p:extLst>
      <p:ext uri="{BB962C8B-B14F-4D97-AF65-F5344CB8AC3E}">
        <p14:creationId xmlns:p14="http://schemas.microsoft.com/office/powerpoint/2010/main" val="413107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0F109-EA13-43E1-A842-351DED1C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92" y="2637893"/>
            <a:ext cx="7990417" cy="30026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BDD167-9194-4AC7-8CAB-98BD0379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17755"/>
            <a:ext cx="12192000" cy="68757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-The transition model is the whole steps to get the goal which is case A or B to have the optimal solution to reach its destination.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-Use case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FD05-2439-1A91-57F8-E7C1A1B2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PEAS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Performance measure: time taken to reach the goal and the cost spent.</a:t>
            </a:r>
          </a:p>
          <a:p>
            <a:pPr>
              <a:buFontTx/>
              <a:buChar char="-"/>
            </a:pPr>
            <a:r>
              <a:rPr lang="en-US" dirty="0"/>
              <a:t>The Environment: the traffic.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/>
              <a:t>Actuators: </a:t>
            </a:r>
            <a:r>
              <a:rPr lang="en-US" dirty="0"/>
              <a:t>wheels.</a:t>
            </a:r>
          </a:p>
          <a:p>
            <a:pPr marL="0" indent="0">
              <a:buNone/>
            </a:pPr>
            <a:r>
              <a:rPr lang="en-US" dirty="0"/>
              <a:t>- Sensors: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1. GPS sensors: These sensors can track the delivery agent's location in real-time, allowing the delivery service to monitor progress and estimate delivery times accurately.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2. Motion sensors: These sensors can detect movement and vibration, which can be useful for detecting if a package has been dropped or mishandled.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3. Proximity sensors: These sensors can detect when the delivery agent is approaching an obstacle or when they are too close to the edge, which can help prevent accidents.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4. Ultrasonic sensors: These sensors use sound waves to detect obstacles in front of the delivery agent, which can help avoid collisions.</a:t>
            </a:r>
          </a:p>
          <a:p>
            <a:pPr marL="0" indent="0">
              <a:buNone/>
            </a:pPr>
            <a:r>
              <a:rPr lang="en-US" dirty="0"/>
              <a:t>5. Camera.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0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E499-63A7-0AE3-C746-146AC5BF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Stage Two</a:t>
            </a:r>
          </a:p>
        </p:txBody>
      </p:sp>
    </p:spTree>
    <p:extLst>
      <p:ext uri="{BB962C8B-B14F-4D97-AF65-F5344CB8AC3E}">
        <p14:creationId xmlns:p14="http://schemas.microsoft.com/office/powerpoint/2010/main" val="249114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849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463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5849" y="161951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06463" y="1619517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Smiley Face 14"/>
          <p:cNvSpPr/>
          <p:nvPr/>
        </p:nvSpPr>
        <p:spPr>
          <a:xfrm>
            <a:off x="2504942" y="875763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6232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6846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56232" y="142955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6846" y="1429555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8352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18966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08352" y="498841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18966" y="4988416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56232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66846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6232" y="5059250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79725" y="5059250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miley Face 40"/>
          <p:cNvSpPr/>
          <p:nvPr/>
        </p:nvSpPr>
        <p:spPr>
          <a:xfrm>
            <a:off x="8175939" y="682580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8175939" y="522667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672368" y="5218088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8199" y="196403"/>
            <a:ext cx="1944710" cy="47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76502" y="1293223"/>
            <a:ext cx="1946366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4707233" y="2061694"/>
            <a:ext cx="1863385" cy="1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 flipV="1">
            <a:off x="4928854" y="5225143"/>
            <a:ext cx="1720140" cy="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4" idx="1"/>
          </p:cNvCxnSpPr>
          <p:nvPr/>
        </p:nvCxnSpPr>
        <p:spPr>
          <a:xfrm flipV="1">
            <a:off x="4794069" y="4614929"/>
            <a:ext cx="1862163" cy="4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0"/>
          </p:cNvCxnSpPr>
          <p:nvPr/>
        </p:nvCxnSpPr>
        <p:spPr>
          <a:xfrm rot="16200000" flipV="1">
            <a:off x="7578391" y="3276845"/>
            <a:ext cx="1753979" cy="33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61161" y="2335369"/>
            <a:ext cx="1" cy="173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4344" y="258114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0"/>
          </p:cNvCxnSpPr>
          <p:nvPr/>
        </p:nvCxnSpPr>
        <p:spPr>
          <a:xfrm rot="5400000" flipH="1" flipV="1">
            <a:off x="2254342" y="3340457"/>
            <a:ext cx="1518634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Freeform 2"/>
          <p:cNvSpPr/>
          <p:nvPr/>
        </p:nvSpPr>
        <p:spPr>
          <a:xfrm>
            <a:off x="459062" y="2093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44"/>
          <p:cNvSpPr/>
          <p:nvPr/>
        </p:nvSpPr>
        <p:spPr>
          <a:xfrm rot="19497174">
            <a:off x="653613" y="1730080"/>
            <a:ext cx="1786612" cy="1399192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46"/>
          <p:cNvSpPr/>
          <p:nvPr/>
        </p:nvSpPr>
        <p:spPr>
          <a:xfrm rot="9090507">
            <a:off x="8881432" y="130295"/>
            <a:ext cx="157311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 72"/>
          <p:cNvSpPr/>
          <p:nvPr/>
        </p:nvSpPr>
        <p:spPr>
          <a:xfrm rot="1491925">
            <a:off x="1026065" y="3231436"/>
            <a:ext cx="172779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1"/>
          <p:cNvSpPr/>
          <p:nvPr/>
        </p:nvSpPr>
        <p:spPr>
          <a:xfrm rot="19497174">
            <a:off x="895889" y="5137398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68"/>
          <p:cNvSpPr/>
          <p:nvPr/>
        </p:nvSpPr>
        <p:spPr>
          <a:xfrm rot="12746376">
            <a:off x="8763995" y="5759433"/>
            <a:ext cx="848602" cy="940089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7"/>
          <p:cNvSpPr/>
          <p:nvPr/>
        </p:nvSpPr>
        <p:spPr>
          <a:xfrm rot="9090507">
            <a:off x="8907687" y="37021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9"/>
          <p:cNvSpPr/>
          <p:nvPr/>
        </p:nvSpPr>
        <p:spPr>
          <a:xfrm rot="11575311">
            <a:off x="8805713" y="1682294"/>
            <a:ext cx="1731995" cy="1376494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33"/>
          <p:cNvSpPr/>
          <p:nvPr/>
        </p:nvSpPr>
        <p:spPr>
          <a:xfrm>
            <a:off x="5193480" y="1085346"/>
            <a:ext cx="821411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94" name="Rectangle 39"/>
          <p:cNvSpPr/>
          <p:nvPr/>
        </p:nvSpPr>
        <p:spPr>
          <a:xfrm>
            <a:off x="5244834" y="1898553"/>
            <a:ext cx="757015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95" name="Rectangle 65"/>
          <p:cNvSpPr/>
          <p:nvPr/>
        </p:nvSpPr>
        <p:spPr>
          <a:xfrm>
            <a:off x="5316247" y="4461884"/>
            <a:ext cx="821411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96" name="Rectangle 66"/>
          <p:cNvSpPr/>
          <p:nvPr/>
        </p:nvSpPr>
        <p:spPr>
          <a:xfrm>
            <a:off x="5341196" y="5068647"/>
            <a:ext cx="757015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00" name="Rectangle 35"/>
          <p:cNvSpPr/>
          <p:nvPr/>
        </p:nvSpPr>
        <p:spPr>
          <a:xfrm>
            <a:off x="3513233" y="3019423"/>
            <a:ext cx="719133" cy="40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102" name="Rectangle 62"/>
          <p:cNvSpPr/>
          <p:nvPr/>
        </p:nvSpPr>
        <p:spPr>
          <a:xfrm>
            <a:off x="2798152" y="3075749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03" name="Rectangle 6"/>
          <p:cNvSpPr/>
          <p:nvPr/>
        </p:nvSpPr>
        <p:spPr>
          <a:xfrm>
            <a:off x="1362872" y="161102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04" name="Rectangle 43"/>
          <p:cNvSpPr/>
          <p:nvPr/>
        </p:nvSpPr>
        <p:spPr>
          <a:xfrm>
            <a:off x="635912" y="228243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05" name="Rectangle 73"/>
          <p:cNvSpPr/>
          <p:nvPr/>
        </p:nvSpPr>
        <p:spPr>
          <a:xfrm>
            <a:off x="655151" y="3735908"/>
            <a:ext cx="781763" cy="35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106" name="Rectangle 74"/>
          <p:cNvSpPr/>
          <p:nvPr/>
        </p:nvSpPr>
        <p:spPr>
          <a:xfrm>
            <a:off x="890782" y="6016039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07" name="Rectangle 70"/>
          <p:cNvSpPr/>
          <p:nvPr/>
        </p:nvSpPr>
        <p:spPr>
          <a:xfrm>
            <a:off x="9232003" y="6178301"/>
            <a:ext cx="881938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08" name="Rectangle 69"/>
          <p:cNvSpPr/>
          <p:nvPr/>
        </p:nvSpPr>
        <p:spPr>
          <a:xfrm>
            <a:off x="9906500" y="4178293"/>
            <a:ext cx="791980" cy="459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109" name="Rectangle 37"/>
          <p:cNvSpPr/>
          <p:nvPr/>
        </p:nvSpPr>
        <p:spPr>
          <a:xfrm>
            <a:off x="9943490" y="2351237"/>
            <a:ext cx="881938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10" name="Rectangle 38"/>
          <p:cNvSpPr/>
          <p:nvPr/>
        </p:nvSpPr>
        <p:spPr>
          <a:xfrm>
            <a:off x="9926704" y="51461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114" name="Chevron 81"/>
          <p:cNvSpPr/>
          <p:nvPr/>
        </p:nvSpPr>
        <p:spPr>
          <a:xfrm rot="8553886">
            <a:off x="8760524" y="3970090"/>
            <a:ext cx="250769" cy="28455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6" name="Chevron 81"/>
          <p:cNvSpPr/>
          <p:nvPr/>
        </p:nvSpPr>
        <p:spPr>
          <a:xfrm rot="14307356">
            <a:off x="8627467" y="5881491"/>
            <a:ext cx="227917" cy="29483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7" name="Chevron 77"/>
          <p:cNvSpPr/>
          <p:nvPr/>
        </p:nvSpPr>
        <p:spPr>
          <a:xfrm rot="21371019">
            <a:off x="2149311" y="502437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8" name="Chevron 76"/>
          <p:cNvSpPr/>
          <p:nvPr/>
        </p:nvSpPr>
        <p:spPr>
          <a:xfrm rot="2457123">
            <a:off x="2592901" y="3878240"/>
            <a:ext cx="263420" cy="2340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9" name="Chevron 59"/>
          <p:cNvSpPr/>
          <p:nvPr/>
        </p:nvSpPr>
        <p:spPr>
          <a:xfrm rot="21371019">
            <a:off x="1916742" y="162541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0" name="Chevron 8"/>
          <p:cNvSpPr/>
          <p:nvPr/>
        </p:nvSpPr>
        <p:spPr>
          <a:xfrm rot="2231963">
            <a:off x="2028774" y="504611"/>
            <a:ext cx="292792" cy="2667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Chevron 78"/>
          <p:cNvSpPr/>
          <p:nvPr/>
        </p:nvSpPr>
        <p:spPr>
          <a:xfrm rot="13657549">
            <a:off x="8707165" y="2225958"/>
            <a:ext cx="233402" cy="2995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3" name="Chevron 80"/>
          <p:cNvSpPr/>
          <p:nvPr/>
        </p:nvSpPr>
        <p:spPr>
          <a:xfrm rot="8553886">
            <a:off x="8781804" y="315415"/>
            <a:ext cx="258014" cy="2017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4" name="Rectangle 64"/>
          <p:cNvSpPr/>
          <p:nvPr/>
        </p:nvSpPr>
        <p:spPr>
          <a:xfrm>
            <a:off x="6975221" y="2908052"/>
            <a:ext cx="888619" cy="39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125" name="Rectangle 63"/>
          <p:cNvSpPr/>
          <p:nvPr/>
        </p:nvSpPr>
        <p:spPr>
          <a:xfrm>
            <a:off x="8176075" y="2946041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C7667715-1AAD-BC14-1182-3CA975B8B99F}"/>
              </a:ext>
            </a:extLst>
          </p:cNvPr>
          <p:cNvSpPr/>
          <p:nvPr/>
        </p:nvSpPr>
        <p:spPr>
          <a:xfrm>
            <a:off x="9102174" y="5251393"/>
            <a:ext cx="1400361" cy="313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</p:spTree>
    <p:extLst>
      <p:ext uri="{BB962C8B-B14F-4D97-AF65-F5344CB8AC3E}">
        <p14:creationId xmlns:p14="http://schemas.microsoft.com/office/powerpoint/2010/main" val="38517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CE13C9-B1E9-CFEC-6D05-2836AF9DF304}"/>
              </a:ext>
            </a:extLst>
          </p:cNvPr>
          <p:cNvSpPr/>
          <p:nvPr/>
        </p:nvSpPr>
        <p:spPr>
          <a:xfrm>
            <a:off x="2195849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BF553-7412-2A33-D769-C6BDB7ADEC4E}"/>
              </a:ext>
            </a:extLst>
          </p:cNvPr>
          <p:cNvSpPr/>
          <p:nvPr/>
        </p:nvSpPr>
        <p:spPr>
          <a:xfrm>
            <a:off x="3406463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4F617-FA1F-73F2-D49F-CD09706178D1}"/>
              </a:ext>
            </a:extLst>
          </p:cNvPr>
          <p:cNvSpPr/>
          <p:nvPr/>
        </p:nvSpPr>
        <p:spPr>
          <a:xfrm>
            <a:off x="2195849" y="161951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CB6CD-FBDF-E589-C0ED-C5AF7868C429}"/>
              </a:ext>
            </a:extLst>
          </p:cNvPr>
          <p:cNvSpPr/>
          <p:nvPr/>
        </p:nvSpPr>
        <p:spPr>
          <a:xfrm>
            <a:off x="3406463" y="1619517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D5587C90-3867-815D-B514-F80C0283923D}"/>
              </a:ext>
            </a:extLst>
          </p:cNvPr>
          <p:cNvSpPr/>
          <p:nvPr/>
        </p:nvSpPr>
        <p:spPr>
          <a:xfrm>
            <a:off x="2504942" y="875763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7F637-3696-E617-BF62-DCCF27EC0E61}"/>
              </a:ext>
            </a:extLst>
          </p:cNvPr>
          <p:cNvSpPr/>
          <p:nvPr/>
        </p:nvSpPr>
        <p:spPr>
          <a:xfrm>
            <a:off x="6656232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725F7-9FA2-BB45-9E80-06182F5B29BA}"/>
              </a:ext>
            </a:extLst>
          </p:cNvPr>
          <p:cNvSpPr/>
          <p:nvPr/>
        </p:nvSpPr>
        <p:spPr>
          <a:xfrm>
            <a:off x="7866846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345EF-D9E4-1EA6-8AEE-60DD05BE2D87}"/>
              </a:ext>
            </a:extLst>
          </p:cNvPr>
          <p:cNvSpPr/>
          <p:nvPr/>
        </p:nvSpPr>
        <p:spPr>
          <a:xfrm>
            <a:off x="6656232" y="142955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1F27C-3564-EE2C-45C0-4F5CAF1FC59D}"/>
              </a:ext>
            </a:extLst>
          </p:cNvPr>
          <p:cNvSpPr/>
          <p:nvPr/>
        </p:nvSpPr>
        <p:spPr>
          <a:xfrm>
            <a:off x="7866846" y="1429555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B4C0C66-0E8D-F5C5-4FFD-B1635881E7EE}"/>
              </a:ext>
            </a:extLst>
          </p:cNvPr>
          <p:cNvSpPr/>
          <p:nvPr/>
        </p:nvSpPr>
        <p:spPr>
          <a:xfrm>
            <a:off x="8175939" y="682580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FFFFFD-0413-052C-1CE4-0890100CF993}"/>
              </a:ext>
            </a:extLst>
          </p:cNvPr>
          <p:cNvCxnSpPr>
            <a:cxnSpLocks/>
          </p:cNvCxnSpPr>
          <p:nvPr/>
        </p:nvCxnSpPr>
        <p:spPr>
          <a:xfrm>
            <a:off x="4617077" y="1262130"/>
            <a:ext cx="2039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6B3FE4-D843-7E56-0614-501ADA2B9D94}"/>
              </a:ext>
            </a:extLst>
          </p:cNvPr>
          <p:cNvCxnSpPr>
            <a:cxnSpLocks/>
          </p:cNvCxnSpPr>
          <p:nvPr/>
        </p:nvCxnSpPr>
        <p:spPr>
          <a:xfrm flipH="1" flipV="1">
            <a:off x="4707231" y="2061694"/>
            <a:ext cx="1949001" cy="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333DD6-4FA7-8199-ED13-9EF9F2BC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3503645"/>
            <a:ext cx="10709988" cy="2747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successor function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successor is from initial state(S) to the street A based on the weight of traffic .</a:t>
            </a: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Planning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planning is to reach goal(G) from specific place by choosing the street A which the weight is smaller than the street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F0B76-7D2A-D077-4D65-9ADB0F3F1C01}"/>
              </a:ext>
            </a:extLst>
          </p:cNvPr>
          <p:cNvSpPr/>
          <p:nvPr/>
        </p:nvSpPr>
        <p:spPr>
          <a:xfrm>
            <a:off x="2318199" y="196403"/>
            <a:ext cx="1944710" cy="47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</p:txBody>
      </p:sp>
      <p:sp>
        <p:nvSpPr>
          <p:cNvPr id="19" name="Freeform 2"/>
          <p:cNvSpPr/>
          <p:nvPr/>
        </p:nvSpPr>
        <p:spPr>
          <a:xfrm>
            <a:off x="459062" y="2093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4"/>
          <p:cNvSpPr/>
          <p:nvPr/>
        </p:nvSpPr>
        <p:spPr>
          <a:xfrm rot="19497174">
            <a:off x="653613" y="1730080"/>
            <a:ext cx="1786612" cy="1399192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6"/>
          <p:cNvSpPr/>
          <p:nvPr/>
        </p:nvSpPr>
        <p:spPr>
          <a:xfrm rot="9090507">
            <a:off x="8881432" y="130295"/>
            <a:ext cx="157311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9"/>
          <p:cNvSpPr/>
          <p:nvPr/>
        </p:nvSpPr>
        <p:spPr>
          <a:xfrm rot="11575311">
            <a:off x="8805713" y="1682294"/>
            <a:ext cx="1731995" cy="1376494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evron 8"/>
          <p:cNvSpPr/>
          <p:nvPr/>
        </p:nvSpPr>
        <p:spPr>
          <a:xfrm rot="2231963">
            <a:off x="2028774" y="504611"/>
            <a:ext cx="292792" cy="2667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Chevron 59"/>
          <p:cNvSpPr/>
          <p:nvPr/>
        </p:nvSpPr>
        <p:spPr>
          <a:xfrm rot="21371019">
            <a:off x="1916742" y="162541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Chevron 80"/>
          <p:cNvSpPr/>
          <p:nvPr/>
        </p:nvSpPr>
        <p:spPr>
          <a:xfrm rot="8553886">
            <a:off x="8781804" y="315415"/>
            <a:ext cx="258014" cy="2017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Chevron 78"/>
          <p:cNvSpPr/>
          <p:nvPr/>
        </p:nvSpPr>
        <p:spPr>
          <a:xfrm rot="13657549">
            <a:off x="8707165" y="2225958"/>
            <a:ext cx="233402" cy="2995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3"/>
          <p:cNvSpPr/>
          <p:nvPr/>
        </p:nvSpPr>
        <p:spPr>
          <a:xfrm>
            <a:off x="5193480" y="1085346"/>
            <a:ext cx="821411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32" name="Rectangle 39"/>
          <p:cNvSpPr/>
          <p:nvPr/>
        </p:nvSpPr>
        <p:spPr>
          <a:xfrm>
            <a:off x="5244834" y="1898553"/>
            <a:ext cx="757015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33" name="Rectangle 6"/>
          <p:cNvSpPr/>
          <p:nvPr/>
        </p:nvSpPr>
        <p:spPr>
          <a:xfrm>
            <a:off x="1362872" y="161102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34" name="Rectangle 43"/>
          <p:cNvSpPr/>
          <p:nvPr/>
        </p:nvSpPr>
        <p:spPr>
          <a:xfrm>
            <a:off x="635912" y="228243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35" name="Rectangle 38"/>
          <p:cNvSpPr/>
          <p:nvPr/>
        </p:nvSpPr>
        <p:spPr>
          <a:xfrm>
            <a:off x="9926704" y="51461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36" name="Rectangle 37"/>
          <p:cNvSpPr/>
          <p:nvPr/>
        </p:nvSpPr>
        <p:spPr>
          <a:xfrm>
            <a:off x="9943490" y="2351237"/>
            <a:ext cx="881938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21433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7289A-6A06-CF85-5BAE-33818FDBADF0}"/>
              </a:ext>
            </a:extLst>
          </p:cNvPr>
          <p:cNvSpPr/>
          <p:nvPr/>
        </p:nvSpPr>
        <p:spPr>
          <a:xfrm>
            <a:off x="6656232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6995E-8403-3461-3ED7-2A69454B4E3D}"/>
              </a:ext>
            </a:extLst>
          </p:cNvPr>
          <p:cNvSpPr/>
          <p:nvPr/>
        </p:nvSpPr>
        <p:spPr>
          <a:xfrm>
            <a:off x="7866846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81315-1578-ED50-E8DE-ABF271E7349C}"/>
              </a:ext>
            </a:extLst>
          </p:cNvPr>
          <p:cNvSpPr/>
          <p:nvPr/>
        </p:nvSpPr>
        <p:spPr>
          <a:xfrm>
            <a:off x="6656232" y="142955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DD596-555C-F428-9184-6DA92E8791DC}"/>
              </a:ext>
            </a:extLst>
          </p:cNvPr>
          <p:cNvSpPr/>
          <p:nvPr/>
        </p:nvSpPr>
        <p:spPr>
          <a:xfrm>
            <a:off x="7866846" y="1429555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AA17D-79DE-F75F-CB10-A074191F21DC}"/>
              </a:ext>
            </a:extLst>
          </p:cNvPr>
          <p:cNvSpPr/>
          <p:nvPr/>
        </p:nvSpPr>
        <p:spPr>
          <a:xfrm>
            <a:off x="6656232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12D60-BB36-9B38-53F0-A573E4DF9A5B}"/>
              </a:ext>
            </a:extLst>
          </p:cNvPr>
          <p:cNvSpPr/>
          <p:nvPr/>
        </p:nvSpPr>
        <p:spPr>
          <a:xfrm>
            <a:off x="7866846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05AC-B242-FC66-FC13-A2B681EE6245}"/>
              </a:ext>
            </a:extLst>
          </p:cNvPr>
          <p:cNvSpPr/>
          <p:nvPr/>
        </p:nvSpPr>
        <p:spPr>
          <a:xfrm>
            <a:off x="6656232" y="5059250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3C9C1-8426-9E60-C808-532288DFA798}"/>
              </a:ext>
            </a:extLst>
          </p:cNvPr>
          <p:cNvSpPr/>
          <p:nvPr/>
        </p:nvSpPr>
        <p:spPr>
          <a:xfrm>
            <a:off x="7879725" y="5059250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E6E97651-5AFC-0490-5F76-26566433170E}"/>
              </a:ext>
            </a:extLst>
          </p:cNvPr>
          <p:cNvSpPr/>
          <p:nvPr/>
        </p:nvSpPr>
        <p:spPr>
          <a:xfrm>
            <a:off x="8175939" y="682580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200C51CF-086C-02DD-EA5C-0A3F78E581E9}"/>
              </a:ext>
            </a:extLst>
          </p:cNvPr>
          <p:cNvSpPr/>
          <p:nvPr/>
        </p:nvSpPr>
        <p:spPr>
          <a:xfrm>
            <a:off x="8175939" y="522667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AD7B8-B4FA-0980-6D33-9D1D978AB1AA}"/>
              </a:ext>
            </a:extLst>
          </p:cNvPr>
          <p:cNvCxnSpPr>
            <a:cxnSpLocks/>
          </p:cNvCxnSpPr>
          <p:nvPr/>
        </p:nvCxnSpPr>
        <p:spPr>
          <a:xfrm flipH="1" flipV="1">
            <a:off x="8423857" y="2363273"/>
            <a:ext cx="48296" cy="1807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BB67E1-5644-3F42-4417-9305A97EB56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261539" y="2318197"/>
            <a:ext cx="0" cy="1852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B47B99-C621-7ACB-513C-F02D6566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3" y="811763"/>
            <a:ext cx="5098019" cy="5374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successor function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successor is from the street A to the goal(G) which returns the agent added to the specified square of goal . </a:t>
            </a: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Planning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planning is to reach goal from the street A which we reach by the best way . . So by planning we directed the agent to reach the goal by the initial state to goal state</a:t>
            </a:r>
          </a:p>
        </p:txBody>
      </p:sp>
      <p:sp>
        <p:nvSpPr>
          <p:cNvPr id="20" name="Rectangle 64"/>
          <p:cNvSpPr/>
          <p:nvPr/>
        </p:nvSpPr>
        <p:spPr>
          <a:xfrm>
            <a:off x="6975221" y="2908052"/>
            <a:ext cx="888619" cy="396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1" name="Rectangle 63"/>
          <p:cNvSpPr/>
          <p:nvPr/>
        </p:nvSpPr>
        <p:spPr>
          <a:xfrm>
            <a:off x="8176075" y="2946041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2" name="Freeform 67"/>
          <p:cNvSpPr/>
          <p:nvPr/>
        </p:nvSpPr>
        <p:spPr>
          <a:xfrm rot="9090507">
            <a:off x="8907687" y="37021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8"/>
          <p:cNvSpPr/>
          <p:nvPr/>
        </p:nvSpPr>
        <p:spPr>
          <a:xfrm rot="12746376">
            <a:off x="8713117" y="5966131"/>
            <a:ext cx="1359898" cy="870016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9"/>
          <p:cNvSpPr/>
          <p:nvPr/>
        </p:nvSpPr>
        <p:spPr>
          <a:xfrm>
            <a:off x="9906500" y="4178293"/>
            <a:ext cx="791980" cy="459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6" name="Rectangle 70"/>
          <p:cNvSpPr/>
          <p:nvPr/>
        </p:nvSpPr>
        <p:spPr>
          <a:xfrm>
            <a:off x="8618049" y="6348120"/>
            <a:ext cx="881938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3AF37DAA-1271-E8F0-627E-B6081AC64E5D}"/>
              </a:ext>
            </a:extLst>
          </p:cNvPr>
          <p:cNvSpPr/>
          <p:nvPr/>
        </p:nvSpPr>
        <p:spPr>
          <a:xfrm>
            <a:off x="9094815" y="5261510"/>
            <a:ext cx="1120339" cy="342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  <p:sp>
        <p:nvSpPr>
          <p:cNvPr id="30" name="Freeform 46"/>
          <p:cNvSpPr/>
          <p:nvPr/>
        </p:nvSpPr>
        <p:spPr>
          <a:xfrm rot="9090507">
            <a:off x="8881432" y="130295"/>
            <a:ext cx="157311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49"/>
          <p:cNvSpPr/>
          <p:nvPr/>
        </p:nvSpPr>
        <p:spPr>
          <a:xfrm rot="11575311">
            <a:off x="8805713" y="1682294"/>
            <a:ext cx="1731995" cy="1376494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hevron 78"/>
          <p:cNvSpPr/>
          <p:nvPr/>
        </p:nvSpPr>
        <p:spPr>
          <a:xfrm rot="13657549">
            <a:off x="8707165" y="2225958"/>
            <a:ext cx="233402" cy="2995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Chevron 80"/>
          <p:cNvSpPr/>
          <p:nvPr/>
        </p:nvSpPr>
        <p:spPr>
          <a:xfrm rot="8553886">
            <a:off x="8781804" y="315415"/>
            <a:ext cx="258014" cy="2017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Chevron 81"/>
          <p:cNvSpPr/>
          <p:nvPr/>
        </p:nvSpPr>
        <p:spPr>
          <a:xfrm rot="8553886">
            <a:off x="8760524" y="3970090"/>
            <a:ext cx="250769" cy="28455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" name="Chevron 81"/>
          <p:cNvSpPr/>
          <p:nvPr/>
        </p:nvSpPr>
        <p:spPr>
          <a:xfrm rot="14307356">
            <a:off x="8572115" y="5923441"/>
            <a:ext cx="307746" cy="30157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" name="Rectangle 38"/>
          <p:cNvSpPr/>
          <p:nvPr/>
        </p:nvSpPr>
        <p:spPr>
          <a:xfrm>
            <a:off x="9926704" y="51461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943490" y="2351237"/>
            <a:ext cx="881938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0320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C4950-8B90-3517-0883-2ED9D9A66F83}"/>
              </a:ext>
            </a:extLst>
          </p:cNvPr>
          <p:cNvSpPr/>
          <p:nvPr/>
        </p:nvSpPr>
        <p:spPr>
          <a:xfrm>
            <a:off x="2195849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762C1-5F3B-62C0-AFF8-6BC8891B3ED9}"/>
              </a:ext>
            </a:extLst>
          </p:cNvPr>
          <p:cNvSpPr/>
          <p:nvPr/>
        </p:nvSpPr>
        <p:spPr>
          <a:xfrm>
            <a:off x="3406463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18712-B8CC-46AF-A284-054E9EA5B212}"/>
              </a:ext>
            </a:extLst>
          </p:cNvPr>
          <p:cNvSpPr/>
          <p:nvPr/>
        </p:nvSpPr>
        <p:spPr>
          <a:xfrm>
            <a:off x="2195849" y="161951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3B19B-1EDE-4317-97BF-B3D1B4A50F70}"/>
              </a:ext>
            </a:extLst>
          </p:cNvPr>
          <p:cNvSpPr/>
          <p:nvPr/>
        </p:nvSpPr>
        <p:spPr>
          <a:xfrm>
            <a:off x="3406463" y="1619517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0308551-D291-6B00-7271-EE43A9F8AAC5}"/>
              </a:ext>
            </a:extLst>
          </p:cNvPr>
          <p:cNvSpPr/>
          <p:nvPr/>
        </p:nvSpPr>
        <p:spPr>
          <a:xfrm>
            <a:off x="2504942" y="875763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2DD98-87A3-2565-24B2-CF957DFEB742}"/>
              </a:ext>
            </a:extLst>
          </p:cNvPr>
          <p:cNvSpPr/>
          <p:nvPr/>
        </p:nvSpPr>
        <p:spPr>
          <a:xfrm>
            <a:off x="2201896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3F484-E600-2EF6-191B-6CC9E0E966E5}"/>
              </a:ext>
            </a:extLst>
          </p:cNvPr>
          <p:cNvSpPr/>
          <p:nvPr/>
        </p:nvSpPr>
        <p:spPr>
          <a:xfrm>
            <a:off x="3418557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28B3D-45DF-3CAF-EC18-F4ED525294F7}"/>
              </a:ext>
            </a:extLst>
          </p:cNvPr>
          <p:cNvSpPr/>
          <p:nvPr/>
        </p:nvSpPr>
        <p:spPr>
          <a:xfrm>
            <a:off x="2195849" y="498841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2D509-CCEE-BD80-0175-83CFEAB7D08B}"/>
              </a:ext>
            </a:extLst>
          </p:cNvPr>
          <p:cNvSpPr/>
          <p:nvPr/>
        </p:nvSpPr>
        <p:spPr>
          <a:xfrm>
            <a:off x="3418557" y="4988416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8D4CBDA2-1641-F9AD-0022-F1360949A139}"/>
              </a:ext>
            </a:extLst>
          </p:cNvPr>
          <p:cNvSpPr/>
          <p:nvPr/>
        </p:nvSpPr>
        <p:spPr>
          <a:xfrm>
            <a:off x="2470250" y="5155841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51712-0955-5842-13C8-4BD6527CD8C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011770" y="2508159"/>
            <a:ext cx="12094" cy="159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FCD609-B52E-DABA-934D-BCB3DB25142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2801156" y="2508159"/>
            <a:ext cx="6047" cy="159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D6BA6C0-198D-8D36-CC48-F9B7253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11860"/>
            <a:ext cx="5098019" cy="5374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successor function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successor is from initial state(S) to the street B based on the weight of traffic .</a:t>
            </a: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Planning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planning is to reach goal(G) from the street B which we reach by the best 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9B9911-C48F-5111-BB11-58D24170AE85}"/>
              </a:ext>
            </a:extLst>
          </p:cNvPr>
          <p:cNvSpPr/>
          <p:nvPr/>
        </p:nvSpPr>
        <p:spPr>
          <a:xfrm>
            <a:off x="2318199" y="196403"/>
            <a:ext cx="1944710" cy="47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</p:txBody>
      </p:sp>
      <p:sp>
        <p:nvSpPr>
          <p:cNvPr id="19" name="Freeform 2"/>
          <p:cNvSpPr/>
          <p:nvPr/>
        </p:nvSpPr>
        <p:spPr>
          <a:xfrm>
            <a:off x="459062" y="2093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4"/>
          <p:cNvSpPr/>
          <p:nvPr/>
        </p:nvSpPr>
        <p:spPr>
          <a:xfrm rot="19497174">
            <a:off x="653613" y="1730080"/>
            <a:ext cx="1786612" cy="1399192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2"/>
          <p:cNvSpPr/>
          <p:nvPr/>
        </p:nvSpPr>
        <p:spPr>
          <a:xfrm rot="1491925">
            <a:off x="908499" y="3205310"/>
            <a:ext cx="172779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1"/>
          <p:cNvSpPr/>
          <p:nvPr/>
        </p:nvSpPr>
        <p:spPr>
          <a:xfrm rot="19497174">
            <a:off x="621570" y="5100624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/>
          <p:cNvSpPr/>
          <p:nvPr/>
        </p:nvSpPr>
        <p:spPr>
          <a:xfrm>
            <a:off x="1362872" y="161102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4" name="Rectangle 43"/>
          <p:cNvSpPr/>
          <p:nvPr/>
        </p:nvSpPr>
        <p:spPr>
          <a:xfrm>
            <a:off x="635912" y="2282437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5" name="Rectangle 73"/>
          <p:cNvSpPr/>
          <p:nvPr/>
        </p:nvSpPr>
        <p:spPr>
          <a:xfrm>
            <a:off x="655151" y="3735908"/>
            <a:ext cx="781763" cy="35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6" name="Rectangle 74"/>
          <p:cNvSpPr/>
          <p:nvPr/>
        </p:nvSpPr>
        <p:spPr>
          <a:xfrm>
            <a:off x="590337" y="6016039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7" name="Rectangle 62"/>
          <p:cNvSpPr/>
          <p:nvPr/>
        </p:nvSpPr>
        <p:spPr>
          <a:xfrm>
            <a:off x="2471580" y="3062686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8" name="Rectangle 35"/>
          <p:cNvSpPr/>
          <p:nvPr/>
        </p:nvSpPr>
        <p:spPr>
          <a:xfrm>
            <a:off x="3656925" y="3045549"/>
            <a:ext cx="719133" cy="40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30" name="Chevron 8"/>
          <p:cNvSpPr/>
          <p:nvPr/>
        </p:nvSpPr>
        <p:spPr>
          <a:xfrm rot="2231963">
            <a:off x="2028774" y="504611"/>
            <a:ext cx="292792" cy="2667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Chevron 59"/>
          <p:cNvSpPr/>
          <p:nvPr/>
        </p:nvSpPr>
        <p:spPr>
          <a:xfrm rot="21371019">
            <a:off x="1916742" y="162541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Chevron 76"/>
          <p:cNvSpPr/>
          <p:nvPr/>
        </p:nvSpPr>
        <p:spPr>
          <a:xfrm rot="2457123">
            <a:off x="2449211" y="3891302"/>
            <a:ext cx="263420" cy="2340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Chevron 77"/>
          <p:cNvSpPr/>
          <p:nvPr/>
        </p:nvSpPr>
        <p:spPr>
          <a:xfrm rot="21371019">
            <a:off x="1940306" y="4998247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3221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83359-9CA7-B7A0-CAF6-DCF846420550}"/>
              </a:ext>
            </a:extLst>
          </p:cNvPr>
          <p:cNvSpPr/>
          <p:nvPr/>
        </p:nvSpPr>
        <p:spPr>
          <a:xfrm>
            <a:off x="2408352" y="414642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A7162-52FF-89F4-F90F-71AF45BEFC13}"/>
              </a:ext>
            </a:extLst>
          </p:cNvPr>
          <p:cNvSpPr/>
          <p:nvPr/>
        </p:nvSpPr>
        <p:spPr>
          <a:xfrm>
            <a:off x="3618966" y="4146426"/>
            <a:ext cx="1210614" cy="841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73100-2261-E7B2-ADFC-288FB411EC5A}"/>
              </a:ext>
            </a:extLst>
          </p:cNvPr>
          <p:cNvSpPr/>
          <p:nvPr/>
        </p:nvSpPr>
        <p:spPr>
          <a:xfrm>
            <a:off x="2416872" y="498841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66AF9-944A-24DC-7E81-C853611E810F}"/>
              </a:ext>
            </a:extLst>
          </p:cNvPr>
          <p:cNvSpPr/>
          <p:nvPr/>
        </p:nvSpPr>
        <p:spPr>
          <a:xfrm>
            <a:off x="3627486" y="4988416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D4CAF3-919E-7E51-729F-FBC44B5F86FB}"/>
              </a:ext>
            </a:extLst>
          </p:cNvPr>
          <p:cNvSpPr/>
          <p:nvPr/>
        </p:nvSpPr>
        <p:spPr>
          <a:xfrm>
            <a:off x="6669111" y="414642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26F26-15E0-30E1-0C32-F9A8C72A0CA5}"/>
              </a:ext>
            </a:extLst>
          </p:cNvPr>
          <p:cNvSpPr/>
          <p:nvPr/>
        </p:nvSpPr>
        <p:spPr>
          <a:xfrm>
            <a:off x="7879725" y="414642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63F26-FFD6-2370-A15F-5679165AA4D2}"/>
              </a:ext>
            </a:extLst>
          </p:cNvPr>
          <p:cNvSpPr/>
          <p:nvPr/>
        </p:nvSpPr>
        <p:spPr>
          <a:xfrm>
            <a:off x="6669111" y="503506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E43A6-836A-9BF1-5057-8550E9E8CE66}"/>
              </a:ext>
            </a:extLst>
          </p:cNvPr>
          <p:cNvSpPr/>
          <p:nvPr/>
        </p:nvSpPr>
        <p:spPr>
          <a:xfrm>
            <a:off x="7879725" y="5059250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A7E2247C-7C60-DB20-BFC2-A460AA2E95FA}"/>
              </a:ext>
            </a:extLst>
          </p:cNvPr>
          <p:cNvSpPr/>
          <p:nvPr/>
        </p:nvSpPr>
        <p:spPr>
          <a:xfrm>
            <a:off x="8175939" y="522667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C5F0F8E-EF4B-10F9-EB05-71888A99C107}"/>
              </a:ext>
            </a:extLst>
          </p:cNvPr>
          <p:cNvSpPr/>
          <p:nvPr/>
        </p:nvSpPr>
        <p:spPr>
          <a:xfrm>
            <a:off x="2672368" y="5218088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9B8CD-7620-F9AA-C29C-0321B36F5E5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4838100" y="5432737"/>
            <a:ext cx="1831011" cy="46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EB9568-A5D8-4EF0-47E0-EE60D1B77B2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29580" y="4567421"/>
            <a:ext cx="1839531" cy="2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C86145-91D4-D18D-84A7-B37BE085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432755"/>
            <a:ext cx="10410248" cy="35661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Bahnschrift SemiBold SemiConden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Successor function 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successor is from the street B to the goal(G) which returns the agent added to the specified square of goal . </a:t>
            </a: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Bahnschrift SemiBold SemiConden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Planning</a:t>
            </a:r>
          </a:p>
          <a:p>
            <a:pPr marL="0" indent="0">
              <a:buNone/>
            </a:pPr>
            <a:r>
              <a:rPr lang="en-US" sz="1600" dirty="0">
                <a:latin typeface="Bahnschrift SemiBold SemiConden" panose="020B0502040204020203" pitchFamily="34" charset="0"/>
              </a:rPr>
              <a:t>The planning is to reach goal(G) from the street A which we reach by the best way . So by planning we directed the agent to reach the goal by the initial state to goal state</a:t>
            </a:r>
          </a:p>
        </p:txBody>
      </p:sp>
      <p:sp>
        <p:nvSpPr>
          <p:cNvPr id="19" name="Freeform 72"/>
          <p:cNvSpPr/>
          <p:nvPr/>
        </p:nvSpPr>
        <p:spPr>
          <a:xfrm rot="208882">
            <a:off x="1248727" y="3599547"/>
            <a:ext cx="1275656" cy="123987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1"/>
          <p:cNvSpPr/>
          <p:nvPr/>
        </p:nvSpPr>
        <p:spPr>
          <a:xfrm rot="19497174">
            <a:off x="895889" y="5137398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7"/>
          <p:cNvSpPr/>
          <p:nvPr/>
        </p:nvSpPr>
        <p:spPr>
          <a:xfrm rot="9090507">
            <a:off x="8907687" y="37021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8"/>
          <p:cNvSpPr/>
          <p:nvPr/>
        </p:nvSpPr>
        <p:spPr>
          <a:xfrm rot="12746376">
            <a:off x="8751281" y="5936604"/>
            <a:ext cx="1110106" cy="824780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7667715-1AAD-BC14-1182-3CA975B8B99F}"/>
              </a:ext>
            </a:extLst>
          </p:cNvPr>
          <p:cNvSpPr/>
          <p:nvPr/>
        </p:nvSpPr>
        <p:spPr>
          <a:xfrm>
            <a:off x="9102174" y="5368959"/>
            <a:ext cx="1400361" cy="313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  <p:sp>
        <p:nvSpPr>
          <p:cNvPr id="25" name="Rectangle 65"/>
          <p:cNvSpPr/>
          <p:nvPr/>
        </p:nvSpPr>
        <p:spPr>
          <a:xfrm>
            <a:off x="5316247" y="4461884"/>
            <a:ext cx="821411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6" name="Rectangle 66"/>
          <p:cNvSpPr/>
          <p:nvPr/>
        </p:nvSpPr>
        <p:spPr>
          <a:xfrm>
            <a:off x="5354259" y="5238464"/>
            <a:ext cx="757015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27" name="Chevron 76"/>
          <p:cNvSpPr/>
          <p:nvPr/>
        </p:nvSpPr>
        <p:spPr>
          <a:xfrm rot="2457123">
            <a:off x="2305518" y="3930490"/>
            <a:ext cx="263420" cy="2340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Chevron 77"/>
          <p:cNvSpPr/>
          <p:nvPr/>
        </p:nvSpPr>
        <p:spPr>
          <a:xfrm rot="21371019">
            <a:off x="2149311" y="502437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Chevron 81"/>
          <p:cNvSpPr/>
          <p:nvPr/>
        </p:nvSpPr>
        <p:spPr>
          <a:xfrm rot="8553886">
            <a:off x="8760524" y="3970090"/>
            <a:ext cx="250769" cy="28455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Chevron 81"/>
          <p:cNvSpPr/>
          <p:nvPr/>
        </p:nvSpPr>
        <p:spPr>
          <a:xfrm rot="14307356">
            <a:off x="8604214" y="5980789"/>
            <a:ext cx="297470" cy="2113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73"/>
          <p:cNvSpPr/>
          <p:nvPr/>
        </p:nvSpPr>
        <p:spPr>
          <a:xfrm>
            <a:off x="890283" y="3866536"/>
            <a:ext cx="781763" cy="352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32" name="Rectangle 74"/>
          <p:cNvSpPr/>
          <p:nvPr/>
        </p:nvSpPr>
        <p:spPr>
          <a:xfrm>
            <a:off x="890782" y="6016039"/>
            <a:ext cx="545490" cy="33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33" name="Rectangle 69"/>
          <p:cNvSpPr/>
          <p:nvPr/>
        </p:nvSpPr>
        <p:spPr>
          <a:xfrm>
            <a:off x="10076317" y="3838658"/>
            <a:ext cx="791980" cy="459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34" name="Rectangle 70"/>
          <p:cNvSpPr/>
          <p:nvPr/>
        </p:nvSpPr>
        <p:spPr>
          <a:xfrm>
            <a:off x="9558575" y="6426497"/>
            <a:ext cx="708831" cy="248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9647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849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463" y="73087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5849" y="1619517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06463" y="1619517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Smiley Face 14"/>
          <p:cNvSpPr/>
          <p:nvPr/>
        </p:nvSpPr>
        <p:spPr>
          <a:xfrm>
            <a:off x="2504942" y="875763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56232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6846" y="540913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56232" y="1429555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66846" y="1429555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8352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18966" y="4099774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08352" y="4988416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18966" y="4988416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56232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66846" y="4170608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6232" y="5059250"/>
            <a:ext cx="1210614" cy="888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79725" y="5059250"/>
            <a:ext cx="1210614" cy="888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miley Face 40"/>
          <p:cNvSpPr/>
          <p:nvPr/>
        </p:nvSpPr>
        <p:spPr>
          <a:xfrm>
            <a:off x="8175939" y="682580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8175939" y="5226675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iley Face 42"/>
          <p:cNvSpPr/>
          <p:nvPr/>
        </p:nvSpPr>
        <p:spPr>
          <a:xfrm>
            <a:off x="2672368" y="5218088"/>
            <a:ext cx="618186" cy="55379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318199" y="196403"/>
            <a:ext cx="1944710" cy="470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829311" y="1308783"/>
            <a:ext cx="1691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707231" y="2061694"/>
            <a:ext cx="1752061" cy="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28853" y="5226675"/>
            <a:ext cx="1530439" cy="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28853" y="4653566"/>
            <a:ext cx="1628105" cy="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endCxn id="19" idx="2"/>
          </p:cNvCxnSpPr>
          <p:nvPr/>
        </p:nvCxnSpPr>
        <p:spPr>
          <a:xfrm flipV="1">
            <a:off x="8472153" y="2318197"/>
            <a:ext cx="0" cy="1852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61161" y="2335369"/>
            <a:ext cx="1" cy="1734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44344" y="258114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0" idx="0"/>
          </p:cNvCxnSpPr>
          <p:nvPr/>
        </p:nvCxnSpPr>
        <p:spPr>
          <a:xfrm flipV="1">
            <a:off x="3013659" y="2581140"/>
            <a:ext cx="0" cy="151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C5C2CF-3372-222D-0D4D-17DC94D4CC45}"/>
              </a:ext>
            </a:extLst>
          </p:cNvPr>
          <p:cNvSpPr/>
          <p:nvPr/>
        </p:nvSpPr>
        <p:spPr>
          <a:xfrm>
            <a:off x="5162282" y="971825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8B7FE-F827-78F4-DE39-23F3A2FEAE73}"/>
              </a:ext>
            </a:extLst>
          </p:cNvPr>
          <p:cNvSpPr/>
          <p:nvPr/>
        </p:nvSpPr>
        <p:spPr>
          <a:xfrm>
            <a:off x="5256640" y="1721020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684A3F-2123-CCAC-8A0D-3435A1F2282A}"/>
              </a:ext>
            </a:extLst>
          </p:cNvPr>
          <p:cNvSpPr/>
          <p:nvPr/>
        </p:nvSpPr>
        <p:spPr>
          <a:xfrm>
            <a:off x="5325762" y="4880579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C0F0CF-323F-8A5E-8618-7D48925CF3FE}"/>
              </a:ext>
            </a:extLst>
          </p:cNvPr>
          <p:cNvSpPr/>
          <p:nvPr/>
        </p:nvSpPr>
        <p:spPr>
          <a:xfrm>
            <a:off x="5256641" y="4315885"/>
            <a:ext cx="837301" cy="29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F7E005-87B6-29B0-6277-C228EFD79561}"/>
              </a:ext>
            </a:extLst>
          </p:cNvPr>
          <p:cNvSpPr/>
          <p:nvPr/>
        </p:nvSpPr>
        <p:spPr>
          <a:xfrm>
            <a:off x="8600941" y="2998631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DCC596-2760-59E3-D532-A8063CDCEBD1}"/>
              </a:ext>
            </a:extLst>
          </p:cNvPr>
          <p:cNvSpPr/>
          <p:nvPr/>
        </p:nvSpPr>
        <p:spPr>
          <a:xfrm>
            <a:off x="7499797" y="2993264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54E8E-327E-F6FD-AD8A-32B111991282}"/>
              </a:ext>
            </a:extLst>
          </p:cNvPr>
          <p:cNvSpPr/>
          <p:nvPr/>
        </p:nvSpPr>
        <p:spPr>
          <a:xfrm>
            <a:off x="3061952" y="3045513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39D33F-0B5D-4997-8123-7CD8F8B3A43E}"/>
              </a:ext>
            </a:extLst>
          </p:cNvPr>
          <p:cNvSpPr/>
          <p:nvPr/>
        </p:nvSpPr>
        <p:spPr>
          <a:xfrm>
            <a:off x="3882981" y="3065193"/>
            <a:ext cx="379928" cy="57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6</a:t>
            </a:r>
          </a:p>
        </p:txBody>
      </p:sp>
      <p:sp>
        <p:nvSpPr>
          <p:cNvPr id="50" name="Freeform 2"/>
          <p:cNvSpPr/>
          <p:nvPr/>
        </p:nvSpPr>
        <p:spPr>
          <a:xfrm>
            <a:off x="459062" y="209396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44"/>
          <p:cNvSpPr/>
          <p:nvPr/>
        </p:nvSpPr>
        <p:spPr>
          <a:xfrm rot="19497174">
            <a:off x="653613" y="1730080"/>
            <a:ext cx="1786612" cy="1399192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72"/>
          <p:cNvSpPr/>
          <p:nvPr/>
        </p:nvSpPr>
        <p:spPr>
          <a:xfrm rot="1491925">
            <a:off x="1026065" y="3231436"/>
            <a:ext cx="1727793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71"/>
          <p:cNvSpPr/>
          <p:nvPr/>
        </p:nvSpPr>
        <p:spPr>
          <a:xfrm rot="19497174">
            <a:off x="895889" y="5137398"/>
            <a:ext cx="1807620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46"/>
          <p:cNvSpPr/>
          <p:nvPr/>
        </p:nvSpPr>
        <p:spPr>
          <a:xfrm rot="9090507">
            <a:off x="8917643" y="272921"/>
            <a:ext cx="975131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 49"/>
          <p:cNvSpPr/>
          <p:nvPr/>
        </p:nvSpPr>
        <p:spPr>
          <a:xfrm rot="11575311">
            <a:off x="8815039" y="1599937"/>
            <a:ext cx="995417" cy="1376494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7"/>
          <p:cNvSpPr/>
          <p:nvPr/>
        </p:nvSpPr>
        <p:spPr>
          <a:xfrm rot="9090507">
            <a:off x="8965482" y="3929837"/>
            <a:ext cx="853205" cy="1361827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8"/>
          <p:cNvSpPr/>
          <p:nvPr/>
        </p:nvSpPr>
        <p:spPr>
          <a:xfrm rot="12746376">
            <a:off x="8698441" y="6030065"/>
            <a:ext cx="1355976" cy="801815"/>
          </a:xfrm>
          <a:custGeom>
            <a:avLst/>
            <a:gdLst>
              <a:gd name="connsiteX0" fmla="*/ 1730346 w 1807620"/>
              <a:gd name="connsiteY0" fmla="*/ 1361827 h 1361827"/>
              <a:gd name="connsiteX1" fmla="*/ 30335 w 1807620"/>
              <a:gd name="connsiteY1" fmla="*/ 1078491 h 1361827"/>
              <a:gd name="connsiteX2" fmla="*/ 725794 w 1807620"/>
              <a:gd name="connsiteY2" fmla="*/ 9545 h 1361827"/>
              <a:gd name="connsiteX3" fmla="*/ 1807620 w 1807620"/>
              <a:gd name="connsiteY3" fmla="*/ 524700 h 1361827"/>
              <a:gd name="connsiteX4" fmla="*/ 1807620 w 1807620"/>
              <a:gd name="connsiteY4" fmla="*/ 524700 h 136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7620" h="1361827">
                <a:moveTo>
                  <a:pt x="1730346" y="1361827"/>
                </a:moveTo>
                <a:cubicBezTo>
                  <a:pt x="964053" y="1332849"/>
                  <a:pt x="197760" y="1303871"/>
                  <a:pt x="30335" y="1078491"/>
                </a:cubicBezTo>
                <a:cubicBezTo>
                  <a:pt x="-137090" y="853111"/>
                  <a:pt x="429580" y="101843"/>
                  <a:pt x="725794" y="9545"/>
                </a:cubicBezTo>
                <a:cubicBezTo>
                  <a:pt x="1022008" y="-82753"/>
                  <a:pt x="1807620" y="524700"/>
                  <a:pt x="1807620" y="524700"/>
                </a:cubicBezTo>
                <a:lnTo>
                  <a:pt x="1807620" y="5247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7">
            <a:extLst>
              <a:ext uri="{FF2B5EF4-FFF2-40B4-BE49-F238E27FC236}">
                <a16:creationId xmlns:a16="http://schemas.microsoft.com/office/drawing/2014/main" id="{83416A1C-060C-3953-818F-A19B7DF91586}"/>
              </a:ext>
            </a:extLst>
          </p:cNvPr>
          <p:cNvSpPr/>
          <p:nvPr/>
        </p:nvSpPr>
        <p:spPr>
          <a:xfrm>
            <a:off x="9980022" y="888826"/>
            <a:ext cx="2211977" cy="4003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test :</a:t>
            </a:r>
          </a:p>
          <a:p>
            <a:pPr algn="ctr"/>
            <a:r>
              <a:rPr lang="en-US" dirty="0"/>
              <a:t> In this case we choose the case A with the least weight to reach the goal </a:t>
            </a:r>
          </a:p>
        </p:txBody>
      </p:sp>
      <p:sp>
        <p:nvSpPr>
          <p:cNvPr id="65" name="Chevron 8"/>
          <p:cNvSpPr/>
          <p:nvPr/>
        </p:nvSpPr>
        <p:spPr>
          <a:xfrm rot="2231963">
            <a:off x="2028774" y="504611"/>
            <a:ext cx="292792" cy="26678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6" name="Chevron 59"/>
          <p:cNvSpPr/>
          <p:nvPr/>
        </p:nvSpPr>
        <p:spPr>
          <a:xfrm rot="21371019">
            <a:off x="1916742" y="162541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7" name="Chevron 76"/>
          <p:cNvSpPr/>
          <p:nvPr/>
        </p:nvSpPr>
        <p:spPr>
          <a:xfrm rot="2457123">
            <a:off x="2592901" y="3878240"/>
            <a:ext cx="263420" cy="23406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Chevron 77"/>
          <p:cNvSpPr/>
          <p:nvPr/>
        </p:nvSpPr>
        <p:spPr>
          <a:xfrm rot="21371019">
            <a:off x="2149311" y="5024372"/>
            <a:ext cx="297900" cy="261724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9" name="Chevron 80"/>
          <p:cNvSpPr/>
          <p:nvPr/>
        </p:nvSpPr>
        <p:spPr>
          <a:xfrm rot="8553886">
            <a:off x="8781804" y="315415"/>
            <a:ext cx="258014" cy="201703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0" name="Chevron 78"/>
          <p:cNvSpPr/>
          <p:nvPr/>
        </p:nvSpPr>
        <p:spPr>
          <a:xfrm rot="13657549">
            <a:off x="8707165" y="2225958"/>
            <a:ext cx="233402" cy="29959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Chevron 81"/>
          <p:cNvSpPr/>
          <p:nvPr/>
        </p:nvSpPr>
        <p:spPr>
          <a:xfrm rot="8553886">
            <a:off x="8760524" y="3970090"/>
            <a:ext cx="250769" cy="28455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Chevron 81"/>
          <p:cNvSpPr/>
          <p:nvPr/>
        </p:nvSpPr>
        <p:spPr>
          <a:xfrm rot="14307356">
            <a:off x="8579441" y="5926227"/>
            <a:ext cx="307829" cy="29429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3" name="Rectangle 23">
            <a:extLst>
              <a:ext uri="{FF2B5EF4-FFF2-40B4-BE49-F238E27FC236}">
                <a16:creationId xmlns:a16="http://schemas.microsoft.com/office/drawing/2014/main" id="{3AF37DAA-1271-E8F0-627E-B6081AC64E5D}"/>
              </a:ext>
            </a:extLst>
          </p:cNvPr>
          <p:cNvSpPr/>
          <p:nvPr/>
        </p:nvSpPr>
        <p:spPr>
          <a:xfrm>
            <a:off x="9094816" y="5313760"/>
            <a:ext cx="1290156" cy="40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 state </a:t>
            </a:r>
          </a:p>
        </p:txBody>
      </p:sp>
    </p:spTree>
    <p:extLst>
      <p:ext uri="{BB962C8B-B14F-4D97-AF65-F5344CB8AC3E}">
        <p14:creationId xmlns:p14="http://schemas.microsoft.com/office/powerpoint/2010/main" val="24523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521</Words>
  <Application>Microsoft Office PowerPoint</Application>
  <PresentationFormat>Widescreen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 Condensed</vt:lpstr>
      <vt:lpstr>Bahnschrift SemiBold SemiConden</vt:lpstr>
      <vt:lpstr>Calibri</vt:lpstr>
      <vt:lpstr>Calibri Light</vt:lpstr>
      <vt:lpstr>Office Theme</vt:lpstr>
      <vt:lpstr>Stage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mariam mostafa</cp:lastModifiedBy>
  <cp:revision>26</cp:revision>
  <dcterms:created xsi:type="dcterms:W3CDTF">2023-04-12T19:40:19Z</dcterms:created>
  <dcterms:modified xsi:type="dcterms:W3CDTF">2023-04-14T14:33:54Z</dcterms:modified>
</cp:coreProperties>
</file>