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83aa9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83aa9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83aa9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83aa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83aa9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83aa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Solar tracking system </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Abdelkareem soubar</a:t>
            </a:r>
            <a:endParaRPr/>
          </a:p>
          <a:p>
            <a:pPr indent="0" lvl="0" marL="0" rtl="0" algn="ctr">
              <a:spcBef>
                <a:spcPts val="0"/>
              </a:spcBef>
              <a:spcAft>
                <a:spcPts val="0"/>
              </a:spcAft>
              <a:buNone/>
            </a:pPr>
            <a:r>
              <a:rPr lang="en"/>
              <a:t>Taha khateb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r>
              <a:rPr lang="en"/>
              <a:t>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131516"/>
                </a:solidFill>
                <a:highlight>
                  <a:schemeClr val="lt1"/>
                </a:highlight>
                <a:latin typeface="Arial"/>
                <a:ea typeface="Arial"/>
                <a:cs typeface="Arial"/>
                <a:sym typeface="Arial"/>
              </a:rPr>
              <a:t>solar tracker, a system that positions an object at an angle relative to the Sun. The most-common applications for solar trackers are positioning photovoltaic (PV) panels (solar panels) so that they remain perpendicular to the Sun's rays and positioning space telescopes so that they can determine the Sun's direction.</a:t>
            </a:r>
            <a:endParaRPr sz="1700">
              <a:solidFill>
                <a:srgbClr val="131516"/>
              </a:solidFill>
              <a:highlight>
                <a:schemeClr val="lt1"/>
              </a:highlight>
              <a:latin typeface="Arial"/>
              <a:ea typeface="Arial"/>
              <a:cs typeface="Arial"/>
              <a:sym typeface="Arial"/>
            </a:endParaRPr>
          </a:p>
          <a:p>
            <a:pPr indent="0" lvl="0" marL="0" rtl="0" algn="l">
              <a:spcBef>
                <a:spcPts val="1600"/>
              </a:spcBef>
              <a:spcAft>
                <a:spcPts val="0"/>
              </a:spcAft>
              <a:buNone/>
            </a:pPr>
            <a:r>
              <a:t/>
            </a:r>
            <a:endParaRPr sz="1700">
              <a:solidFill>
                <a:srgbClr val="131516"/>
              </a:solidFill>
              <a:highlight>
                <a:schemeClr val="lt1"/>
              </a:highlight>
              <a:latin typeface="Arial"/>
              <a:ea typeface="Arial"/>
              <a:cs typeface="Arial"/>
              <a:sym typeface="Arial"/>
            </a:endParaRPr>
          </a:p>
          <a:p>
            <a:pPr indent="0" lvl="0" marL="0" rtl="0" algn="l">
              <a:spcBef>
                <a:spcPts val="1600"/>
              </a:spcBef>
              <a:spcAft>
                <a:spcPts val="1600"/>
              </a:spcAft>
              <a:buNone/>
            </a:pPr>
            <a:r>
              <a:rPr lang="en" sz="1700">
                <a:solidFill>
                  <a:srgbClr val="131516"/>
                </a:solidFill>
                <a:highlight>
                  <a:schemeClr val="lt1"/>
                </a:highlight>
                <a:latin typeface="Arial"/>
                <a:ea typeface="Arial"/>
                <a:cs typeface="Arial"/>
                <a:sym typeface="Arial"/>
              </a:rPr>
              <a:t>We have </a:t>
            </a:r>
            <a:r>
              <a:rPr lang="en" sz="1700">
                <a:solidFill>
                  <a:srgbClr val="131516"/>
                </a:solidFill>
                <a:highlight>
                  <a:schemeClr val="lt1"/>
                </a:highlight>
                <a:latin typeface="Arial"/>
                <a:ea typeface="Arial"/>
                <a:cs typeface="Arial"/>
                <a:sym typeface="Arial"/>
              </a:rPr>
              <a:t>implemented</a:t>
            </a:r>
            <a:r>
              <a:rPr lang="en" sz="1700">
                <a:solidFill>
                  <a:srgbClr val="131516"/>
                </a:solidFill>
                <a:highlight>
                  <a:schemeClr val="lt1"/>
                </a:highlight>
                <a:latin typeface="Arial"/>
                <a:ea typeface="Arial"/>
                <a:cs typeface="Arial"/>
                <a:sym typeface="Arial"/>
              </a:rPr>
              <a:t> the idea </a:t>
            </a:r>
            <a:r>
              <a:rPr lang="en" sz="1700">
                <a:solidFill>
                  <a:srgbClr val="131516"/>
                </a:solidFill>
                <a:highlight>
                  <a:schemeClr val="lt1"/>
                </a:highlight>
                <a:latin typeface="Arial"/>
                <a:ea typeface="Arial"/>
                <a:cs typeface="Arial"/>
                <a:sym typeface="Arial"/>
              </a:rPr>
              <a:t>through</a:t>
            </a:r>
            <a:r>
              <a:rPr lang="en" sz="1700">
                <a:solidFill>
                  <a:srgbClr val="131516"/>
                </a:solidFill>
                <a:highlight>
                  <a:schemeClr val="lt1"/>
                </a:highlight>
                <a:latin typeface="Arial"/>
                <a:ea typeface="Arial"/>
                <a:cs typeface="Arial"/>
                <a:sym typeface="Arial"/>
              </a:rPr>
              <a:t> using an nodemcu esp8266 along side having an LDR sensor plus 2 servo motors </a:t>
            </a:r>
            <a:endParaRPr sz="1700">
              <a:solidFill>
                <a:srgbClr val="131516"/>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72" name="Google Shape;72;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Some of the things that we faced </a:t>
            </a:r>
            <a:endParaRPr b="1"/>
          </a:p>
          <a:p>
            <a:pPr indent="-323850" lvl="0" marL="457200" rtl="0" algn="l">
              <a:spcBef>
                <a:spcPts val="800"/>
              </a:spcBef>
              <a:spcAft>
                <a:spcPts val="0"/>
              </a:spcAft>
              <a:buSzPts val="1500"/>
              <a:buChar char="●"/>
            </a:pPr>
            <a:r>
              <a:rPr lang="en" sz="1500"/>
              <a:t>We only have one analog pin </a:t>
            </a:r>
            <a:endParaRPr sz="1500"/>
          </a:p>
          <a:p>
            <a:pPr indent="-323850" lvl="0" marL="457200" rtl="0" algn="l">
              <a:spcBef>
                <a:spcPts val="0"/>
              </a:spcBef>
              <a:spcAft>
                <a:spcPts val="0"/>
              </a:spcAft>
              <a:buSzPts val="1500"/>
              <a:buChar char="●"/>
            </a:pPr>
            <a:r>
              <a:rPr lang="en" sz="1500"/>
              <a:t>Blynk connection is stable</a:t>
            </a:r>
            <a:endParaRPr sz="1500"/>
          </a:p>
          <a:p>
            <a:pPr indent="-323850" lvl="0" marL="457200" rtl="0" algn="l">
              <a:spcBef>
                <a:spcPts val="0"/>
              </a:spcBef>
              <a:spcAft>
                <a:spcPts val="0"/>
              </a:spcAft>
              <a:buSzPts val="1500"/>
              <a:buChar char="●"/>
            </a:pPr>
            <a:r>
              <a:rPr lang="en" sz="1500"/>
              <a:t>On nodemcu we </a:t>
            </a:r>
            <a:r>
              <a:rPr lang="en" sz="1500"/>
              <a:t>can't</a:t>
            </a:r>
            <a:r>
              <a:rPr lang="en" sz="1500"/>
              <a:t> read the current voltage </a:t>
            </a:r>
            <a:endParaRPr sz="1500"/>
          </a:p>
          <a:p>
            <a:pPr indent="-323850" lvl="0" marL="457200" rtl="0" algn="l">
              <a:spcBef>
                <a:spcPts val="0"/>
              </a:spcBef>
              <a:spcAft>
                <a:spcPts val="0"/>
              </a:spcAft>
              <a:buSzPts val="1500"/>
              <a:buChar char="●"/>
            </a:pPr>
            <a:r>
              <a:rPr lang="en" sz="1500"/>
              <a:t>Power </a:t>
            </a:r>
            <a:r>
              <a:rPr lang="en" sz="1500"/>
              <a:t>supply</a:t>
            </a:r>
            <a:r>
              <a:rPr lang="en" sz="1500"/>
              <a:t> is not stable </a:t>
            </a:r>
            <a:endParaRPr sz="1500"/>
          </a:p>
          <a:p>
            <a:pPr indent="0" lvl="0" marL="0" rtl="0" algn="l">
              <a:spcBef>
                <a:spcPts val="1600"/>
              </a:spcBef>
              <a:spcAft>
                <a:spcPts val="0"/>
              </a:spcAft>
              <a:buNone/>
            </a:pPr>
            <a:r>
              <a:rPr b="1" lang="en"/>
              <a:t>Some of</a:t>
            </a:r>
            <a:r>
              <a:rPr b="1" lang="en"/>
              <a:t>Preparation</a:t>
            </a:r>
            <a:endParaRPr b="1"/>
          </a:p>
          <a:p>
            <a:pPr indent="-323850" lvl="0" marL="457200" rtl="0" algn="l">
              <a:spcBef>
                <a:spcPts val="800"/>
              </a:spcBef>
              <a:spcAft>
                <a:spcPts val="0"/>
              </a:spcAft>
              <a:buSzPts val="1500"/>
              <a:buAutoNum type="arabicPeriod"/>
            </a:pPr>
            <a:r>
              <a:rPr lang="en" sz="1500"/>
              <a:t>Planned the design out for the hardware </a:t>
            </a:r>
            <a:r>
              <a:rPr lang="en" sz="1500"/>
              <a:t>implementation</a:t>
            </a:r>
            <a:r>
              <a:rPr lang="en" sz="1500"/>
              <a:t>  </a:t>
            </a:r>
            <a:endParaRPr sz="1500"/>
          </a:p>
          <a:p>
            <a:pPr indent="-323850" lvl="0" marL="457200" rtl="0" algn="l">
              <a:spcBef>
                <a:spcPts val="0"/>
              </a:spcBef>
              <a:spcAft>
                <a:spcPts val="0"/>
              </a:spcAft>
              <a:buSzPts val="1500"/>
              <a:buAutoNum type="arabicPeriod"/>
            </a:pPr>
            <a:r>
              <a:rPr lang="en" sz="1500"/>
              <a:t>Had all of the software required installed </a:t>
            </a:r>
            <a:endParaRPr sz="1500"/>
          </a:p>
          <a:p>
            <a:pPr indent="-323850" lvl="0" marL="457200" rtl="0" algn="l">
              <a:spcBef>
                <a:spcPts val="0"/>
              </a:spcBef>
              <a:spcAft>
                <a:spcPts val="0"/>
              </a:spcAft>
              <a:buSzPts val="1500"/>
              <a:buAutoNum type="arabicPeriod"/>
            </a:pPr>
            <a:r>
              <a:rPr lang="en" sz="1500"/>
              <a:t>Gathered all of the componentes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rot="-5400000">
            <a:off x="1998888" y="-1960762"/>
            <a:ext cx="5138050" cy="910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Tracker </a:t>
            </a:r>
            <a:r>
              <a:rPr lang="en" sz="3600"/>
              <a:t>solution</a:t>
            </a:r>
            <a:r>
              <a:rPr lang="en" sz="3600"/>
              <a:t> </a:t>
            </a:r>
            <a:endParaRPr/>
          </a:p>
          <a:p>
            <a:pPr indent="0" lvl="0" marL="0" rtl="0" algn="l">
              <a:spcBef>
                <a:spcPts val="1600"/>
              </a:spcBef>
              <a:spcAft>
                <a:spcPts val="1600"/>
              </a:spcAft>
              <a:buNone/>
            </a:pPr>
            <a:r>
              <a:rPr lang="en"/>
              <a:t>It </a:t>
            </a:r>
            <a:r>
              <a:rPr lang="en"/>
              <a:t>tracks</a:t>
            </a:r>
            <a:r>
              <a:rPr lang="en"/>
              <a:t> the position of the </a:t>
            </a:r>
            <a:r>
              <a:rPr lang="en"/>
              <a:t>highest</a:t>
            </a:r>
            <a:r>
              <a:rPr lang="en"/>
              <a:t> amount of light available and it re </a:t>
            </a:r>
            <a:r>
              <a:rPr lang="en"/>
              <a:t>positions</a:t>
            </a:r>
            <a:r>
              <a:rPr lang="en"/>
              <a:t> the pv cell to the new location </a:t>
            </a:r>
            <a:endParaRPr/>
          </a:p>
        </p:txBody>
      </p:sp>
      <p:pic>
        <p:nvPicPr>
          <p:cNvPr id="88" name="Google Shape;88;p18"/>
          <p:cNvPicPr preferRelativeResize="0"/>
          <p:nvPr/>
        </p:nvPicPr>
        <p:blipFill rotWithShape="1">
          <a:blip r:embed="rId3">
            <a:alphaModFix/>
          </a:blip>
          <a:srcRect b="0" l="12472" r="27593" t="0"/>
          <a:stretch/>
        </p:blipFill>
        <p:spPr>
          <a:xfrm rot="5400000">
            <a:off x="-261251" y="293926"/>
            <a:ext cx="5119002" cy="454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17850" y="22061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 you</a:t>
            </a:r>
            <a:endParaRPr sz="3000"/>
          </a:p>
          <a:p>
            <a:pPr indent="0" lvl="0" marL="0" rtl="0" algn="l">
              <a:spcBef>
                <a:spcPts val="0"/>
              </a:spcBef>
              <a:spcAft>
                <a:spcPts val="0"/>
              </a:spcAft>
              <a:buNone/>
            </a:pPr>
            <a:r>
              <a:rPr lang="en" sz="3000"/>
              <a:t>Q/A</a:t>
            </a:r>
            <a:endParaRPr sz="3000"/>
          </a:p>
        </p:txBody>
      </p:sp>
      <p:pic>
        <p:nvPicPr>
          <p:cNvPr id="94" name="Google Shape;94;p19"/>
          <p:cNvPicPr preferRelativeResize="0"/>
          <p:nvPr/>
        </p:nvPicPr>
        <p:blipFill>
          <a:blip r:embed="rId3">
            <a:alphaModFix/>
          </a:blip>
          <a:stretch>
            <a:fillRect/>
          </a:stretch>
        </p:blipFill>
        <p:spPr>
          <a:xfrm rot="5400000">
            <a:off x="4167874" y="200026"/>
            <a:ext cx="5086351" cy="476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