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2e6047fc5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2e6047fc5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b9a0b0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b9a0b0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2e6047fc5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2e6047fc5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 Question Answering</a:t>
            </a:r>
            <a:endParaRPr/>
          </a:p>
          <a:p>
            <a:pPr indent="0" lvl="0" marL="0" rtl="0" algn="l">
              <a:spcBef>
                <a:spcPts val="0"/>
              </a:spcBef>
              <a:spcAft>
                <a:spcPts val="0"/>
              </a:spcAft>
              <a:buNone/>
            </a:pPr>
            <a:r>
              <a:rPr lang="en"/>
              <a:t>“VQA”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6" name="Shape 76"/>
        <p:cNvGrpSpPr/>
        <p:nvPr/>
      </p:nvGrpSpPr>
      <p:grpSpPr>
        <a:xfrm>
          <a:off x="0" y="0"/>
          <a:ext cx="0" cy="0"/>
          <a:chOff x="0" y="0"/>
          <a:chExt cx="0" cy="0"/>
        </a:xfrm>
      </p:grpSpPr>
      <p:pic>
        <p:nvPicPr>
          <p:cNvPr id="77" name="Google Shape;77;p14"/>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78" name="Google Shape;78;p14"/>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79" name="Google Shape;79;p14"/>
          <p:cNvSpPr txBox="1"/>
          <p:nvPr/>
        </p:nvSpPr>
        <p:spPr>
          <a:xfrm>
            <a:off x="2855550" y="687401"/>
            <a:ext cx="3432900" cy="828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Table of content </a:t>
            </a:r>
            <a:endParaRPr b="1" sz="3000">
              <a:solidFill>
                <a:schemeClr val="lt2"/>
              </a:solidFill>
              <a:latin typeface="Raleway"/>
              <a:ea typeface="Raleway"/>
              <a:cs typeface="Raleway"/>
              <a:sym typeface="Raleway"/>
            </a:endParaRPr>
          </a:p>
        </p:txBody>
      </p:sp>
      <p:sp>
        <p:nvSpPr>
          <p:cNvPr id="80" name="Google Shape;80;p14"/>
          <p:cNvSpPr txBox="1"/>
          <p:nvPr>
            <p:ph idx="4294967295" type="body"/>
          </p:nvPr>
        </p:nvSpPr>
        <p:spPr>
          <a:xfrm>
            <a:off x="2855550" y="1733775"/>
            <a:ext cx="3432900" cy="2971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VQA </a:t>
            </a:r>
            <a:r>
              <a:rPr b="1" lang="en" sz="1400">
                <a:solidFill>
                  <a:schemeClr val="dk1"/>
                </a:solidFill>
                <a:latin typeface="Raleway"/>
                <a:ea typeface="Raleway"/>
                <a:cs typeface="Raleway"/>
                <a:sym typeface="Raleway"/>
              </a:rPr>
              <a:t>Definition</a:t>
            </a:r>
            <a:r>
              <a:rPr b="1" lang="en" sz="1400">
                <a:solidFill>
                  <a:schemeClr val="dk1"/>
                </a:solidFill>
                <a:latin typeface="Raleway"/>
                <a:ea typeface="Raleway"/>
                <a:cs typeface="Raleway"/>
                <a:sym typeface="Raleway"/>
              </a:rPr>
              <a:t> </a:t>
            </a:r>
            <a:br>
              <a:rPr lang="en" sz="1400">
                <a:latin typeface="Raleway"/>
                <a:ea typeface="Raleway"/>
                <a:cs typeface="Raleway"/>
                <a:sym typeface="Raleway"/>
              </a:rPr>
            </a:br>
            <a:br>
              <a:rPr lang="en" sz="1400">
                <a:latin typeface="Raleway"/>
                <a:ea typeface="Raleway"/>
                <a:cs typeface="Raleway"/>
                <a:sym typeface="Raleway"/>
              </a:rPr>
            </a:b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how does VQA work</a:t>
            </a:r>
            <a:br>
              <a:rPr b="1" lang="en" sz="1400">
                <a:solidFill>
                  <a:schemeClr val="dk1"/>
                </a:solidFill>
                <a:latin typeface="Raleway"/>
                <a:ea typeface="Raleway"/>
                <a:cs typeface="Raleway"/>
                <a:sym typeface="Raleway"/>
              </a:rPr>
            </a:br>
            <a:br>
              <a:rPr b="1" lang="en" sz="1400">
                <a:solidFill>
                  <a:schemeClr val="dk1"/>
                </a:solidFill>
                <a:latin typeface="Raleway"/>
                <a:ea typeface="Raleway"/>
                <a:cs typeface="Raleway"/>
                <a:sym typeface="Raleway"/>
              </a:rPr>
            </a:br>
            <a:endParaRPr sz="1200">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VQA important</a:t>
            </a:r>
            <a:endParaRPr sz="1200">
              <a:solidFill>
                <a:schemeClr val="dk2"/>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idx="4294967295" type="title"/>
          </p:nvPr>
        </p:nvSpPr>
        <p:spPr>
          <a:xfrm>
            <a:off x="535775" y="712150"/>
            <a:ext cx="82956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rPr>
              <a:t>Visual Question Answering “VQA”</a:t>
            </a:r>
            <a:endParaRPr sz="3600">
              <a:solidFill>
                <a:schemeClr val="dk1"/>
              </a:solidFill>
            </a:endParaRPr>
          </a:p>
          <a:p>
            <a:pPr indent="0" lvl="0" marL="0" rtl="0" algn="l">
              <a:spcBef>
                <a:spcPts val="1600"/>
              </a:spcBef>
              <a:spcAft>
                <a:spcPts val="1600"/>
              </a:spcAft>
              <a:buNone/>
            </a:pPr>
            <a:r>
              <a:t/>
            </a:r>
            <a:endParaRPr sz="3600">
              <a:solidFill>
                <a:schemeClr val="dk1"/>
              </a:solidFill>
            </a:endParaRPr>
          </a:p>
        </p:txBody>
      </p:sp>
      <p:sp>
        <p:nvSpPr>
          <p:cNvPr id="86" name="Google Shape;86;p15"/>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b="0" lang="en" sz="1800">
                <a:latin typeface="Lato"/>
                <a:ea typeface="Lato"/>
                <a:cs typeface="Lato"/>
                <a:sym typeface="Lato"/>
              </a:rPr>
              <a:t>VQA is a challenging task that requires the use of computer vision, natural language processing, and artificial intelligence, and artificial intelligence. The goal of VQA is to create computer programs that can answer questions about visual content like pictures and videos using both visual and textual information.</a:t>
            </a:r>
            <a:endParaRPr b="0" sz="1800">
              <a:latin typeface="Lato"/>
              <a:ea typeface="Lato"/>
              <a:cs typeface="Lato"/>
              <a:sym typeface="Lato"/>
            </a:endParaRPr>
          </a:p>
          <a:p>
            <a:pPr indent="0" lvl="0" marL="0" rtl="0" algn="l">
              <a:lnSpc>
                <a:spcPct val="115000"/>
              </a:lnSpc>
              <a:spcBef>
                <a:spcPts val="1000"/>
              </a:spcBef>
              <a:spcAft>
                <a:spcPts val="1600"/>
              </a:spcAft>
              <a:buNone/>
            </a:pPr>
            <a:r>
              <a:t/>
            </a:r>
            <a:endParaRPr b="0" sz="18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6"/>
          <p:cNvPicPr preferRelativeResize="0"/>
          <p:nvPr/>
        </p:nvPicPr>
        <p:blipFill>
          <a:blip r:embed="rId3">
            <a:alphaModFix/>
          </a:blip>
          <a:stretch>
            <a:fillRect/>
          </a:stretch>
        </p:blipFill>
        <p:spPr>
          <a:xfrm>
            <a:off x="-38775" y="49525"/>
            <a:ext cx="9182775" cy="49415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283100" y="7121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VQA important</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sp>
        <p:nvSpPr>
          <p:cNvPr id="97" name="Google Shape;97;p17"/>
          <p:cNvSpPr/>
          <p:nvPr/>
        </p:nvSpPr>
        <p:spPr>
          <a:xfrm>
            <a:off x="371775" y="1988900"/>
            <a:ext cx="26295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p:nvPr/>
        </p:nvSpPr>
        <p:spPr>
          <a:xfrm>
            <a:off x="3210432" y="1988900"/>
            <a:ext cx="26295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p:nvPr/>
        </p:nvSpPr>
        <p:spPr>
          <a:xfrm>
            <a:off x="6049089" y="1988900"/>
            <a:ext cx="2629500" cy="22449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txBox="1"/>
          <p:nvPr>
            <p:ph type="title"/>
          </p:nvPr>
        </p:nvSpPr>
        <p:spPr>
          <a:xfrm>
            <a:off x="61252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t>E-commerce: VQA can be used to help customers find products they are looking for by answering questions about product features, such as color, size, and shape.</a:t>
            </a:r>
            <a:endParaRPr b="0" sz="800">
              <a:solidFill>
                <a:schemeClr val="lt1"/>
              </a:solidFill>
            </a:endParaRPr>
          </a:p>
        </p:txBody>
      </p:sp>
      <p:sp>
        <p:nvSpPr>
          <p:cNvPr id="101" name="Google Shape;101;p17"/>
          <p:cNvSpPr txBox="1"/>
          <p:nvPr>
            <p:ph type="title"/>
          </p:nvPr>
        </p:nvSpPr>
        <p:spPr>
          <a:xfrm>
            <a:off x="4479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t>Accessibility: VQA can be used to provide assistance to people with visual impairments by answering questions about visual content that they cannot see themselves.</a:t>
            </a:r>
            <a:endParaRPr sz="700">
              <a:solidFill>
                <a:schemeClr val="lt1"/>
              </a:solidFill>
            </a:endParaRPr>
          </a:p>
        </p:txBody>
      </p:sp>
      <p:sp>
        <p:nvSpPr>
          <p:cNvPr id="102" name="Google Shape;102;p17"/>
          <p:cNvSpPr txBox="1"/>
          <p:nvPr>
            <p:ph type="title"/>
          </p:nvPr>
        </p:nvSpPr>
        <p:spPr>
          <a:xfrm>
            <a:off x="328662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t>Education: VQA can be used to create interactive educational materials that allow students to ask questions about visual content and receive immediate feedback.</a:t>
            </a:r>
            <a:endParaRPr b="0" sz="900">
              <a:solidFill>
                <a:schemeClr val="lt1"/>
              </a:solidFill>
            </a:endParaRPr>
          </a:p>
        </p:txBody>
      </p:sp>
      <p:sp>
        <p:nvSpPr>
          <p:cNvPr id="103" name="Google Shape;103;p17"/>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i="1" sz="1200">
              <a:solidFill>
                <a:schemeClr val="accent5"/>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idx="4294967295" type="title"/>
          </p:nvPr>
        </p:nvSpPr>
        <p:spPr>
          <a:xfrm>
            <a:off x="535775" y="712150"/>
            <a:ext cx="82956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500">
                <a:solidFill>
                  <a:schemeClr val="dk1"/>
                </a:solidFill>
              </a:rPr>
              <a:t>Thank you</a:t>
            </a:r>
            <a:endParaRPr sz="6500">
              <a:solidFill>
                <a:schemeClr val="dk1"/>
              </a:solidFill>
            </a:endParaRPr>
          </a:p>
          <a:p>
            <a:pPr indent="0" lvl="0" marL="0" rtl="0" algn="ctr">
              <a:spcBef>
                <a:spcPts val="1600"/>
              </a:spcBef>
              <a:spcAft>
                <a:spcPts val="1600"/>
              </a:spcAft>
              <a:buNone/>
            </a:pPr>
            <a:r>
              <a:t/>
            </a:r>
            <a:endParaRPr sz="6500">
              <a:solidFill>
                <a:schemeClr val="dk1"/>
              </a:solidFill>
            </a:endParaRPr>
          </a:p>
        </p:txBody>
      </p:sp>
      <p:sp>
        <p:nvSpPr>
          <p:cNvPr id="109" name="Google Shape;109;p18"/>
          <p:cNvSpPr txBox="1"/>
          <p:nvPr>
            <p:ph idx="4294967295" type="title"/>
          </p:nvPr>
        </p:nvSpPr>
        <p:spPr>
          <a:xfrm>
            <a:off x="535775" y="2251575"/>
            <a:ext cx="82956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700">
                <a:solidFill>
                  <a:schemeClr val="dk1"/>
                </a:solidFill>
              </a:rPr>
              <a:t>Q/A</a:t>
            </a:r>
            <a:endParaRPr sz="6700">
              <a:solidFill>
                <a:schemeClr val="dk1"/>
              </a:solidFill>
            </a:endParaRPr>
          </a:p>
          <a:p>
            <a:pPr indent="0" lvl="0" marL="0" rtl="0" algn="l">
              <a:spcBef>
                <a:spcPts val="1600"/>
              </a:spcBef>
              <a:spcAft>
                <a:spcPts val="1600"/>
              </a:spcAft>
              <a:buNone/>
            </a:pPr>
            <a:r>
              <a:t/>
            </a:r>
            <a:endParaRPr sz="67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