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5634245"/>
            <a:ext cx="8534399" cy="675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Shape 1137"/>
          <p:cNvSpPr>
            <a:spLocks noChangeArrowheads="1" noGrp="1"/>
          </p:cNvSpPr>
          <p:nvPr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Shape 1138"/>
          <p:cNvSpPr>
            <a:spLocks noChangeArrowheads="1" noGrp="1"/>
          </p:cNvSpPr>
          <p:nvPr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ChangeArrowheads="1" noGrp="1"/>
          </p:cNvSpPr>
          <p:nvPr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ChangeArrowheads="1" noGrp="1"/>
          </p:cNvSpPr>
          <p:nvPr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ChangeArrowheads="1" noGrp="1"/>
          </p:cNvSpPr>
          <p:nvPr userDrawn="1"/>
        </p:nvSpPr>
        <p:spPr bwMode="auto">
          <a:xfrm>
            <a:off x="10813062" y="110041"/>
            <a:ext cx="418251" cy="212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ChangeArrowheads="1" noGrp="1"/>
          </p:cNvSpPr>
          <p:nvPr userDrawn="1"/>
        </p:nvSpPr>
        <p:spPr bwMode="auto">
          <a:xfrm>
            <a:off x="11710810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ChangeArrowheads="1" noGrp="1"/>
          </p:cNvSpPr>
          <p:nvPr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ChangeArrowheads="1" noGrp="1"/>
          </p:cNvSpPr>
          <p:nvPr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ChangeArrowheads="1" noGrp="1"/>
          </p:cNvSpPr>
          <p:nvPr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ChangeArrowheads="1" noGrp="1"/>
          </p:cNvSpPr>
          <p:nvPr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ChangeArrowheads="1" noGrp="1"/>
          </p:cNvSpPr>
          <p:nvPr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ChangeArrowheads="1" noGrp="1"/>
          </p:cNvSpPr>
          <p:nvPr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ChangeArrowheads="1" noGrp="1"/>
          </p:cNvSpPr>
          <p:nvPr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ChangeArrowheads="1" noGrp="1"/>
          </p:cNvSpPr>
          <p:nvPr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ChangeArrowheads="1" noGrp="1"/>
          </p:cNvSpPr>
          <p:nvPr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ChangeArrowheads="1" noGrp="1"/>
          </p:cNvSpPr>
          <p:nvPr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ChangeArrowheads="1" noGrp="1"/>
          </p:cNvSpPr>
          <p:nvPr userDrawn="1"/>
        </p:nvSpPr>
        <p:spPr bwMode="auto">
          <a:xfrm>
            <a:off x="9421987" y="691915"/>
            <a:ext cx="56021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ChangeArrowheads="1" noGrp="1"/>
          </p:cNvSpPr>
          <p:nvPr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ChangeArrowheads="1" noGrp="1"/>
          </p:cNvSpPr>
          <p:nvPr userDrawn="1"/>
        </p:nvSpPr>
        <p:spPr bwMode="auto">
          <a:xfrm>
            <a:off x="7358097" y="468666"/>
            <a:ext cx="63133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ChangeArrowheads="1" noGrp="1"/>
          </p:cNvSpPr>
          <p:nvPr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ChangeArrowheads="1" noGrp="1"/>
          </p:cNvSpPr>
          <p:nvPr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ChangeArrowheads="1" noGrp="1"/>
          </p:cNvSpPr>
          <p:nvPr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ChangeArrowheads="1" noGrp="1"/>
          </p:cNvSpPr>
          <p:nvPr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ChangeArrowheads="1" noGrp="1"/>
          </p:cNvSpPr>
          <p:nvPr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ChangeArrowheads="1" noGrp="1"/>
          </p:cNvSpPr>
          <p:nvPr userDrawn="1"/>
        </p:nvSpPr>
        <p:spPr bwMode="auto">
          <a:xfrm>
            <a:off x="8988777" y="1381933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ChangeArrowheads="1" noGrp="1"/>
          </p:cNvSpPr>
          <p:nvPr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ChangeArrowheads="1" noGrp="1"/>
          </p:cNvSpPr>
          <p:nvPr userDrawn="1"/>
        </p:nvSpPr>
        <p:spPr bwMode="auto">
          <a:xfrm>
            <a:off x="10469314" y="1813550"/>
            <a:ext cx="722487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ChangeArrowheads="1" noGrp="1"/>
          </p:cNvSpPr>
          <p:nvPr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ChangeArrowheads="1" noGrp="1"/>
          </p:cNvSpPr>
          <p:nvPr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ChangeArrowheads="1" noGrp="1"/>
          </p:cNvSpPr>
          <p:nvPr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ChangeArrowheads="1" noGrp="1"/>
          </p:cNvSpPr>
          <p:nvPr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ChangeArrowheads="1" noGrp="1"/>
          </p:cNvSpPr>
          <p:nvPr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ChangeArrowheads="1" noGrp="1"/>
          </p:cNvSpPr>
          <p:nvPr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ChangeArrowheads="1" noGrp="1"/>
          </p:cNvSpPr>
          <p:nvPr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ChangeArrowheads="1" noGrp="1"/>
          </p:cNvSpPr>
          <p:nvPr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ChangeArrowheads="1" noGrp="1"/>
          </p:cNvSpPr>
          <p:nvPr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ChangeArrowheads="1" noGrp="1"/>
          </p:cNvSpPr>
          <p:nvPr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ChangeArrowheads="1" noGrp="1"/>
          </p:cNvSpPr>
          <p:nvPr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ChangeArrowheads="1" noGrp="1"/>
          </p:cNvSpPr>
          <p:nvPr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ChangeArrowheads="1" noGrp="1"/>
          </p:cNvSpPr>
          <p:nvPr userDrawn="1"/>
        </p:nvSpPr>
        <p:spPr bwMode="auto">
          <a:xfrm>
            <a:off x="4559018" y="2251499"/>
            <a:ext cx="1260121" cy="892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ChangeArrowheads="1" noGrp="1"/>
          </p:cNvSpPr>
          <p:nvPr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ChangeArrowheads="1" noGrp="1"/>
          </p:cNvSpPr>
          <p:nvPr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ChangeArrowheads="1" noGrp="1"/>
          </p:cNvSpPr>
          <p:nvPr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ChangeArrowheads="1" noGrp="1"/>
          </p:cNvSpPr>
          <p:nvPr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ChangeArrowheads="1" noGrp="1"/>
          </p:cNvSpPr>
          <p:nvPr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ChangeArrowheads="1" noGrp="1"/>
          </p:cNvSpPr>
          <p:nvPr userDrawn="1"/>
        </p:nvSpPr>
        <p:spPr bwMode="auto">
          <a:xfrm>
            <a:off x="6327987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ChangeArrowheads="1" noGrp="1"/>
          </p:cNvSpPr>
          <p:nvPr userDrawn="1"/>
        </p:nvSpPr>
        <p:spPr bwMode="auto">
          <a:xfrm>
            <a:off x="6444261" y="1892241"/>
            <a:ext cx="969714" cy="718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ChangeArrowheads="1" noGrp="1"/>
          </p:cNvSpPr>
          <p:nvPr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ChangeArrowheads="1" noGrp="1"/>
          </p:cNvSpPr>
          <p:nvPr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ChangeArrowheads="1" noGrp="1"/>
          </p:cNvSpPr>
          <p:nvPr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ChangeArrowheads="1" noGrp="1"/>
          </p:cNvSpPr>
          <p:nvPr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ChangeArrowheads="1" noGrp="1"/>
          </p:cNvSpPr>
          <p:nvPr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ChangeArrowheads="1" noGrp="1"/>
          </p:cNvSpPr>
          <p:nvPr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ChangeArrowheads="1" noGrp="1"/>
          </p:cNvSpPr>
          <p:nvPr userDrawn="1"/>
        </p:nvSpPr>
        <p:spPr bwMode="auto">
          <a:xfrm>
            <a:off x="3776698" y="-949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ChangeArrowheads="1" noGrp="1"/>
          </p:cNvSpPr>
          <p:nvPr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ChangeArrowheads="1" noGrp="1"/>
          </p:cNvSpPr>
          <p:nvPr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ChangeArrowheads="1" noGrp="1"/>
          </p:cNvSpPr>
          <p:nvPr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ChangeArrowheads="1" noGrp="1"/>
          </p:cNvSpPr>
          <p:nvPr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ChangeArrowheads="1" noGrp="1"/>
          </p:cNvSpPr>
          <p:nvPr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ChangeArrowheads="1" noGrp="1"/>
          </p:cNvSpPr>
          <p:nvPr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ChangeArrowheads="1" noGrp="1"/>
          </p:cNvSpPr>
          <p:nvPr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ChangeArrowheads="1" noGrp="1"/>
          </p:cNvSpPr>
          <p:nvPr userDrawn="1"/>
        </p:nvSpPr>
        <p:spPr bwMode="auto">
          <a:xfrm>
            <a:off x="12093786" y="2343174"/>
            <a:ext cx="98213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ChangeArrowheads="1" noGrp="1"/>
          </p:cNvSpPr>
          <p:nvPr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ChangeArrowheads="1" noGrp="1"/>
          </p:cNvSpPr>
          <p:nvPr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The Role of Information Management in Humanitarian Decision-Making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96623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IMMAP: Information Management and Mapping for Peace-building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NGO based in the Philippines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Aims to promote peace and development through information management and mapping technologies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63441005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64823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Data Collection and Verification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Data Analysis and Visualization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Information Sharing and Coordination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Decision Support Systems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Monitoring and Evaluation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Information Security and Privacy</a:t>
            </a:r>
            <a:endParaRPr/>
          </a:p>
        </p:txBody>
      </p:sp>
      <p:sp>
        <p:nvSpPr>
          <p:cNvPr id="860798492" name="Заголовок 6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Key Aspects of Information Management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808804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Crucial role in humanitarian decision-making processes</a:t>
            </a:r>
            <a:endParaRPr lang="en-US" sz="32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Enhances situational awareness</a:t>
            </a:r>
            <a:endParaRPr lang="en-US" sz="32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Supports evidence-based decision-making</a:t>
            </a:r>
            <a:endParaRPr lang="en-US" sz="32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Fosters coordination among stakeholders</a:t>
            </a:r>
            <a:endParaRPr lang="en-US" sz="32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Contributes to effective humanitarian response and recovery efforts</a:t>
            </a:r>
            <a:endParaRPr lang="en-US"/>
          </a:p>
        </p:txBody>
      </p:sp>
      <p:sp>
        <p:nvSpPr>
          <p:cNvPr id="320670157" name="Заголовок 6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Information Management in Humanitarian Decision-Making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514004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Utilizing information management and mapping technologies for peace-building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Empowers stakeholders to make well-informed decisions</a:t>
            </a:r>
            <a:endParaRPr lang="en-US" sz="32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Aligns with key aspects of information management in humanitarian contexts</a:t>
            </a:r>
            <a:endParaRPr/>
          </a:p>
        </p:txBody>
      </p:sp>
      <p:sp>
        <p:nvSpPr>
          <p:cNvPr id="1972005219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IMMAP's Contribution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043585" name="Заголовок 6"/>
          <p:cNvSpPr>
            <a:spLocks noGrp="1"/>
          </p:cNvSpPr>
          <p:nvPr>
            <p:ph type="title"/>
          </p:nvPr>
        </p:nvSpPr>
        <p:spPr bwMode="auto">
          <a:xfrm>
            <a:off x="609599" y="1239722"/>
            <a:ext cx="10972800" cy="827427"/>
          </a:xfrm>
        </p:spPr>
        <p:txBody>
          <a:bodyPr/>
          <a:lstStyle/>
          <a:p>
            <a:pPr>
              <a:defRPr/>
            </a:pPr>
            <a:r>
              <a:rPr/>
              <a:t>Thank you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2023-05-15T15:17:23Z</dcterms:modified>
  <cp:category/>
  <cp:contentStatus/>
  <cp:version/>
</cp:coreProperties>
</file>