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11" r:id="rId19"/>
    <p:sldId id="307" r:id="rId20"/>
    <p:sldId id="305" r:id="rId21"/>
    <p:sldId id="306" r:id="rId22"/>
    <p:sldId id="308" r:id="rId23"/>
    <p:sldId id="309" r:id="rId24"/>
    <p:sldId id="310"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266" autoAdjust="0"/>
  </p:normalViewPr>
  <p:slideViewPr>
    <p:cSldViewPr snapToGrid="0">
      <p:cViewPr>
        <p:scale>
          <a:sx n="60" d="100"/>
          <a:sy n="60" d="100"/>
        </p:scale>
        <p:origin x="11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5EE7A-01CD-4D4E-BBD5-9FD10B110DD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B30E958E-EBCE-4E11-861C-8E3CE6EA86BF}">
      <dgm:prSet phldrT="[Text]"/>
      <dgm:spPr/>
      <dgm:t>
        <a:bodyPr/>
        <a:lstStyle/>
        <a:p>
          <a:r>
            <a:rPr lang="en-GB" dirty="0"/>
            <a:t>SDLC Models</a:t>
          </a:r>
        </a:p>
      </dgm:t>
    </dgm:pt>
    <dgm:pt modelId="{F8A9B395-34B8-42B2-9AA7-9077C875D3EB}" type="parTrans" cxnId="{50E89D91-1D6D-428D-AC54-C28BC5B72471}">
      <dgm:prSet/>
      <dgm:spPr/>
      <dgm:t>
        <a:bodyPr/>
        <a:lstStyle/>
        <a:p>
          <a:endParaRPr lang="en-GB"/>
        </a:p>
      </dgm:t>
    </dgm:pt>
    <dgm:pt modelId="{F99466A0-FAFA-4B99-B89E-1011DC924B80}" type="sibTrans" cxnId="{50E89D91-1D6D-428D-AC54-C28BC5B72471}">
      <dgm:prSet/>
      <dgm:spPr/>
      <dgm:t>
        <a:bodyPr/>
        <a:lstStyle/>
        <a:p>
          <a:endParaRPr lang="en-GB"/>
        </a:p>
      </dgm:t>
    </dgm:pt>
    <dgm:pt modelId="{F8CA300C-DD36-4BD7-9ED4-BE46DCB4E133}">
      <dgm:prSet phldrT="[Text]"/>
      <dgm:spPr/>
      <dgm:t>
        <a:bodyPr/>
        <a:lstStyle/>
        <a:p>
          <a:r>
            <a:rPr lang="en-GB" dirty="0"/>
            <a:t>Predictive</a:t>
          </a:r>
        </a:p>
        <a:p>
          <a:r>
            <a:rPr lang="en-GB" dirty="0"/>
            <a:t>e.g. waterfall, prototyping, RAD</a:t>
          </a:r>
        </a:p>
      </dgm:t>
    </dgm:pt>
    <dgm:pt modelId="{425EA96D-C961-4080-8CDC-82A932502B26}" type="parTrans" cxnId="{10249D34-9E3B-4396-998A-E684FEA63E07}">
      <dgm:prSet/>
      <dgm:spPr/>
      <dgm:t>
        <a:bodyPr/>
        <a:lstStyle/>
        <a:p>
          <a:endParaRPr lang="en-GB"/>
        </a:p>
      </dgm:t>
    </dgm:pt>
    <dgm:pt modelId="{1D546E7A-7FF9-43EE-B45D-7CCFA0A217AF}" type="sibTrans" cxnId="{10249D34-9E3B-4396-998A-E684FEA63E07}">
      <dgm:prSet/>
      <dgm:spPr/>
      <dgm:t>
        <a:bodyPr/>
        <a:lstStyle/>
        <a:p>
          <a:endParaRPr lang="en-GB"/>
        </a:p>
      </dgm:t>
    </dgm:pt>
    <dgm:pt modelId="{26E64A68-B34A-424E-BDF9-EA84984B1FA0}">
      <dgm:prSet phldrT="[Text]"/>
      <dgm:spPr/>
      <dgm:t>
        <a:bodyPr/>
        <a:lstStyle/>
        <a:p>
          <a:r>
            <a:rPr lang="en-GB" dirty="0"/>
            <a:t>Adaptive</a:t>
          </a:r>
        </a:p>
        <a:p>
          <a:r>
            <a:rPr lang="en-GB" dirty="0"/>
            <a:t>e.g. Spiral, Agile, DDSDM </a:t>
          </a:r>
        </a:p>
      </dgm:t>
    </dgm:pt>
    <dgm:pt modelId="{07C693FF-AFBF-4414-BFA5-3F20EE60A222}" type="parTrans" cxnId="{550854EA-BAD2-4C28-B65F-2AE8E0B916D3}">
      <dgm:prSet/>
      <dgm:spPr/>
      <dgm:t>
        <a:bodyPr/>
        <a:lstStyle/>
        <a:p>
          <a:endParaRPr lang="en-GB"/>
        </a:p>
      </dgm:t>
    </dgm:pt>
    <dgm:pt modelId="{1B99F79D-3493-4866-9A4A-63E4371E1F48}" type="sibTrans" cxnId="{550854EA-BAD2-4C28-B65F-2AE8E0B916D3}">
      <dgm:prSet/>
      <dgm:spPr/>
      <dgm:t>
        <a:bodyPr/>
        <a:lstStyle/>
        <a:p>
          <a:endParaRPr lang="en-GB"/>
        </a:p>
      </dgm:t>
    </dgm:pt>
    <dgm:pt modelId="{A8FBF48B-D479-40E1-9764-33DC05044504}" type="pres">
      <dgm:prSet presAssocID="{4115EE7A-01CD-4D4E-BBD5-9FD10B110DD7}" presName="hierChild1" presStyleCnt="0">
        <dgm:presLayoutVars>
          <dgm:orgChart val="1"/>
          <dgm:chPref val="1"/>
          <dgm:dir/>
          <dgm:animOne val="branch"/>
          <dgm:animLvl val="lvl"/>
          <dgm:resizeHandles/>
        </dgm:presLayoutVars>
      </dgm:prSet>
      <dgm:spPr/>
    </dgm:pt>
    <dgm:pt modelId="{39D63229-32F5-4CFF-9D24-A602640573FD}" type="pres">
      <dgm:prSet presAssocID="{B30E958E-EBCE-4E11-861C-8E3CE6EA86BF}" presName="hierRoot1" presStyleCnt="0">
        <dgm:presLayoutVars>
          <dgm:hierBranch val="init"/>
        </dgm:presLayoutVars>
      </dgm:prSet>
      <dgm:spPr/>
    </dgm:pt>
    <dgm:pt modelId="{2CDDA4AF-02B8-492E-8F79-6B12FA661508}" type="pres">
      <dgm:prSet presAssocID="{B30E958E-EBCE-4E11-861C-8E3CE6EA86BF}" presName="rootComposite1" presStyleCnt="0"/>
      <dgm:spPr/>
    </dgm:pt>
    <dgm:pt modelId="{4A943574-1D44-4D7B-8FE5-9708C029B8AE}" type="pres">
      <dgm:prSet presAssocID="{B30E958E-EBCE-4E11-861C-8E3CE6EA86BF}" presName="rootText1" presStyleLbl="node0" presStyleIdx="0" presStyleCnt="1">
        <dgm:presLayoutVars>
          <dgm:chPref val="3"/>
        </dgm:presLayoutVars>
      </dgm:prSet>
      <dgm:spPr/>
    </dgm:pt>
    <dgm:pt modelId="{58419B56-CA3A-4354-AEDC-39C83804A232}" type="pres">
      <dgm:prSet presAssocID="{B30E958E-EBCE-4E11-861C-8E3CE6EA86BF}" presName="rootConnector1" presStyleLbl="node1" presStyleIdx="0" presStyleCnt="0"/>
      <dgm:spPr/>
    </dgm:pt>
    <dgm:pt modelId="{1F8474BD-4D99-4FBB-B584-22A9F9C5A8FD}" type="pres">
      <dgm:prSet presAssocID="{B30E958E-EBCE-4E11-861C-8E3CE6EA86BF}" presName="hierChild2" presStyleCnt="0"/>
      <dgm:spPr/>
    </dgm:pt>
    <dgm:pt modelId="{0A47D5E7-5475-4579-A0AC-116E3367B1D7}" type="pres">
      <dgm:prSet presAssocID="{425EA96D-C961-4080-8CDC-82A932502B26}" presName="Name37" presStyleLbl="parChTrans1D2" presStyleIdx="0" presStyleCnt="2"/>
      <dgm:spPr/>
    </dgm:pt>
    <dgm:pt modelId="{1E3440D6-3080-4891-9779-C9F29AB98226}" type="pres">
      <dgm:prSet presAssocID="{F8CA300C-DD36-4BD7-9ED4-BE46DCB4E133}" presName="hierRoot2" presStyleCnt="0">
        <dgm:presLayoutVars>
          <dgm:hierBranch val="init"/>
        </dgm:presLayoutVars>
      </dgm:prSet>
      <dgm:spPr/>
    </dgm:pt>
    <dgm:pt modelId="{0375AF05-EA15-4505-8C58-2B90307BEBEB}" type="pres">
      <dgm:prSet presAssocID="{F8CA300C-DD36-4BD7-9ED4-BE46DCB4E133}" presName="rootComposite" presStyleCnt="0"/>
      <dgm:spPr/>
    </dgm:pt>
    <dgm:pt modelId="{46F74A50-C04F-436B-83F3-13FEB296ABF4}" type="pres">
      <dgm:prSet presAssocID="{F8CA300C-DD36-4BD7-9ED4-BE46DCB4E133}" presName="rootText" presStyleLbl="node2" presStyleIdx="0" presStyleCnt="2">
        <dgm:presLayoutVars>
          <dgm:chPref val="3"/>
        </dgm:presLayoutVars>
      </dgm:prSet>
      <dgm:spPr/>
    </dgm:pt>
    <dgm:pt modelId="{B13E5567-BE1E-4C4C-B11A-E4D4FA3096AC}" type="pres">
      <dgm:prSet presAssocID="{F8CA300C-DD36-4BD7-9ED4-BE46DCB4E133}" presName="rootConnector" presStyleLbl="node2" presStyleIdx="0" presStyleCnt="2"/>
      <dgm:spPr/>
    </dgm:pt>
    <dgm:pt modelId="{9218734A-8C14-4E2F-A304-2ADAF5F7A3C5}" type="pres">
      <dgm:prSet presAssocID="{F8CA300C-DD36-4BD7-9ED4-BE46DCB4E133}" presName="hierChild4" presStyleCnt="0"/>
      <dgm:spPr/>
    </dgm:pt>
    <dgm:pt modelId="{B19CE2D9-01D6-4078-A39E-B674B99563E0}" type="pres">
      <dgm:prSet presAssocID="{F8CA300C-DD36-4BD7-9ED4-BE46DCB4E133}" presName="hierChild5" presStyleCnt="0"/>
      <dgm:spPr/>
    </dgm:pt>
    <dgm:pt modelId="{CAFFC3B7-BEEE-4D69-AF86-C17CE509B8D1}" type="pres">
      <dgm:prSet presAssocID="{07C693FF-AFBF-4414-BFA5-3F20EE60A222}" presName="Name37" presStyleLbl="parChTrans1D2" presStyleIdx="1" presStyleCnt="2"/>
      <dgm:spPr/>
    </dgm:pt>
    <dgm:pt modelId="{5746150E-B3F1-4AEA-85D7-DBAA35A615EF}" type="pres">
      <dgm:prSet presAssocID="{26E64A68-B34A-424E-BDF9-EA84984B1FA0}" presName="hierRoot2" presStyleCnt="0">
        <dgm:presLayoutVars>
          <dgm:hierBranch val="init"/>
        </dgm:presLayoutVars>
      </dgm:prSet>
      <dgm:spPr/>
    </dgm:pt>
    <dgm:pt modelId="{945D61E9-3567-4E4F-B355-7BED73AFCEA9}" type="pres">
      <dgm:prSet presAssocID="{26E64A68-B34A-424E-BDF9-EA84984B1FA0}" presName="rootComposite" presStyleCnt="0"/>
      <dgm:spPr/>
    </dgm:pt>
    <dgm:pt modelId="{C844C69D-A940-4DFF-B2B5-8715A0555408}" type="pres">
      <dgm:prSet presAssocID="{26E64A68-B34A-424E-BDF9-EA84984B1FA0}" presName="rootText" presStyleLbl="node2" presStyleIdx="1" presStyleCnt="2">
        <dgm:presLayoutVars>
          <dgm:chPref val="3"/>
        </dgm:presLayoutVars>
      </dgm:prSet>
      <dgm:spPr/>
    </dgm:pt>
    <dgm:pt modelId="{1D59B4BE-EFD2-4D4D-8F0B-06C6586FF87C}" type="pres">
      <dgm:prSet presAssocID="{26E64A68-B34A-424E-BDF9-EA84984B1FA0}" presName="rootConnector" presStyleLbl="node2" presStyleIdx="1" presStyleCnt="2"/>
      <dgm:spPr/>
    </dgm:pt>
    <dgm:pt modelId="{EBD0E61B-F9CF-400E-B530-CC92434286ED}" type="pres">
      <dgm:prSet presAssocID="{26E64A68-B34A-424E-BDF9-EA84984B1FA0}" presName="hierChild4" presStyleCnt="0"/>
      <dgm:spPr/>
    </dgm:pt>
    <dgm:pt modelId="{93F9EDD1-805B-4F1B-86AF-BFB49A79068A}" type="pres">
      <dgm:prSet presAssocID="{26E64A68-B34A-424E-BDF9-EA84984B1FA0}" presName="hierChild5" presStyleCnt="0"/>
      <dgm:spPr/>
    </dgm:pt>
    <dgm:pt modelId="{342CB73B-574D-4AE7-9DBE-E5915191CD6E}" type="pres">
      <dgm:prSet presAssocID="{B30E958E-EBCE-4E11-861C-8E3CE6EA86BF}" presName="hierChild3" presStyleCnt="0"/>
      <dgm:spPr/>
    </dgm:pt>
  </dgm:ptLst>
  <dgm:cxnLst>
    <dgm:cxn modelId="{51826D06-094B-49AC-82E3-4C5DCE93C7B0}" type="presOf" srcId="{F8CA300C-DD36-4BD7-9ED4-BE46DCB4E133}" destId="{46F74A50-C04F-436B-83F3-13FEB296ABF4}" srcOrd="0" destOrd="0" presId="urn:microsoft.com/office/officeart/2005/8/layout/orgChart1"/>
    <dgm:cxn modelId="{6BA37C0C-B64D-43B2-B184-E1281EB55405}" type="presOf" srcId="{4115EE7A-01CD-4D4E-BBD5-9FD10B110DD7}" destId="{A8FBF48B-D479-40E1-9764-33DC05044504}" srcOrd="0" destOrd="0" presId="urn:microsoft.com/office/officeart/2005/8/layout/orgChart1"/>
    <dgm:cxn modelId="{E4618323-5246-4CFF-99A2-30D94D5C07CE}" type="presOf" srcId="{26E64A68-B34A-424E-BDF9-EA84984B1FA0}" destId="{C844C69D-A940-4DFF-B2B5-8715A0555408}" srcOrd="0" destOrd="0" presId="urn:microsoft.com/office/officeart/2005/8/layout/orgChart1"/>
    <dgm:cxn modelId="{963B7333-5566-4968-B14C-6C6BC15402AE}" type="presOf" srcId="{B30E958E-EBCE-4E11-861C-8E3CE6EA86BF}" destId="{4A943574-1D44-4D7B-8FE5-9708C029B8AE}" srcOrd="0" destOrd="0" presId="urn:microsoft.com/office/officeart/2005/8/layout/orgChart1"/>
    <dgm:cxn modelId="{10249D34-9E3B-4396-998A-E684FEA63E07}" srcId="{B30E958E-EBCE-4E11-861C-8E3CE6EA86BF}" destId="{F8CA300C-DD36-4BD7-9ED4-BE46DCB4E133}" srcOrd="0" destOrd="0" parTransId="{425EA96D-C961-4080-8CDC-82A932502B26}" sibTransId="{1D546E7A-7FF9-43EE-B45D-7CCFA0A217AF}"/>
    <dgm:cxn modelId="{AD71686F-1960-4C28-9FB0-1A7187E5FB47}" type="presOf" srcId="{26E64A68-B34A-424E-BDF9-EA84984B1FA0}" destId="{1D59B4BE-EFD2-4D4D-8F0B-06C6586FF87C}" srcOrd="1" destOrd="0" presId="urn:microsoft.com/office/officeart/2005/8/layout/orgChart1"/>
    <dgm:cxn modelId="{0D2CB25A-B579-4901-9B62-A9F6D1E434D5}" type="presOf" srcId="{F8CA300C-DD36-4BD7-9ED4-BE46DCB4E133}" destId="{B13E5567-BE1E-4C4C-B11A-E4D4FA3096AC}" srcOrd="1" destOrd="0" presId="urn:microsoft.com/office/officeart/2005/8/layout/orgChart1"/>
    <dgm:cxn modelId="{50E89D91-1D6D-428D-AC54-C28BC5B72471}" srcId="{4115EE7A-01CD-4D4E-BBD5-9FD10B110DD7}" destId="{B30E958E-EBCE-4E11-861C-8E3CE6EA86BF}" srcOrd="0" destOrd="0" parTransId="{F8A9B395-34B8-42B2-9AA7-9077C875D3EB}" sibTransId="{F99466A0-FAFA-4B99-B89E-1011DC924B80}"/>
    <dgm:cxn modelId="{CD9727A6-B8E1-476E-B291-04C43BEFAB1A}" type="presOf" srcId="{425EA96D-C961-4080-8CDC-82A932502B26}" destId="{0A47D5E7-5475-4579-A0AC-116E3367B1D7}" srcOrd="0" destOrd="0" presId="urn:microsoft.com/office/officeart/2005/8/layout/orgChart1"/>
    <dgm:cxn modelId="{D32C99A8-BE28-4D68-83E6-D62B00B68E53}" type="presOf" srcId="{B30E958E-EBCE-4E11-861C-8E3CE6EA86BF}" destId="{58419B56-CA3A-4354-AEDC-39C83804A232}" srcOrd="1" destOrd="0" presId="urn:microsoft.com/office/officeart/2005/8/layout/orgChart1"/>
    <dgm:cxn modelId="{0CDDF7BE-234A-41CB-A1D4-AFA249C455A5}" type="presOf" srcId="{07C693FF-AFBF-4414-BFA5-3F20EE60A222}" destId="{CAFFC3B7-BEEE-4D69-AF86-C17CE509B8D1}" srcOrd="0" destOrd="0" presId="urn:microsoft.com/office/officeart/2005/8/layout/orgChart1"/>
    <dgm:cxn modelId="{550854EA-BAD2-4C28-B65F-2AE8E0B916D3}" srcId="{B30E958E-EBCE-4E11-861C-8E3CE6EA86BF}" destId="{26E64A68-B34A-424E-BDF9-EA84984B1FA0}" srcOrd="1" destOrd="0" parTransId="{07C693FF-AFBF-4414-BFA5-3F20EE60A222}" sibTransId="{1B99F79D-3493-4866-9A4A-63E4371E1F48}"/>
    <dgm:cxn modelId="{C7392542-0C47-4A68-BDB6-A758D3721BA8}" type="presParOf" srcId="{A8FBF48B-D479-40E1-9764-33DC05044504}" destId="{39D63229-32F5-4CFF-9D24-A602640573FD}" srcOrd="0" destOrd="0" presId="urn:microsoft.com/office/officeart/2005/8/layout/orgChart1"/>
    <dgm:cxn modelId="{7D8821F7-DA8D-4946-BB36-9E99B2E50A19}" type="presParOf" srcId="{39D63229-32F5-4CFF-9D24-A602640573FD}" destId="{2CDDA4AF-02B8-492E-8F79-6B12FA661508}" srcOrd="0" destOrd="0" presId="urn:microsoft.com/office/officeart/2005/8/layout/orgChart1"/>
    <dgm:cxn modelId="{F4BB85DF-128D-4E6A-B2C8-FECC3AA9701D}" type="presParOf" srcId="{2CDDA4AF-02B8-492E-8F79-6B12FA661508}" destId="{4A943574-1D44-4D7B-8FE5-9708C029B8AE}" srcOrd="0" destOrd="0" presId="urn:microsoft.com/office/officeart/2005/8/layout/orgChart1"/>
    <dgm:cxn modelId="{6BF00C29-BD8D-4DA9-A407-FC2AEB9C707E}" type="presParOf" srcId="{2CDDA4AF-02B8-492E-8F79-6B12FA661508}" destId="{58419B56-CA3A-4354-AEDC-39C83804A232}" srcOrd="1" destOrd="0" presId="urn:microsoft.com/office/officeart/2005/8/layout/orgChart1"/>
    <dgm:cxn modelId="{245ACBC0-9DA5-482A-9F96-884D9EF8740A}" type="presParOf" srcId="{39D63229-32F5-4CFF-9D24-A602640573FD}" destId="{1F8474BD-4D99-4FBB-B584-22A9F9C5A8FD}" srcOrd="1" destOrd="0" presId="urn:microsoft.com/office/officeart/2005/8/layout/orgChart1"/>
    <dgm:cxn modelId="{7ECBB6A5-4667-4A3F-9FEF-A6CE35A16AA6}" type="presParOf" srcId="{1F8474BD-4D99-4FBB-B584-22A9F9C5A8FD}" destId="{0A47D5E7-5475-4579-A0AC-116E3367B1D7}" srcOrd="0" destOrd="0" presId="urn:microsoft.com/office/officeart/2005/8/layout/orgChart1"/>
    <dgm:cxn modelId="{72EFEB68-B336-427A-BDC6-C9291B49547E}" type="presParOf" srcId="{1F8474BD-4D99-4FBB-B584-22A9F9C5A8FD}" destId="{1E3440D6-3080-4891-9779-C9F29AB98226}" srcOrd="1" destOrd="0" presId="urn:microsoft.com/office/officeart/2005/8/layout/orgChart1"/>
    <dgm:cxn modelId="{928FA3C4-7EEA-4416-9639-C128EEF3B159}" type="presParOf" srcId="{1E3440D6-3080-4891-9779-C9F29AB98226}" destId="{0375AF05-EA15-4505-8C58-2B90307BEBEB}" srcOrd="0" destOrd="0" presId="urn:microsoft.com/office/officeart/2005/8/layout/orgChart1"/>
    <dgm:cxn modelId="{BC621D8C-26DC-463F-93A8-4AB7E4488019}" type="presParOf" srcId="{0375AF05-EA15-4505-8C58-2B90307BEBEB}" destId="{46F74A50-C04F-436B-83F3-13FEB296ABF4}" srcOrd="0" destOrd="0" presId="urn:microsoft.com/office/officeart/2005/8/layout/orgChart1"/>
    <dgm:cxn modelId="{53C98B07-B169-4CA0-BCFF-E10F133DCEFF}" type="presParOf" srcId="{0375AF05-EA15-4505-8C58-2B90307BEBEB}" destId="{B13E5567-BE1E-4C4C-B11A-E4D4FA3096AC}" srcOrd="1" destOrd="0" presId="urn:microsoft.com/office/officeart/2005/8/layout/orgChart1"/>
    <dgm:cxn modelId="{81907A97-54A4-4BB5-9488-8265528CD70C}" type="presParOf" srcId="{1E3440D6-3080-4891-9779-C9F29AB98226}" destId="{9218734A-8C14-4E2F-A304-2ADAF5F7A3C5}" srcOrd="1" destOrd="0" presId="urn:microsoft.com/office/officeart/2005/8/layout/orgChart1"/>
    <dgm:cxn modelId="{9CE700F0-7B5F-499D-81E5-2BB3C188815C}" type="presParOf" srcId="{1E3440D6-3080-4891-9779-C9F29AB98226}" destId="{B19CE2D9-01D6-4078-A39E-B674B99563E0}" srcOrd="2" destOrd="0" presId="urn:microsoft.com/office/officeart/2005/8/layout/orgChart1"/>
    <dgm:cxn modelId="{232A7515-BA8D-4CE0-B07B-3107A4044D54}" type="presParOf" srcId="{1F8474BD-4D99-4FBB-B584-22A9F9C5A8FD}" destId="{CAFFC3B7-BEEE-4D69-AF86-C17CE509B8D1}" srcOrd="2" destOrd="0" presId="urn:microsoft.com/office/officeart/2005/8/layout/orgChart1"/>
    <dgm:cxn modelId="{87BC9FDA-2EF6-43E4-B885-22B0A93EC93B}" type="presParOf" srcId="{1F8474BD-4D99-4FBB-B584-22A9F9C5A8FD}" destId="{5746150E-B3F1-4AEA-85D7-DBAA35A615EF}" srcOrd="3" destOrd="0" presId="urn:microsoft.com/office/officeart/2005/8/layout/orgChart1"/>
    <dgm:cxn modelId="{F415DB59-34D7-436E-9E77-F0A6FE00E8F7}" type="presParOf" srcId="{5746150E-B3F1-4AEA-85D7-DBAA35A615EF}" destId="{945D61E9-3567-4E4F-B355-7BED73AFCEA9}" srcOrd="0" destOrd="0" presId="urn:microsoft.com/office/officeart/2005/8/layout/orgChart1"/>
    <dgm:cxn modelId="{1F0E8F94-2A1E-4D52-98CD-04A9A6348BB1}" type="presParOf" srcId="{945D61E9-3567-4E4F-B355-7BED73AFCEA9}" destId="{C844C69D-A940-4DFF-B2B5-8715A0555408}" srcOrd="0" destOrd="0" presId="urn:microsoft.com/office/officeart/2005/8/layout/orgChart1"/>
    <dgm:cxn modelId="{B1C39A6C-10EF-493A-82B5-723D5ED0A229}" type="presParOf" srcId="{945D61E9-3567-4E4F-B355-7BED73AFCEA9}" destId="{1D59B4BE-EFD2-4D4D-8F0B-06C6586FF87C}" srcOrd="1" destOrd="0" presId="urn:microsoft.com/office/officeart/2005/8/layout/orgChart1"/>
    <dgm:cxn modelId="{F5264442-9711-4250-94D0-200E1EF6E985}" type="presParOf" srcId="{5746150E-B3F1-4AEA-85D7-DBAA35A615EF}" destId="{EBD0E61B-F9CF-400E-B530-CC92434286ED}" srcOrd="1" destOrd="0" presId="urn:microsoft.com/office/officeart/2005/8/layout/orgChart1"/>
    <dgm:cxn modelId="{90FE3732-DA4F-49D5-9D2A-9F63511689E1}" type="presParOf" srcId="{5746150E-B3F1-4AEA-85D7-DBAA35A615EF}" destId="{93F9EDD1-805B-4F1B-86AF-BFB49A79068A}" srcOrd="2" destOrd="0" presId="urn:microsoft.com/office/officeart/2005/8/layout/orgChart1"/>
    <dgm:cxn modelId="{DAD88813-2E31-4FF0-82E4-6934A2589526}" type="presParOf" srcId="{39D63229-32F5-4CFF-9D24-A602640573FD}" destId="{342CB73B-574D-4AE7-9DBE-E5915191CD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FC3B7-BEEE-4D69-AF86-C17CE509B8D1}">
      <dsp:nvSpPr>
        <dsp:cNvPr id="0" name=""/>
        <dsp:cNvSpPr/>
      </dsp:nvSpPr>
      <dsp:spPr>
        <a:xfrm>
          <a:off x="1881198" y="2552955"/>
          <a:ext cx="1029480" cy="357340"/>
        </a:xfrm>
        <a:custGeom>
          <a:avLst/>
          <a:gdLst/>
          <a:ahLst/>
          <a:cxnLst/>
          <a:rect l="0" t="0" r="0" b="0"/>
          <a:pathLst>
            <a:path>
              <a:moveTo>
                <a:pt x="0" y="0"/>
              </a:moveTo>
              <a:lnTo>
                <a:pt x="0" y="178670"/>
              </a:lnTo>
              <a:lnTo>
                <a:pt x="1029480" y="178670"/>
              </a:lnTo>
              <a:lnTo>
                <a:pt x="1029480" y="357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7D5E7-5475-4579-A0AC-116E3367B1D7}">
      <dsp:nvSpPr>
        <dsp:cNvPr id="0" name=""/>
        <dsp:cNvSpPr/>
      </dsp:nvSpPr>
      <dsp:spPr>
        <a:xfrm>
          <a:off x="851717" y="2552955"/>
          <a:ext cx="1029480" cy="357340"/>
        </a:xfrm>
        <a:custGeom>
          <a:avLst/>
          <a:gdLst/>
          <a:ahLst/>
          <a:cxnLst/>
          <a:rect l="0" t="0" r="0" b="0"/>
          <a:pathLst>
            <a:path>
              <a:moveTo>
                <a:pt x="1029480" y="0"/>
              </a:moveTo>
              <a:lnTo>
                <a:pt x="1029480" y="178670"/>
              </a:lnTo>
              <a:lnTo>
                <a:pt x="0" y="178670"/>
              </a:lnTo>
              <a:lnTo>
                <a:pt x="0" y="357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943574-1D44-4D7B-8FE5-9708C029B8AE}">
      <dsp:nvSpPr>
        <dsp:cNvPr id="0" name=""/>
        <dsp:cNvSpPr/>
      </dsp:nvSpPr>
      <dsp:spPr>
        <a:xfrm>
          <a:off x="1030387" y="1702144"/>
          <a:ext cx="1701620" cy="850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SDLC Models</a:t>
          </a:r>
        </a:p>
      </dsp:txBody>
      <dsp:txXfrm>
        <a:off x="1030387" y="1702144"/>
        <a:ext cx="1701620" cy="850810"/>
      </dsp:txXfrm>
    </dsp:sp>
    <dsp:sp modelId="{46F74A50-C04F-436B-83F3-13FEB296ABF4}">
      <dsp:nvSpPr>
        <dsp:cNvPr id="0" name=""/>
        <dsp:cNvSpPr/>
      </dsp:nvSpPr>
      <dsp:spPr>
        <a:xfrm>
          <a:off x="907" y="2910295"/>
          <a:ext cx="1701620" cy="850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Predictive</a:t>
          </a:r>
        </a:p>
        <a:p>
          <a:pPr marL="0" lvl="0" indent="0" algn="ctr" defTabSz="755650">
            <a:lnSpc>
              <a:spcPct val="90000"/>
            </a:lnSpc>
            <a:spcBef>
              <a:spcPct val="0"/>
            </a:spcBef>
            <a:spcAft>
              <a:spcPct val="35000"/>
            </a:spcAft>
            <a:buNone/>
          </a:pPr>
          <a:r>
            <a:rPr lang="en-GB" sz="1700" kern="1200" dirty="0"/>
            <a:t>e.g. waterfall, prototyping, RAD</a:t>
          </a:r>
        </a:p>
      </dsp:txBody>
      <dsp:txXfrm>
        <a:off x="907" y="2910295"/>
        <a:ext cx="1701620" cy="850810"/>
      </dsp:txXfrm>
    </dsp:sp>
    <dsp:sp modelId="{C844C69D-A940-4DFF-B2B5-8715A0555408}">
      <dsp:nvSpPr>
        <dsp:cNvPr id="0" name=""/>
        <dsp:cNvSpPr/>
      </dsp:nvSpPr>
      <dsp:spPr>
        <a:xfrm>
          <a:off x="2059868" y="2910295"/>
          <a:ext cx="1701620" cy="850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Adaptive</a:t>
          </a:r>
        </a:p>
        <a:p>
          <a:pPr marL="0" lvl="0" indent="0" algn="ctr" defTabSz="755650">
            <a:lnSpc>
              <a:spcPct val="90000"/>
            </a:lnSpc>
            <a:spcBef>
              <a:spcPct val="0"/>
            </a:spcBef>
            <a:spcAft>
              <a:spcPct val="35000"/>
            </a:spcAft>
            <a:buNone/>
          </a:pPr>
          <a:r>
            <a:rPr lang="en-GB" sz="1700" kern="1200" dirty="0"/>
            <a:t>e.g. Spiral, Agile, DDSDM </a:t>
          </a:r>
        </a:p>
      </dsp:txBody>
      <dsp:txXfrm>
        <a:off x="2059868" y="2910295"/>
        <a:ext cx="1701620" cy="8508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D4465-73A3-4108-A290-952F6A235F5C}" type="datetimeFigureOut">
              <a:rPr lang="en-GB" smtClean="0"/>
              <a:t>31/10/2022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6E058-EEF8-4ED7-AB5D-61FF5881EE9B}" type="slidenum">
              <a:rPr lang="en-GB" smtClean="0"/>
              <a:t>‹#›</a:t>
            </a:fld>
            <a:endParaRPr lang="en-GB"/>
          </a:p>
        </p:txBody>
      </p:sp>
    </p:spTree>
    <p:extLst>
      <p:ext uri="{BB962C8B-B14F-4D97-AF65-F5344CB8AC3E}">
        <p14:creationId xmlns:p14="http://schemas.microsoft.com/office/powerpoint/2010/main" val="34002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6E058-EEF8-4ED7-AB5D-61FF5881EE9B}" type="slidenum">
              <a:rPr lang="en-GB" smtClean="0"/>
              <a:t>4</a:t>
            </a:fld>
            <a:endParaRPr lang="en-GB"/>
          </a:p>
        </p:txBody>
      </p:sp>
    </p:spTree>
    <p:extLst>
      <p:ext uri="{BB962C8B-B14F-4D97-AF65-F5344CB8AC3E}">
        <p14:creationId xmlns:p14="http://schemas.microsoft.com/office/powerpoint/2010/main" val="312662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636B-FA90-2103-F139-2D6E8710D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09D1C3-D1A9-28C0-9D65-B8821DE84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247791-7370-06AC-276B-3C727E327902}"/>
              </a:ext>
            </a:extLst>
          </p:cNvPr>
          <p:cNvSpPr>
            <a:spLocks noGrp="1"/>
          </p:cNvSpPr>
          <p:nvPr>
            <p:ph type="dt" sz="half" idx="10"/>
          </p:nvPr>
        </p:nvSpPr>
        <p:spPr/>
        <p:txBody>
          <a:bodyPr/>
          <a:lstStyle/>
          <a:p>
            <a:fld id="{F3F4FA8F-7A3F-4FC4-BA3A-16B379AE0882}" type="datetime1">
              <a:rPr lang="en-GB" smtClean="0"/>
              <a:t>31/10/2022</a:t>
            </a:fld>
            <a:endParaRPr lang="en-GB"/>
          </a:p>
        </p:txBody>
      </p:sp>
      <p:sp>
        <p:nvSpPr>
          <p:cNvPr id="5" name="Footer Placeholder 4">
            <a:extLst>
              <a:ext uri="{FF2B5EF4-FFF2-40B4-BE49-F238E27FC236}">
                <a16:creationId xmlns:a16="http://schemas.microsoft.com/office/drawing/2014/main" id="{952B531B-8D45-FC8D-98A7-F794E05E198D}"/>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29D15432-FC9C-CD5C-9164-31954F052F3E}"/>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161332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D391-612A-A5F1-A07C-EABBBB9EC1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6097EA-115E-A1A7-9228-34BFA3660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CC1FF5-0F3F-460C-F4AF-4326BB3D8FA1}"/>
              </a:ext>
            </a:extLst>
          </p:cNvPr>
          <p:cNvSpPr>
            <a:spLocks noGrp="1"/>
          </p:cNvSpPr>
          <p:nvPr>
            <p:ph type="dt" sz="half" idx="10"/>
          </p:nvPr>
        </p:nvSpPr>
        <p:spPr/>
        <p:txBody>
          <a:bodyPr/>
          <a:lstStyle/>
          <a:p>
            <a:fld id="{5882633E-C940-45F7-ADEC-D8A9B9C7E5D4}" type="datetime1">
              <a:rPr lang="en-GB" smtClean="0"/>
              <a:t>31/10/2022</a:t>
            </a:fld>
            <a:endParaRPr lang="en-GB"/>
          </a:p>
        </p:txBody>
      </p:sp>
      <p:sp>
        <p:nvSpPr>
          <p:cNvPr id="5" name="Footer Placeholder 4">
            <a:extLst>
              <a:ext uri="{FF2B5EF4-FFF2-40B4-BE49-F238E27FC236}">
                <a16:creationId xmlns:a16="http://schemas.microsoft.com/office/drawing/2014/main" id="{A2519358-F273-5653-CA0C-22393FE15B74}"/>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215FA8CD-460C-69B4-4A6E-F569DC144F5B}"/>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403571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190B1-EF96-38B7-6ED4-661619F219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F08A6C-7935-3286-3C68-A1792CDAA1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645CC7-8A09-404B-DDE7-DE3D658C4F96}"/>
              </a:ext>
            </a:extLst>
          </p:cNvPr>
          <p:cNvSpPr>
            <a:spLocks noGrp="1"/>
          </p:cNvSpPr>
          <p:nvPr>
            <p:ph type="dt" sz="half" idx="10"/>
          </p:nvPr>
        </p:nvSpPr>
        <p:spPr/>
        <p:txBody>
          <a:bodyPr/>
          <a:lstStyle/>
          <a:p>
            <a:fld id="{6015256B-1CF9-46ED-881C-C08F0DC0C39B}" type="datetime1">
              <a:rPr lang="en-GB" smtClean="0"/>
              <a:t>31/10/2022</a:t>
            </a:fld>
            <a:endParaRPr lang="en-GB"/>
          </a:p>
        </p:txBody>
      </p:sp>
      <p:sp>
        <p:nvSpPr>
          <p:cNvPr id="5" name="Footer Placeholder 4">
            <a:extLst>
              <a:ext uri="{FF2B5EF4-FFF2-40B4-BE49-F238E27FC236}">
                <a16:creationId xmlns:a16="http://schemas.microsoft.com/office/drawing/2014/main" id="{A6200839-CA14-EF9E-49A8-F84E516F25F5}"/>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33A534B8-1F66-FE9C-5C55-37E64CCB34F7}"/>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357590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D0FF-5710-01CE-9545-AC4DEF7792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A7B6A3-2C4A-5F19-1E78-E862D7AD52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F150E8-614F-8116-A8FD-4EA99E2DCBA9}"/>
              </a:ext>
            </a:extLst>
          </p:cNvPr>
          <p:cNvSpPr>
            <a:spLocks noGrp="1"/>
          </p:cNvSpPr>
          <p:nvPr>
            <p:ph type="dt" sz="half" idx="10"/>
          </p:nvPr>
        </p:nvSpPr>
        <p:spPr/>
        <p:txBody>
          <a:bodyPr/>
          <a:lstStyle/>
          <a:p>
            <a:fld id="{12E22C2B-DF69-4251-BD71-ED20C5439459}" type="datetime1">
              <a:rPr lang="en-GB" smtClean="0"/>
              <a:t>31/10/2022</a:t>
            </a:fld>
            <a:endParaRPr lang="en-GB"/>
          </a:p>
        </p:txBody>
      </p:sp>
      <p:sp>
        <p:nvSpPr>
          <p:cNvPr id="5" name="Footer Placeholder 4">
            <a:extLst>
              <a:ext uri="{FF2B5EF4-FFF2-40B4-BE49-F238E27FC236}">
                <a16:creationId xmlns:a16="http://schemas.microsoft.com/office/drawing/2014/main" id="{79F2FB36-5F5E-D93A-91FD-7AB541FB3952}"/>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E8D05EA7-05E5-BB98-B410-DAE4A1F64438}"/>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3115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3539-1003-6456-40A2-B5D2A0EB8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C58AEC-821B-0AEC-00BE-35B851D26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1BFBA-4882-5A4A-66B6-C33BF42123C9}"/>
              </a:ext>
            </a:extLst>
          </p:cNvPr>
          <p:cNvSpPr>
            <a:spLocks noGrp="1"/>
          </p:cNvSpPr>
          <p:nvPr>
            <p:ph type="dt" sz="half" idx="10"/>
          </p:nvPr>
        </p:nvSpPr>
        <p:spPr/>
        <p:txBody>
          <a:bodyPr/>
          <a:lstStyle/>
          <a:p>
            <a:fld id="{D5B76EB9-1427-4FC8-9A66-08A388A9D25B}" type="datetime1">
              <a:rPr lang="en-GB" smtClean="0"/>
              <a:t>31/10/2022</a:t>
            </a:fld>
            <a:endParaRPr lang="en-GB"/>
          </a:p>
        </p:txBody>
      </p:sp>
      <p:sp>
        <p:nvSpPr>
          <p:cNvPr id="5" name="Footer Placeholder 4">
            <a:extLst>
              <a:ext uri="{FF2B5EF4-FFF2-40B4-BE49-F238E27FC236}">
                <a16:creationId xmlns:a16="http://schemas.microsoft.com/office/drawing/2014/main" id="{F06EAA7B-CE75-E310-48D4-F894CFE8A214}"/>
              </a:ext>
            </a:extLst>
          </p:cNvPr>
          <p:cNvSpPr>
            <a:spLocks noGrp="1"/>
          </p:cNvSpPr>
          <p:nvPr>
            <p:ph type="ftr" sz="quarter" idx="11"/>
          </p:nvPr>
        </p:nvSpPr>
        <p:spPr/>
        <p:txBody>
          <a:bodyPr/>
          <a:lstStyle/>
          <a:p>
            <a:r>
              <a:rPr lang="en-GB"/>
              <a:t>Eng. Asmaa Lafi</a:t>
            </a:r>
          </a:p>
        </p:txBody>
      </p:sp>
      <p:sp>
        <p:nvSpPr>
          <p:cNvPr id="6" name="Slide Number Placeholder 5">
            <a:extLst>
              <a:ext uri="{FF2B5EF4-FFF2-40B4-BE49-F238E27FC236}">
                <a16:creationId xmlns:a16="http://schemas.microsoft.com/office/drawing/2014/main" id="{C1399895-CE07-ED35-0A86-3993F0E64279}"/>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67136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7627-6C8D-45C9-643D-2CA73C7455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665C5C-F14C-DC94-479A-62CE547A9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E255F0-2C41-3F39-F258-CC58D7D6D9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3CA1D1-6E91-D03A-C627-A06700CFBE32}"/>
              </a:ext>
            </a:extLst>
          </p:cNvPr>
          <p:cNvSpPr>
            <a:spLocks noGrp="1"/>
          </p:cNvSpPr>
          <p:nvPr>
            <p:ph type="dt" sz="half" idx="10"/>
          </p:nvPr>
        </p:nvSpPr>
        <p:spPr/>
        <p:txBody>
          <a:bodyPr/>
          <a:lstStyle/>
          <a:p>
            <a:fld id="{D682E813-4A04-4197-8351-1B6FC8F4B2ED}" type="datetime1">
              <a:rPr lang="en-GB" smtClean="0"/>
              <a:t>31/10/2022</a:t>
            </a:fld>
            <a:endParaRPr lang="en-GB"/>
          </a:p>
        </p:txBody>
      </p:sp>
      <p:sp>
        <p:nvSpPr>
          <p:cNvPr id="6" name="Footer Placeholder 5">
            <a:extLst>
              <a:ext uri="{FF2B5EF4-FFF2-40B4-BE49-F238E27FC236}">
                <a16:creationId xmlns:a16="http://schemas.microsoft.com/office/drawing/2014/main" id="{A696BC72-DE59-CC98-359D-A6BFA69FC39B}"/>
              </a:ext>
            </a:extLst>
          </p:cNvPr>
          <p:cNvSpPr>
            <a:spLocks noGrp="1"/>
          </p:cNvSpPr>
          <p:nvPr>
            <p:ph type="ftr" sz="quarter" idx="11"/>
          </p:nvPr>
        </p:nvSpPr>
        <p:spPr/>
        <p:txBody>
          <a:bodyPr/>
          <a:lstStyle/>
          <a:p>
            <a:r>
              <a:rPr lang="en-GB"/>
              <a:t>Eng. Asmaa Lafi</a:t>
            </a:r>
          </a:p>
        </p:txBody>
      </p:sp>
      <p:sp>
        <p:nvSpPr>
          <p:cNvPr id="7" name="Slide Number Placeholder 6">
            <a:extLst>
              <a:ext uri="{FF2B5EF4-FFF2-40B4-BE49-F238E27FC236}">
                <a16:creationId xmlns:a16="http://schemas.microsoft.com/office/drawing/2014/main" id="{8E8DCDD3-1AA1-D0F2-3C0B-16BB6158929A}"/>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6451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8BBA-9C77-2D46-5958-3573AD55B09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E909F-444E-9B96-153F-DAD075B11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C2277-D919-2477-3613-ABFAFE446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2F69C7-47C7-113A-E684-4394F2082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733DB5-DCA4-9B1B-DED0-B94C18427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C3D96F4-6368-A6F3-EF81-0677A6E50F68}"/>
              </a:ext>
            </a:extLst>
          </p:cNvPr>
          <p:cNvSpPr>
            <a:spLocks noGrp="1"/>
          </p:cNvSpPr>
          <p:nvPr>
            <p:ph type="dt" sz="half" idx="10"/>
          </p:nvPr>
        </p:nvSpPr>
        <p:spPr/>
        <p:txBody>
          <a:bodyPr/>
          <a:lstStyle/>
          <a:p>
            <a:fld id="{A037B26B-80E3-4CB2-B882-9F0C5604F8CB}" type="datetime1">
              <a:rPr lang="en-GB" smtClean="0"/>
              <a:t>31/10/2022</a:t>
            </a:fld>
            <a:endParaRPr lang="en-GB"/>
          </a:p>
        </p:txBody>
      </p:sp>
      <p:sp>
        <p:nvSpPr>
          <p:cNvPr id="8" name="Footer Placeholder 7">
            <a:extLst>
              <a:ext uri="{FF2B5EF4-FFF2-40B4-BE49-F238E27FC236}">
                <a16:creationId xmlns:a16="http://schemas.microsoft.com/office/drawing/2014/main" id="{E8A826B1-AA3E-3CA3-8EAE-AD555B1B14EB}"/>
              </a:ext>
            </a:extLst>
          </p:cNvPr>
          <p:cNvSpPr>
            <a:spLocks noGrp="1"/>
          </p:cNvSpPr>
          <p:nvPr>
            <p:ph type="ftr" sz="quarter" idx="11"/>
          </p:nvPr>
        </p:nvSpPr>
        <p:spPr/>
        <p:txBody>
          <a:bodyPr/>
          <a:lstStyle/>
          <a:p>
            <a:r>
              <a:rPr lang="en-GB"/>
              <a:t>Eng. Asmaa Lafi</a:t>
            </a:r>
          </a:p>
        </p:txBody>
      </p:sp>
      <p:sp>
        <p:nvSpPr>
          <p:cNvPr id="9" name="Slide Number Placeholder 8">
            <a:extLst>
              <a:ext uri="{FF2B5EF4-FFF2-40B4-BE49-F238E27FC236}">
                <a16:creationId xmlns:a16="http://schemas.microsoft.com/office/drawing/2014/main" id="{CFCC833D-3552-1B02-002A-413AD396EC4C}"/>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328908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D23E-5B8C-221A-8548-C894E4325C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4DACF8-8467-89E7-5699-4037A018D16C}"/>
              </a:ext>
            </a:extLst>
          </p:cNvPr>
          <p:cNvSpPr>
            <a:spLocks noGrp="1"/>
          </p:cNvSpPr>
          <p:nvPr>
            <p:ph type="dt" sz="half" idx="10"/>
          </p:nvPr>
        </p:nvSpPr>
        <p:spPr/>
        <p:txBody>
          <a:bodyPr/>
          <a:lstStyle/>
          <a:p>
            <a:fld id="{3685CB8E-AA65-4300-AD4E-FC2A396D846D}" type="datetime1">
              <a:rPr lang="en-GB" smtClean="0"/>
              <a:t>31/10/2022</a:t>
            </a:fld>
            <a:endParaRPr lang="en-GB"/>
          </a:p>
        </p:txBody>
      </p:sp>
      <p:sp>
        <p:nvSpPr>
          <p:cNvPr id="4" name="Footer Placeholder 3">
            <a:extLst>
              <a:ext uri="{FF2B5EF4-FFF2-40B4-BE49-F238E27FC236}">
                <a16:creationId xmlns:a16="http://schemas.microsoft.com/office/drawing/2014/main" id="{888F5B41-5D48-FCEB-3564-8B133B2D42CA}"/>
              </a:ext>
            </a:extLst>
          </p:cNvPr>
          <p:cNvSpPr>
            <a:spLocks noGrp="1"/>
          </p:cNvSpPr>
          <p:nvPr>
            <p:ph type="ftr" sz="quarter" idx="11"/>
          </p:nvPr>
        </p:nvSpPr>
        <p:spPr/>
        <p:txBody>
          <a:bodyPr/>
          <a:lstStyle/>
          <a:p>
            <a:r>
              <a:rPr lang="en-GB"/>
              <a:t>Eng. Asmaa Lafi</a:t>
            </a:r>
          </a:p>
        </p:txBody>
      </p:sp>
      <p:sp>
        <p:nvSpPr>
          <p:cNvPr id="5" name="Slide Number Placeholder 4">
            <a:extLst>
              <a:ext uri="{FF2B5EF4-FFF2-40B4-BE49-F238E27FC236}">
                <a16:creationId xmlns:a16="http://schemas.microsoft.com/office/drawing/2014/main" id="{43155CBB-BC77-76B1-C580-E998FC834806}"/>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37964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6C20E-E540-877A-9BDE-3D29148E005C}"/>
              </a:ext>
            </a:extLst>
          </p:cNvPr>
          <p:cNvSpPr>
            <a:spLocks noGrp="1"/>
          </p:cNvSpPr>
          <p:nvPr>
            <p:ph type="dt" sz="half" idx="10"/>
          </p:nvPr>
        </p:nvSpPr>
        <p:spPr/>
        <p:txBody>
          <a:bodyPr/>
          <a:lstStyle/>
          <a:p>
            <a:fld id="{6440BDF0-CDB6-47A0-B3AB-7E5854B8964D}" type="datetime1">
              <a:rPr lang="en-GB" smtClean="0"/>
              <a:t>31/10/2022</a:t>
            </a:fld>
            <a:endParaRPr lang="en-GB"/>
          </a:p>
        </p:txBody>
      </p:sp>
      <p:sp>
        <p:nvSpPr>
          <p:cNvPr id="3" name="Footer Placeholder 2">
            <a:extLst>
              <a:ext uri="{FF2B5EF4-FFF2-40B4-BE49-F238E27FC236}">
                <a16:creationId xmlns:a16="http://schemas.microsoft.com/office/drawing/2014/main" id="{46152D13-6FAE-82AC-CC74-5D905A4A1B06}"/>
              </a:ext>
            </a:extLst>
          </p:cNvPr>
          <p:cNvSpPr>
            <a:spLocks noGrp="1"/>
          </p:cNvSpPr>
          <p:nvPr>
            <p:ph type="ftr" sz="quarter" idx="11"/>
          </p:nvPr>
        </p:nvSpPr>
        <p:spPr/>
        <p:txBody>
          <a:bodyPr/>
          <a:lstStyle/>
          <a:p>
            <a:r>
              <a:rPr lang="en-GB"/>
              <a:t>Eng. Asmaa Lafi</a:t>
            </a:r>
          </a:p>
        </p:txBody>
      </p:sp>
      <p:sp>
        <p:nvSpPr>
          <p:cNvPr id="4" name="Slide Number Placeholder 3">
            <a:extLst>
              <a:ext uri="{FF2B5EF4-FFF2-40B4-BE49-F238E27FC236}">
                <a16:creationId xmlns:a16="http://schemas.microsoft.com/office/drawing/2014/main" id="{62B5E5D3-64D2-3E80-57F7-C25CDB4A1FE1}"/>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124710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B971-616B-8FB5-221B-0C45BD9AD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25ACB5-0626-5776-6680-60FCA6842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1E3C66-258E-893B-75F2-690576720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D5D77-ADDB-B333-A8D9-18B7F62DDFB3}"/>
              </a:ext>
            </a:extLst>
          </p:cNvPr>
          <p:cNvSpPr>
            <a:spLocks noGrp="1"/>
          </p:cNvSpPr>
          <p:nvPr>
            <p:ph type="dt" sz="half" idx="10"/>
          </p:nvPr>
        </p:nvSpPr>
        <p:spPr/>
        <p:txBody>
          <a:bodyPr/>
          <a:lstStyle/>
          <a:p>
            <a:fld id="{787C1651-0CC5-429B-83DA-3C922506ECC3}" type="datetime1">
              <a:rPr lang="en-GB" smtClean="0"/>
              <a:t>31/10/2022</a:t>
            </a:fld>
            <a:endParaRPr lang="en-GB"/>
          </a:p>
        </p:txBody>
      </p:sp>
      <p:sp>
        <p:nvSpPr>
          <p:cNvPr id="6" name="Footer Placeholder 5">
            <a:extLst>
              <a:ext uri="{FF2B5EF4-FFF2-40B4-BE49-F238E27FC236}">
                <a16:creationId xmlns:a16="http://schemas.microsoft.com/office/drawing/2014/main" id="{6FFFDA3F-9750-21DE-A46D-165C5CD03237}"/>
              </a:ext>
            </a:extLst>
          </p:cNvPr>
          <p:cNvSpPr>
            <a:spLocks noGrp="1"/>
          </p:cNvSpPr>
          <p:nvPr>
            <p:ph type="ftr" sz="quarter" idx="11"/>
          </p:nvPr>
        </p:nvSpPr>
        <p:spPr/>
        <p:txBody>
          <a:bodyPr/>
          <a:lstStyle/>
          <a:p>
            <a:r>
              <a:rPr lang="en-GB"/>
              <a:t>Eng. Asmaa Lafi</a:t>
            </a:r>
          </a:p>
        </p:txBody>
      </p:sp>
      <p:sp>
        <p:nvSpPr>
          <p:cNvPr id="7" name="Slide Number Placeholder 6">
            <a:extLst>
              <a:ext uri="{FF2B5EF4-FFF2-40B4-BE49-F238E27FC236}">
                <a16:creationId xmlns:a16="http://schemas.microsoft.com/office/drawing/2014/main" id="{E42DA234-4F23-33F1-657B-C13ABC92A7C4}"/>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257209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695B-B270-3BD0-E6E1-5B59DAA4A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F98C29-ED7E-49D8-9ADA-6F84C1EB8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100615-2FCD-51B0-56A2-7BF505BC4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95C37-0DBD-3163-3334-6764EAEBC6D6}"/>
              </a:ext>
            </a:extLst>
          </p:cNvPr>
          <p:cNvSpPr>
            <a:spLocks noGrp="1"/>
          </p:cNvSpPr>
          <p:nvPr>
            <p:ph type="dt" sz="half" idx="10"/>
          </p:nvPr>
        </p:nvSpPr>
        <p:spPr/>
        <p:txBody>
          <a:bodyPr/>
          <a:lstStyle/>
          <a:p>
            <a:fld id="{F40843AC-00F1-44F9-8399-5EBDC56E5A5F}" type="datetime1">
              <a:rPr lang="en-GB" smtClean="0"/>
              <a:t>31/10/2022</a:t>
            </a:fld>
            <a:endParaRPr lang="en-GB"/>
          </a:p>
        </p:txBody>
      </p:sp>
      <p:sp>
        <p:nvSpPr>
          <p:cNvPr id="6" name="Footer Placeholder 5">
            <a:extLst>
              <a:ext uri="{FF2B5EF4-FFF2-40B4-BE49-F238E27FC236}">
                <a16:creationId xmlns:a16="http://schemas.microsoft.com/office/drawing/2014/main" id="{C9F58D23-657D-8224-6E7E-D97FB8ABDB42}"/>
              </a:ext>
            </a:extLst>
          </p:cNvPr>
          <p:cNvSpPr>
            <a:spLocks noGrp="1"/>
          </p:cNvSpPr>
          <p:nvPr>
            <p:ph type="ftr" sz="quarter" idx="11"/>
          </p:nvPr>
        </p:nvSpPr>
        <p:spPr/>
        <p:txBody>
          <a:bodyPr/>
          <a:lstStyle/>
          <a:p>
            <a:r>
              <a:rPr lang="en-GB"/>
              <a:t>Eng. Asmaa Lafi</a:t>
            </a:r>
          </a:p>
        </p:txBody>
      </p:sp>
      <p:sp>
        <p:nvSpPr>
          <p:cNvPr id="7" name="Slide Number Placeholder 6">
            <a:extLst>
              <a:ext uri="{FF2B5EF4-FFF2-40B4-BE49-F238E27FC236}">
                <a16:creationId xmlns:a16="http://schemas.microsoft.com/office/drawing/2014/main" id="{57F857B3-27A5-CF97-EDB4-B928C711B66F}"/>
              </a:ext>
            </a:extLst>
          </p:cNvPr>
          <p:cNvSpPr>
            <a:spLocks noGrp="1"/>
          </p:cNvSpPr>
          <p:nvPr>
            <p:ph type="sldNum" sz="quarter" idx="12"/>
          </p:nvPr>
        </p:nvSpPr>
        <p:spPr/>
        <p:txBody>
          <a:bodyPr/>
          <a:lstStyle/>
          <a:p>
            <a:fld id="{58B4FF0D-3DC2-44BC-9B61-AEBC90AB7521}" type="slidenum">
              <a:rPr lang="en-GB" smtClean="0"/>
              <a:t>‹#›</a:t>
            </a:fld>
            <a:endParaRPr lang="en-GB"/>
          </a:p>
        </p:txBody>
      </p:sp>
    </p:spTree>
    <p:extLst>
      <p:ext uri="{BB962C8B-B14F-4D97-AF65-F5344CB8AC3E}">
        <p14:creationId xmlns:p14="http://schemas.microsoft.com/office/powerpoint/2010/main" val="183957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4C572-0D4F-EBE9-F0F6-3FAD59F7D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F36C2F-8615-47DC-2ED6-47DA18033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781EB3-BBEA-C9A5-7CFA-AC396E249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15BE0-0367-4939-BCFF-C7CA49ACB990}" type="datetime1">
              <a:rPr lang="en-GB" smtClean="0"/>
              <a:t>31/10/2022</a:t>
            </a:fld>
            <a:endParaRPr lang="en-GB"/>
          </a:p>
        </p:txBody>
      </p:sp>
      <p:sp>
        <p:nvSpPr>
          <p:cNvPr id="5" name="Footer Placeholder 4">
            <a:extLst>
              <a:ext uri="{FF2B5EF4-FFF2-40B4-BE49-F238E27FC236}">
                <a16:creationId xmlns:a16="http://schemas.microsoft.com/office/drawing/2014/main" id="{21327D8A-4ECE-1E52-E142-76363AC32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Eng. Asmaa Lafi</a:t>
            </a:r>
          </a:p>
        </p:txBody>
      </p:sp>
      <p:sp>
        <p:nvSpPr>
          <p:cNvPr id="6" name="Slide Number Placeholder 5">
            <a:extLst>
              <a:ext uri="{FF2B5EF4-FFF2-40B4-BE49-F238E27FC236}">
                <a16:creationId xmlns:a16="http://schemas.microsoft.com/office/drawing/2014/main" id="{38B7607B-1FCF-9AD6-FE6A-767FA053B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4FF0D-3DC2-44BC-9B61-AEBC90AB7521}" type="slidenum">
              <a:rPr lang="en-GB" smtClean="0"/>
              <a:t>‹#›</a:t>
            </a:fld>
            <a:endParaRPr lang="en-GB"/>
          </a:p>
        </p:txBody>
      </p:sp>
    </p:spTree>
    <p:extLst>
      <p:ext uri="{BB962C8B-B14F-4D97-AF65-F5344CB8AC3E}">
        <p14:creationId xmlns:p14="http://schemas.microsoft.com/office/powerpoint/2010/main" val="114252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ryqa.com/what-is-system-integration-test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YCpSveNDNL4" TargetMode="External"/><Relationship Id="rId2" Type="http://schemas.openxmlformats.org/officeDocument/2006/relationships/hyperlink" Target="https://www.youtube.com/watch?v=Y_A0E1ToC_I" TargetMode="External"/><Relationship Id="rId1" Type="http://schemas.openxmlformats.org/officeDocument/2006/relationships/slideLayout" Target="../slideLayouts/slideLayout2.xml"/><Relationship Id="rId4" Type="http://schemas.openxmlformats.org/officeDocument/2006/relationships/hyperlink" Target="https://www.youtube.com/watch?v=i1VsjP02Hw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A8C6-5B15-ACA4-D98A-6ACCFB3E73AE}"/>
              </a:ext>
            </a:extLst>
          </p:cNvPr>
          <p:cNvSpPr>
            <a:spLocks noGrp="1"/>
          </p:cNvSpPr>
          <p:nvPr>
            <p:ph type="ctrTitle"/>
          </p:nvPr>
        </p:nvSpPr>
        <p:spPr>
          <a:xfrm>
            <a:off x="1524000" y="1487488"/>
            <a:ext cx="9144000" cy="2387600"/>
          </a:xfrm>
        </p:spPr>
        <p:txBody>
          <a:bodyPr/>
          <a:lstStyle/>
          <a:p>
            <a:r>
              <a:rPr lang="en-GB" b="0" i="0" dirty="0">
                <a:solidFill>
                  <a:srgbClr val="444444"/>
                </a:solidFill>
                <a:effectLst/>
                <a:latin typeface="Open Sans" panose="020B0606030504020204" pitchFamily="34" charset="0"/>
              </a:rPr>
              <a:t> Software Development Lifecycles Models</a:t>
            </a:r>
            <a:endParaRPr lang="en-GB" dirty="0"/>
          </a:p>
        </p:txBody>
      </p:sp>
      <p:sp>
        <p:nvSpPr>
          <p:cNvPr id="4" name="Footer Placeholder 3">
            <a:extLst>
              <a:ext uri="{FF2B5EF4-FFF2-40B4-BE49-F238E27FC236}">
                <a16:creationId xmlns:a16="http://schemas.microsoft.com/office/drawing/2014/main" id="{0EC0AB6D-B9E6-A756-D0FE-78EC494F42FF}"/>
              </a:ext>
            </a:extLst>
          </p:cNvPr>
          <p:cNvSpPr>
            <a:spLocks noGrp="1"/>
          </p:cNvSpPr>
          <p:nvPr>
            <p:ph type="ftr" sz="quarter" idx="11"/>
          </p:nvPr>
        </p:nvSpPr>
        <p:spPr/>
        <p:txBody>
          <a:bodyPr/>
          <a:lstStyle/>
          <a:p>
            <a:r>
              <a:rPr lang="en-GB" dirty="0"/>
              <a:t>Eng. </a:t>
            </a:r>
            <a:r>
              <a:rPr lang="en-GB" dirty="0" err="1"/>
              <a:t>Asmaa</a:t>
            </a:r>
            <a:r>
              <a:rPr lang="en-GB" dirty="0"/>
              <a:t> </a:t>
            </a:r>
            <a:r>
              <a:rPr lang="en-GB" dirty="0" err="1"/>
              <a:t>Lafi</a:t>
            </a:r>
            <a:endParaRPr lang="en-GB" dirty="0"/>
          </a:p>
        </p:txBody>
      </p:sp>
    </p:spTree>
    <p:extLst>
      <p:ext uri="{BB962C8B-B14F-4D97-AF65-F5344CB8AC3E}">
        <p14:creationId xmlns:p14="http://schemas.microsoft.com/office/powerpoint/2010/main" val="369402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2CA4-492F-7AF6-FD75-282F3A2C68B0}"/>
              </a:ext>
            </a:extLst>
          </p:cNvPr>
          <p:cNvSpPr>
            <a:spLocks noGrp="1"/>
          </p:cNvSpPr>
          <p:nvPr>
            <p:ph type="title"/>
          </p:nvPr>
        </p:nvSpPr>
        <p:spPr/>
        <p:txBody>
          <a:bodyPr/>
          <a:lstStyle/>
          <a:p>
            <a:r>
              <a:rPr lang="en-GB" sz="4400" b="1" dirty="0"/>
              <a:t>Types of Prototyping Models (cont</a:t>
            </a:r>
            <a:r>
              <a:rPr lang="en-GB" b="1" dirty="0"/>
              <a:t>’d</a:t>
            </a:r>
            <a:r>
              <a:rPr lang="en-GB" sz="4400" b="1" dirty="0"/>
              <a:t>)</a:t>
            </a:r>
            <a:endParaRPr lang="en-GB" dirty="0"/>
          </a:p>
        </p:txBody>
      </p:sp>
      <p:sp>
        <p:nvSpPr>
          <p:cNvPr id="3" name="Content Placeholder 2">
            <a:extLst>
              <a:ext uri="{FF2B5EF4-FFF2-40B4-BE49-F238E27FC236}">
                <a16:creationId xmlns:a16="http://schemas.microsoft.com/office/drawing/2014/main" id="{9E8A3B67-A1FE-6870-3489-DCBFF9A409CC}"/>
              </a:ext>
            </a:extLst>
          </p:cNvPr>
          <p:cNvSpPr>
            <a:spLocks noGrp="1"/>
          </p:cNvSpPr>
          <p:nvPr>
            <p:ph idx="1"/>
          </p:nvPr>
        </p:nvSpPr>
        <p:spPr>
          <a:xfrm>
            <a:off x="838200" y="1690688"/>
            <a:ext cx="10515600" cy="4486275"/>
          </a:xfrm>
        </p:spPr>
        <p:txBody>
          <a:bodyPr/>
          <a:lstStyle/>
          <a:p>
            <a:pPr algn="l"/>
            <a:r>
              <a:rPr lang="en-GB" b="1" i="0" dirty="0">
                <a:solidFill>
                  <a:srgbClr val="222222"/>
                </a:solidFill>
                <a:effectLst/>
                <a:latin typeface="Source Sans Pro" panose="020B0503030403020204" pitchFamily="34" charset="0"/>
              </a:rPr>
              <a:t>Rapid Throwaway Prototype</a:t>
            </a:r>
          </a:p>
          <a:p>
            <a:pPr marL="0" indent="0" algn="l">
              <a:buNone/>
            </a:pPr>
            <a:endParaRPr lang="en-GB" b="1" i="0" dirty="0">
              <a:solidFill>
                <a:srgbClr val="222222"/>
              </a:solidFill>
              <a:effectLst/>
              <a:latin typeface="Source Sans Pro" panose="020B0503030403020204" pitchFamily="34" charset="0"/>
            </a:endParaRPr>
          </a:p>
          <a:p>
            <a:pPr lvl="1">
              <a:buFont typeface="Wingdings" panose="05000000000000000000" pitchFamily="2" charset="2"/>
              <a:buChar char="ü"/>
            </a:pPr>
            <a:r>
              <a:rPr lang="en-GB" b="0" i="0" dirty="0">
                <a:solidFill>
                  <a:srgbClr val="222222"/>
                </a:solidFill>
                <a:effectLst/>
                <a:latin typeface="Source Sans Pro" panose="020B0503030403020204" pitchFamily="34" charset="0"/>
              </a:rPr>
              <a:t> Rapid throwaway is based on the preliminary requirement. It is quickly developed to show how the requirement will look visually. The customer’s feedback helps drives changes to the requirement, and the prototype is again created until the requirement is baselined.</a:t>
            </a:r>
          </a:p>
          <a:p>
            <a:pPr marL="457200" lvl="1" indent="0">
              <a:buNone/>
            </a:pPr>
            <a:endParaRPr lang="en-GB" b="0" i="0" dirty="0">
              <a:solidFill>
                <a:srgbClr val="222222"/>
              </a:solidFill>
              <a:effectLst/>
              <a:latin typeface="Source Sans Pro" panose="020B0503030403020204" pitchFamily="34" charset="0"/>
            </a:endParaRPr>
          </a:p>
          <a:p>
            <a:pPr lvl="1">
              <a:buFont typeface="Wingdings" panose="05000000000000000000" pitchFamily="2" charset="2"/>
              <a:buChar char="ü"/>
            </a:pPr>
            <a:r>
              <a:rPr lang="en-GB" b="0" i="0" dirty="0">
                <a:solidFill>
                  <a:srgbClr val="222222"/>
                </a:solidFill>
                <a:effectLst/>
                <a:latin typeface="Source Sans Pro" panose="020B0503030403020204" pitchFamily="34" charset="0"/>
              </a:rPr>
              <a:t>In this method, a developed prototype will be discarded and will not be a part of the ultimately accepted prototype. This technique is useful for exploring ideas and getting instant feedback for customer requirements.</a:t>
            </a:r>
          </a:p>
          <a:p>
            <a:endParaRPr lang="en-GB" dirty="0"/>
          </a:p>
        </p:txBody>
      </p:sp>
      <p:sp>
        <p:nvSpPr>
          <p:cNvPr id="4" name="Footer Placeholder 3">
            <a:extLst>
              <a:ext uri="{FF2B5EF4-FFF2-40B4-BE49-F238E27FC236}">
                <a16:creationId xmlns:a16="http://schemas.microsoft.com/office/drawing/2014/main" id="{F944C843-1A05-F2AC-DD94-4292D139FD28}"/>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181716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2C88-8736-B320-68C3-A4027318D463}"/>
              </a:ext>
            </a:extLst>
          </p:cNvPr>
          <p:cNvSpPr>
            <a:spLocks noGrp="1"/>
          </p:cNvSpPr>
          <p:nvPr>
            <p:ph type="title"/>
          </p:nvPr>
        </p:nvSpPr>
        <p:spPr/>
        <p:txBody>
          <a:bodyPr/>
          <a:lstStyle/>
          <a:p>
            <a:r>
              <a:rPr lang="en-GB" sz="4400" b="1" dirty="0"/>
              <a:t>Types of Prototyping Models (cont</a:t>
            </a:r>
            <a:r>
              <a:rPr lang="en-GB" b="1" dirty="0"/>
              <a:t>’d</a:t>
            </a:r>
            <a:r>
              <a:rPr lang="en-GB" sz="4400" b="1" dirty="0"/>
              <a:t>)</a:t>
            </a:r>
            <a:endParaRPr lang="en-GB" dirty="0"/>
          </a:p>
        </p:txBody>
      </p:sp>
      <p:sp>
        <p:nvSpPr>
          <p:cNvPr id="3" name="Content Placeholder 2">
            <a:extLst>
              <a:ext uri="{FF2B5EF4-FFF2-40B4-BE49-F238E27FC236}">
                <a16:creationId xmlns:a16="http://schemas.microsoft.com/office/drawing/2014/main" id="{B1A7C38B-F199-251E-6ABC-043F3591A72B}"/>
              </a:ext>
            </a:extLst>
          </p:cNvPr>
          <p:cNvSpPr>
            <a:spLocks noGrp="1"/>
          </p:cNvSpPr>
          <p:nvPr>
            <p:ph idx="1"/>
          </p:nvPr>
        </p:nvSpPr>
        <p:spPr>
          <a:xfrm>
            <a:off x="838200" y="1446835"/>
            <a:ext cx="10515600" cy="4730128"/>
          </a:xfrm>
        </p:spPr>
        <p:txBody>
          <a:bodyPr>
            <a:normAutofit/>
          </a:bodyPr>
          <a:lstStyle/>
          <a:p>
            <a:pPr algn="l"/>
            <a:r>
              <a:rPr lang="en-GB" b="1" i="0" dirty="0">
                <a:solidFill>
                  <a:srgbClr val="222222"/>
                </a:solidFill>
                <a:effectLst/>
                <a:latin typeface="Source Sans Pro" panose="020B0503030403020204" pitchFamily="34" charset="0"/>
              </a:rPr>
              <a:t>Evolutionary Prototyping</a:t>
            </a:r>
          </a:p>
          <a:p>
            <a:pPr marL="0" indent="0" algn="l">
              <a:buNone/>
            </a:pPr>
            <a:endParaRPr lang="en-GB" b="1" i="0" dirty="0">
              <a:solidFill>
                <a:srgbClr val="222222"/>
              </a:solidFill>
              <a:effectLst/>
              <a:latin typeface="Source Sans Pro" panose="020B0503030403020204" pitchFamily="34" charset="0"/>
            </a:endParaRPr>
          </a:p>
          <a:p>
            <a:pPr lvl="1">
              <a:buFont typeface="Wingdings" panose="05000000000000000000" pitchFamily="2" charset="2"/>
              <a:buChar char="ü"/>
            </a:pPr>
            <a:r>
              <a:rPr lang="en-GB" b="0" i="0" dirty="0">
                <a:solidFill>
                  <a:srgbClr val="222222"/>
                </a:solidFill>
                <a:effectLst/>
                <a:latin typeface="Source Sans Pro" panose="020B0503030403020204" pitchFamily="34" charset="0"/>
              </a:rPr>
              <a:t>Here, the prototype developed is incrementally refined based on customer’s feedback until it is finally accepted. It helps you to save time as well as effort. That’s because developing a prototype from scratch for every interaction of the process can sometimes be very frustrating.</a:t>
            </a:r>
          </a:p>
          <a:p>
            <a:pPr marL="457200" lvl="1" indent="0">
              <a:buNone/>
            </a:pPr>
            <a:endParaRPr lang="en-GB" b="0" i="0" dirty="0">
              <a:solidFill>
                <a:srgbClr val="222222"/>
              </a:solidFill>
              <a:effectLst/>
              <a:latin typeface="Source Sans Pro" panose="020B0503030403020204" pitchFamily="34" charset="0"/>
            </a:endParaRPr>
          </a:p>
          <a:p>
            <a:pPr lvl="1">
              <a:buFont typeface="Wingdings" panose="05000000000000000000" pitchFamily="2" charset="2"/>
              <a:buChar char="ü"/>
            </a:pPr>
            <a:r>
              <a:rPr lang="en-GB" b="0" i="0" dirty="0">
                <a:solidFill>
                  <a:srgbClr val="222222"/>
                </a:solidFill>
                <a:effectLst/>
                <a:latin typeface="Source Sans Pro" panose="020B0503030403020204" pitchFamily="34" charset="0"/>
              </a:rPr>
              <a:t>This model is helpful for a project which uses a new technology that is not well understood. It is also used for a complex project where every functionality must be checked once. It is helpful when the requirement is not stable or not understood clearly at the initial stage.</a:t>
            </a:r>
          </a:p>
          <a:p>
            <a:endParaRPr lang="en-GB" dirty="0"/>
          </a:p>
        </p:txBody>
      </p:sp>
      <p:sp>
        <p:nvSpPr>
          <p:cNvPr id="4" name="Footer Placeholder 3">
            <a:extLst>
              <a:ext uri="{FF2B5EF4-FFF2-40B4-BE49-F238E27FC236}">
                <a16:creationId xmlns:a16="http://schemas.microsoft.com/office/drawing/2014/main" id="{BC8446FE-16C4-2D20-FDDF-536D7097E789}"/>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333809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A416-8B8C-55E2-A7A2-79E2E8F65FC8}"/>
              </a:ext>
            </a:extLst>
          </p:cNvPr>
          <p:cNvSpPr>
            <a:spLocks noGrp="1"/>
          </p:cNvSpPr>
          <p:nvPr>
            <p:ph type="title"/>
          </p:nvPr>
        </p:nvSpPr>
        <p:spPr/>
        <p:txBody>
          <a:bodyPr/>
          <a:lstStyle/>
          <a:p>
            <a:r>
              <a:rPr lang="en-GB" sz="4400" b="1" dirty="0"/>
              <a:t>Types of Prototyping Models (cont</a:t>
            </a:r>
            <a:r>
              <a:rPr lang="en-GB" b="1" dirty="0"/>
              <a:t>’d</a:t>
            </a:r>
            <a:r>
              <a:rPr lang="en-GB" sz="4400" b="1" dirty="0"/>
              <a:t>)</a:t>
            </a:r>
            <a:endParaRPr lang="en-GB" dirty="0"/>
          </a:p>
        </p:txBody>
      </p:sp>
      <p:sp>
        <p:nvSpPr>
          <p:cNvPr id="3" name="Content Placeholder 2">
            <a:extLst>
              <a:ext uri="{FF2B5EF4-FFF2-40B4-BE49-F238E27FC236}">
                <a16:creationId xmlns:a16="http://schemas.microsoft.com/office/drawing/2014/main" id="{CC74611C-227C-86CE-4D0A-7C0D621A9805}"/>
              </a:ext>
            </a:extLst>
          </p:cNvPr>
          <p:cNvSpPr>
            <a:spLocks noGrp="1"/>
          </p:cNvSpPr>
          <p:nvPr>
            <p:ph idx="1"/>
          </p:nvPr>
        </p:nvSpPr>
        <p:spPr/>
        <p:txBody>
          <a:bodyPr/>
          <a:lstStyle/>
          <a:p>
            <a:pPr algn="l"/>
            <a:r>
              <a:rPr lang="en-GB" b="1" i="0" dirty="0">
                <a:solidFill>
                  <a:srgbClr val="222222"/>
                </a:solidFill>
                <a:effectLst/>
                <a:latin typeface="Source Sans Pro" panose="020B0503030403020204" pitchFamily="34" charset="0"/>
              </a:rPr>
              <a:t>Incremental Prototyping</a:t>
            </a:r>
          </a:p>
          <a:p>
            <a:pPr marL="0" indent="0" algn="l">
              <a:buNone/>
            </a:pPr>
            <a:r>
              <a:rPr lang="en-GB" b="0" i="0" dirty="0">
                <a:solidFill>
                  <a:srgbClr val="222222"/>
                </a:solidFill>
                <a:effectLst/>
                <a:latin typeface="Source Sans Pro" panose="020B0503030403020204" pitchFamily="34" charset="0"/>
              </a:rPr>
              <a:t>        In incremental Prototyping, the final product is decimated into             different small prototypes and developed individually. Eventually, the different prototypes are merged into a single product. This method is helpful to reduce the feedback time between the user and the application development team.</a:t>
            </a:r>
          </a:p>
          <a:p>
            <a:endParaRPr lang="en-GB" dirty="0"/>
          </a:p>
        </p:txBody>
      </p:sp>
      <p:sp>
        <p:nvSpPr>
          <p:cNvPr id="4" name="Footer Placeholder 3">
            <a:extLst>
              <a:ext uri="{FF2B5EF4-FFF2-40B4-BE49-F238E27FC236}">
                <a16:creationId xmlns:a16="http://schemas.microsoft.com/office/drawing/2014/main" id="{6D547578-EE8E-819B-72FD-8DA9B5E27849}"/>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257347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0A2D-CC93-55C3-DF37-06B284996357}"/>
              </a:ext>
            </a:extLst>
          </p:cNvPr>
          <p:cNvSpPr>
            <a:spLocks noGrp="1"/>
          </p:cNvSpPr>
          <p:nvPr>
            <p:ph type="title"/>
          </p:nvPr>
        </p:nvSpPr>
        <p:spPr/>
        <p:txBody>
          <a:bodyPr/>
          <a:lstStyle/>
          <a:p>
            <a:r>
              <a:rPr lang="en-GB" sz="4400" b="1" dirty="0"/>
              <a:t>Types of Prototyping Models (cont</a:t>
            </a:r>
            <a:r>
              <a:rPr lang="en-GB" b="1" dirty="0"/>
              <a:t>’d</a:t>
            </a:r>
            <a:r>
              <a:rPr lang="en-GB" sz="4400" b="1" dirty="0"/>
              <a:t>)</a:t>
            </a:r>
            <a:endParaRPr lang="en-GB" dirty="0"/>
          </a:p>
        </p:txBody>
      </p:sp>
      <p:sp>
        <p:nvSpPr>
          <p:cNvPr id="3" name="Content Placeholder 2">
            <a:extLst>
              <a:ext uri="{FF2B5EF4-FFF2-40B4-BE49-F238E27FC236}">
                <a16:creationId xmlns:a16="http://schemas.microsoft.com/office/drawing/2014/main" id="{8DDF2681-EBDE-6414-A875-397E5BC0A88C}"/>
              </a:ext>
            </a:extLst>
          </p:cNvPr>
          <p:cNvSpPr>
            <a:spLocks noGrp="1"/>
          </p:cNvSpPr>
          <p:nvPr>
            <p:ph idx="1"/>
          </p:nvPr>
        </p:nvSpPr>
        <p:spPr>
          <a:xfrm>
            <a:off x="838200" y="1513109"/>
            <a:ext cx="10515600" cy="4351338"/>
          </a:xfrm>
        </p:spPr>
        <p:txBody>
          <a:bodyPr/>
          <a:lstStyle/>
          <a:p>
            <a:pPr algn="l"/>
            <a:endParaRPr lang="en-GB" b="1" i="0" dirty="0">
              <a:solidFill>
                <a:srgbClr val="222222"/>
              </a:solidFill>
              <a:effectLst/>
              <a:latin typeface="Source Sans Pro" panose="020B0503030403020204" pitchFamily="34" charset="0"/>
            </a:endParaRPr>
          </a:p>
          <a:p>
            <a:pPr algn="l"/>
            <a:r>
              <a:rPr lang="en-GB" b="1" i="0" dirty="0">
                <a:solidFill>
                  <a:srgbClr val="222222"/>
                </a:solidFill>
                <a:effectLst/>
                <a:latin typeface="Source Sans Pro" panose="020B0503030403020204" pitchFamily="34" charset="0"/>
              </a:rPr>
              <a:t>Extreme Prototyping:</a:t>
            </a:r>
          </a:p>
          <a:p>
            <a:pPr marL="0" indent="0" algn="l">
              <a:buNone/>
            </a:pPr>
            <a:endParaRPr lang="en-GB" b="1" i="0" dirty="0">
              <a:solidFill>
                <a:srgbClr val="222222"/>
              </a:solidFill>
              <a:effectLst/>
              <a:latin typeface="Source Sans Pro" panose="020B0503030403020204" pitchFamily="34" charset="0"/>
            </a:endParaRPr>
          </a:p>
          <a:p>
            <a:pPr marL="0" indent="0" algn="l">
              <a:buNone/>
            </a:pPr>
            <a:r>
              <a:rPr lang="en-GB" b="0" i="0" dirty="0">
                <a:solidFill>
                  <a:srgbClr val="222222"/>
                </a:solidFill>
                <a:effectLst/>
                <a:latin typeface="Source Sans Pro" panose="020B0503030403020204" pitchFamily="34" charset="0"/>
              </a:rPr>
              <a:t>Extreme prototyping method is mostly used for web development. It is consists of three sequential phases.</a:t>
            </a:r>
          </a:p>
          <a:p>
            <a:pPr marL="0" indent="0" algn="l">
              <a:buNone/>
            </a:pPr>
            <a:endParaRPr lang="en-GB" b="0" i="0" dirty="0">
              <a:solidFill>
                <a:srgbClr val="222222"/>
              </a:solidFill>
              <a:effectLst/>
              <a:latin typeface="Source Sans Pro" panose="020B0503030403020204" pitchFamily="34" charset="0"/>
            </a:endParaRPr>
          </a:p>
          <a:p>
            <a:pPr lvl="1">
              <a:buFont typeface="+mj-lt"/>
              <a:buAutoNum type="arabicPeriod"/>
            </a:pPr>
            <a:r>
              <a:rPr lang="en-GB" b="0" i="0" dirty="0">
                <a:solidFill>
                  <a:srgbClr val="222222"/>
                </a:solidFill>
                <a:effectLst/>
                <a:latin typeface="Source Sans Pro" panose="020B0503030403020204" pitchFamily="34" charset="0"/>
              </a:rPr>
              <a:t>Basic prototype with all the existing page is present in the HTML format.</a:t>
            </a:r>
          </a:p>
          <a:p>
            <a:pPr lvl="1">
              <a:buFont typeface="+mj-lt"/>
              <a:buAutoNum type="arabicPeriod"/>
            </a:pPr>
            <a:r>
              <a:rPr lang="en-GB" b="0" i="0" dirty="0">
                <a:solidFill>
                  <a:srgbClr val="222222"/>
                </a:solidFill>
                <a:effectLst/>
                <a:latin typeface="Source Sans Pro" panose="020B0503030403020204" pitchFamily="34" charset="0"/>
              </a:rPr>
              <a:t>You can simulate data process using a prototype services layer.</a:t>
            </a:r>
          </a:p>
          <a:p>
            <a:pPr lvl="1">
              <a:buFont typeface="+mj-lt"/>
              <a:buAutoNum type="arabicPeriod"/>
            </a:pPr>
            <a:r>
              <a:rPr lang="en-GB" b="0" i="0" dirty="0">
                <a:solidFill>
                  <a:srgbClr val="222222"/>
                </a:solidFill>
                <a:effectLst/>
                <a:latin typeface="Source Sans Pro" panose="020B0503030403020204" pitchFamily="34" charset="0"/>
              </a:rPr>
              <a:t>The services are implemented and integrated into the final prototype.</a:t>
            </a:r>
          </a:p>
          <a:p>
            <a:endParaRPr lang="en-GB" dirty="0"/>
          </a:p>
        </p:txBody>
      </p:sp>
      <p:sp>
        <p:nvSpPr>
          <p:cNvPr id="4" name="Footer Placeholder 3">
            <a:extLst>
              <a:ext uri="{FF2B5EF4-FFF2-40B4-BE49-F238E27FC236}">
                <a16:creationId xmlns:a16="http://schemas.microsoft.com/office/drawing/2014/main" id="{52A1262B-CBA6-8385-CAC7-13EF41511735}"/>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164557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E27B-5706-D2EF-7374-5A8D2DBA0FCB}"/>
              </a:ext>
            </a:extLst>
          </p:cNvPr>
          <p:cNvSpPr>
            <a:spLocks noGrp="1"/>
          </p:cNvSpPr>
          <p:nvPr>
            <p:ph type="title"/>
          </p:nvPr>
        </p:nvSpPr>
        <p:spPr/>
        <p:txBody>
          <a:bodyPr>
            <a:normAutofit/>
          </a:bodyPr>
          <a:lstStyle/>
          <a:p>
            <a:r>
              <a:rPr lang="en-GB" sz="4000" b="1" dirty="0"/>
              <a:t>Advantages of Prototype model</a:t>
            </a:r>
          </a:p>
        </p:txBody>
      </p:sp>
      <p:sp>
        <p:nvSpPr>
          <p:cNvPr id="3" name="Content Placeholder 2">
            <a:extLst>
              <a:ext uri="{FF2B5EF4-FFF2-40B4-BE49-F238E27FC236}">
                <a16:creationId xmlns:a16="http://schemas.microsoft.com/office/drawing/2014/main" id="{FF7250F6-7A49-9386-E113-651C289615DC}"/>
              </a:ext>
            </a:extLst>
          </p:cNvPr>
          <p:cNvSpPr>
            <a:spLocks noGrp="1"/>
          </p:cNvSpPr>
          <p:nvPr>
            <p:ph idx="1"/>
          </p:nvPr>
        </p:nvSpPr>
        <p:spPr>
          <a:xfrm>
            <a:off x="838200" y="1585732"/>
            <a:ext cx="10515600" cy="4591231"/>
          </a:xfrm>
        </p:spPr>
        <p:txBody>
          <a:bodyPr>
            <a:normAutofit lnSpcReduction="10000"/>
          </a:bodyPr>
          <a:lstStyle/>
          <a:p>
            <a:pPr algn="just"/>
            <a:r>
              <a:rPr lang="en-GB" sz="2600" dirty="0">
                <a:solidFill>
                  <a:srgbClr val="222222"/>
                </a:solidFill>
                <a:latin typeface="Source Sans Pro" panose="020B0503030403020204" pitchFamily="34" charset="0"/>
              </a:rPr>
              <a:t>Users are actively involved in the development</a:t>
            </a:r>
          </a:p>
          <a:p>
            <a:pPr algn="just"/>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Since in this methodology a working model of the system is provided, the users get a better understanding of the system being developed.</a:t>
            </a:r>
          </a:p>
          <a:p>
            <a:pPr algn="just">
              <a:buFont typeface="Arial" panose="020B0604020202020204" pitchFamily="34" charset="0"/>
              <a:buChar char="•"/>
            </a:pPr>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Errors can be detected much earlier.</a:t>
            </a:r>
          </a:p>
          <a:p>
            <a:pPr algn="just">
              <a:buFont typeface="Arial" panose="020B0604020202020204" pitchFamily="34" charset="0"/>
              <a:buChar char="•"/>
            </a:pPr>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Quicker user feedback is available leading to better solutions.</a:t>
            </a:r>
          </a:p>
          <a:p>
            <a:pPr algn="just">
              <a:buFont typeface="Arial" panose="020B0604020202020204" pitchFamily="34" charset="0"/>
              <a:buChar char="•"/>
            </a:pPr>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Missing functionality can be identified easily</a:t>
            </a:r>
          </a:p>
          <a:p>
            <a:pPr marL="0" indent="0">
              <a:buNone/>
            </a:pPr>
            <a:endParaRPr lang="en-GB" dirty="0"/>
          </a:p>
        </p:txBody>
      </p:sp>
      <p:sp>
        <p:nvSpPr>
          <p:cNvPr id="4" name="Footer Placeholder 3">
            <a:extLst>
              <a:ext uri="{FF2B5EF4-FFF2-40B4-BE49-F238E27FC236}">
                <a16:creationId xmlns:a16="http://schemas.microsoft.com/office/drawing/2014/main" id="{76A357AD-4C8F-E289-BF1D-952815070BDD}"/>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154131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2702-21A5-9AD1-671D-25438464612B}"/>
              </a:ext>
            </a:extLst>
          </p:cNvPr>
          <p:cNvSpPr>
            <a:spLocks noGrp="1"/>
          </p:cNvSpPr>
          <p:nvPr>
            <p:ph type="title"/>
          </p:nvPr>
        </p:nvSpPr>
        <p:spPr/>
        <p:txBody>
          <a:bodyPr>
            <a:normAutofit/>
          </a:bodyPr>
          <a:lstStyle/>
          <a:p>
            <a:r>
              <a:rPr lang="en-GB" sz="4000" b="1" dirty="0"/>
              <a:t>Disadvantages of Prototype model</a:t>
            </a:r>
          </a:p>
        </p:txBody>
      </p:sp>
      <p:sp>
        <p:nvSpPr>
          <p:cNvPr id="3" name="Content Placeholder 2">
            <a:extLst>
              <a:ext uri="{FF2B5EF4-FFF2-40B4-BE49-F238E27FC236}">
                <a16:creationId xmlns:a16="http://schemas.microsoft.com/office/drawing/2014/main" id="{A138F989-71EB-ED0B-D5F4-757AAD6042B1}"/>
              </a:ext>
            </a:extLst>
          </p:cNvPr>
          <p:cNvSpPr>
            <a:spLocks noGrp="1"/>
          </p:cNvSpPr>
          <p:nvPr>
            <p:ph idx="1"/>
          </p:nvPr>
        </p:nvSpPr>
        <p:spPr>
          <a:xfrm>
            <a:off x="838200" y="1594132"/>
            <a:ext cx="10515600" cy="4351338"/>
          </a:xfrm>
        </p:spPr>
        <p:txBody>
          <a:bodyPr/>
          <a:lstStyle/>
          <a:p>
            <a:pPr algn="l">
              <a:buFont typeface="Arial" panose="020B0604020202020204" pitchFamily="34" charset="0"/>
              <a:buChar char="•"/>
            </a:pPr>
            <a:r>
              <a:rPr lang="en-GB" sz="2600" dirty="0">
                <a:solidFill>
                  <a:srgbClr val="222222"/>
                </a:solidFill>
                <a:latin typeface="Source Sans Pro" panose="020B0503030403020204" pitchFamily="34" charset="0"/>
              </a:rPr>
              <a:t>Prototyping is a slow and time taking process.</a:t>
            </a:r>
          </a:p>
          <a:p>
            <a:pPr algn="l">
              <a:buFont typeface="Arial" panose="020B0604020202020204" pitchFamily="34" charset="0"/>
              <a:buChar char="•"/>
            </a:pPr>
            <a:endParaRPr lang="en-GB" sz="2600" dirty="0">
              <a:solidFill>
                <a:srgbClr val="222222"/>
              </a:solidFill>
              <a:latin typeface="Source Sans Pro" panose="020B0503030403020204" pitchFamily="34" charset="0"/>
            </a:endParaRPr>
          </a:p>
          <a:p>
            <a:pPr algn="l">
              <a:buFont typeface="Arial" panose="020B0604020202020204" pitchFamily="34" charset="0"/>
              <a:buChar char="•"/>
            </a:pPr>
            <a:r>
              <a:rPr lang="en-GB" sz="2600" dirty="0">
                <a:solidFill>
                  <a:srgbClr val="222222"/>
                </a:solidFill>
                <a:latin typeface="Source Sans Pro" panose="020B0503030403020204" pitchFamily="34" charset="0"/>
              </a:rPr>
              <a:t>The cost of developing a prototype is a total waste as the prototype is ultimately thrown away.</a:t>
            </a:r>
          </a:p>
          <a:p>
            <a:pPr algn="l">
              <a:buFont typeface="Arial" panose="020B0604020202020204" pitchFamily="34" charset="0"/>
              <a:buChar char="•"/>
            </a:pPr>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Leads to implementing and then repairing way of building systems.</a:t>
            </a:r>
          </a:p>
          <a:p>
            <a:pPr marL="0" indent="0" algn="just">
              <a:buNone/>
            </a:pPr>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Practically, this methodology may increase the complexity of the system as scope of the system may expand beyond original plans.</a:t>
            </a:r>
          </a:p>
          <a:p>
            <a:endParaRPr lang="en-GB" dirty="0"/>
          </a:p>
        </p:txBody>
      </p:sp>
      <p:sp>
        <p:nvSpPr>
          <p:cNvPr id="4" name="Footer Placeholder 3">
            <a:extLst>
              <a:ext uri="{FF2B5EF4-FFF2-40B4-BE49-F238E27FC236}">
                <a16:creationId xmlns:a16="http://schemas.microsoft.com/office/drawing/2014/main" id="{9F061D2F-FC40-CFEA-0DAB-1F01944C0B85}"/>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289137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A665-A1E6-0ADB-5738-6B33AA588996}"/>
              </a:ext>
            </a:extLst>
          </p:cNvPr>
          <p:cNvSpPr>
            <a:spLocks noGrp="1"/>
          </p:cNvSpPr>
          <p:nvPr>
            <p:ph type="title"/>
          </p:nvPr>
        </p:nvSpPr>
        <p:spPr/>
        <p:txBody>
          <a:bodyPr>
            <a:normAutofit/>
          </a:bodyPr>
          <a:lstStyle/>
          <a:p>
            <a:r>
              <a:rPr lang="en-US" altLang="en-US" sz="4000" b="1" dirty="0"/>
              <a:t>When to use the prototyping Model</a:t>
            </a:r>
            <a:endParaRPr lang="en-GB" sz="4000" dirty="0"/>
          </a:p>
        </p:txBody>
      </p:sp>
      <p:sp>
        <p:nvSpPr>
          <p:cNvPr id="3" name="Content Placeholder 2">
            <a:extLst>
              <a:ext uri="{FF2B5EF4-FFF2-40B4-BE49-F238E27FC236}">
                <a16:creationId xmlns:a16="http://schemas.microsoft.com/office/drawing/2014/main" id="{2CE5AB6A-B850-C291-1466-9B5D247BAD15}"/>
              </a:ext>
            </a:extLst>
          </p:cNvPr>
          <p:cNvSpPr>
            <a:spLocks noGrp="1"/>
          </p:cNvSpPr>
          <p:nvPr>
            <p:ph idx="1"/>
          </p:nvPr>
        </p:nvSpPr>
        <p:spPr>
          <a:xfrm>
            <a:off x="838200" y="1551008"/>
            <a:ext cx="10515600" cy="4625955"/>
          </a:xfrm>
        </p:spPr>
        <p:txBody>
          <a:bodyPr>
            <a:normAutofit lnSpcReduction="10000"/>
          </a:bodyPr>
          <a:lstStyle/>
          <a:p>
            <a:pPr algn="just">
              <a:buFont typeface="Arial" panose="020B0604020202020204" pitchFamily="34" charset="0"/>
              <a:buChar char="•"/>
            </a:pPr>
            <a:r>
              <a:rPr lang="en-GB" sz="2600" dirty="0">
                <a:solidFill>
                  <a:srgbClr val="222222"/>
                </a:solidFill>
                <a:latin typeface="Source Sans Pro" panose="020B0503030403020204" pitchFamily="34" charset="0"/>
              </a:rPr>
              <a:t>Prototype model should be used when the desired system needs to have a lot of interaction with the end users.</a:t>
            </a:r>
          </a:p>
          <a:p>
            <a:pPr algn="just">
              <a:buFont typeface="Arial" panose="020B0604020202020204" pitchFamily="34" charset="0"/>
              <a:buChar char="•"/>
            </a:pPr>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Typically, online systems, web interfaces have a very high amount of interaction with end users, are best suited for Prototype model. It might take a while for a system to be built that allows ease of use and needs minimal training for the end user.</a:t>
            </a:r>
          </a:p>
          <a:p>
            <a:pPr marL="0" indent="0" algn="just">
              <a:buNone/>
            </a:pPr>
            <a:endParaRPr lang="en-GB" sz="2600" dirty="0">
              <a:solidFill>
                <a:srgbClr val="222222"/>
              </a:solidFill>
              <a:latin typeface="Source Sans Pro" panose="020B0503030403020204" pitchFamily="34" charset="0"/>
            </a:endParaRPr>
          </a:p>
          <a:p>
            <a:pPr algn="just">
              <a:buFont typeface="Arial" panose="020B0604020202020204" pitchFamily="34" charset="0"/>
              <a:buChar char="•"/>
            </a:pPr>
            <a:r>
              <a:rPr lang="en-GB" sz="2600" dirty="0">
                <a:solidFill>
                  <a:srgbClr val="222222"/>
                </a:solidFill>
                <a:latin typeface="Source Sans Pro" panose="020B0503030403020204" pitchFamily="34" charset="0"/>
              </a:rPr>
              <a:t>Prototyping ensures that the end users constantly work with the system and provide a feedback which is incorporated in the prototype to result in a useable system. They are excellent for designing good human computer interface systems.</a:t>
            </a:r>
          </a:p>
          <a:p>
            <a:endParaRPr lang="en-GB" dirty="0"/>
          </a:p>
        </p:txBody>
      </p:sp>
      <p:sp>
        <p:nvSpPr>
          <p:cNvPr id="4" name="Footer Placeholder 3">
            <a:extLst>
              <a:ext uri="{FF2B5EF4-FFF2-40B4-BE49-F238E27FC236}">
                <a16:creationId xmlns:a16="http://schemas.microsoft.com/office/drawing/2014/main" id="{F09CFEE0-ACF7-6FF1-EC65-B5D80C27DED5}"/>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310169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EAF4-D3FE-CFE4-A2A1-E35C0082746F}"/>
              </a:ext>
            </a:extLst>
          </p:cNvPr>
          <p:cNvSpPr>
            <a:spLocks noGrp="1"/>
          </p:cNvSpPr>
          <p:nvPr>
            <p:ph type="title"/>
          </p:nvPr>
        </p:nvSpPr>
        <p:spPr/>
        <p:txBody>
          <a:bodyPr/>
          <a:lstStyle/>
          <a:p>
            <a:r>
              <a:rPr lang="en-GB" b="1" dirty="0"/>
              <a:t>RAD Model</a:t>
            </a:r>
          </a:p>
        </p:txBody>
      </p:sp>
      <p:sp>
        <p:nvSpPr>
          <p:cNvPr id="3" name="Content Placeholder 2">
            <a:extLst>
              <a:ext uri="{FF2B5EF4-FFF2-40B4-BE49-F238E27FC236}">
                <a16:creationId xmlns:a16="http://schemas.microsoft.com/office/drawing/2014/main" id="{E82F9F20-990F-E8F5-DA32-E7DAD4809F3F}"/>
              </a:ext>
            </a:extLst>
          </p:cNvPr>
          <p:cNvSpPr>
            <a:spLocks noGrp="1"/>
          </p:cNvSpPr>
          <p:nvPr>
            <p:ph idx="1"/>
          </p:nvPr>
        </p:nvSpPr>
        <p:spPr>
          <a:xfrm>
            <a:off x="397398" y="1705307"/>
            <a:ext cx="10737448" cy="2496214"/>
          </a:xfrm>
        </p:spPr>
        <p:txBody>
          <a:bodyPr>
            <a:normAutofit/>
          </a:bodyPr>
          <a:lstStyle/>
          <a:p>
            <a:r>
              <a:rPr lang="en-GB" sz="2600" dirty="0">
                <a:solidFill>
                  <a:srgbClr val="222222"/>
                </a:solidFill>
                <a:latin typeface="Source Sans Pro" panose="020B0503030403020204" pitchFamily="34" charset="0"/>
              </a:rPr>
              <a:t>RAD model is Rapid Application Development model. In RAD model the components or functions are developed in parallel as if they were mini projects. The developments are time boxed, delivered and then assembled into a working prototype. </a:t>
            </a:r>
          </a:p>
        </p:txBody>
      </p:sp>
      <p:sp>
        <p:nvSpPr>
          <p:cNvPr id="4" name="Footer Placeholder 3">
            <a:extLst>
              <a:ext uri="{FF2B5EF4-FFF2-40B4-BE49-F238E27FC236}">
                <a16:creationId xmlns:a16="http://schemas.microsoft.com/office/drawing/2014/main" id="{141EAC09-AF9A-E6A5-9127-BA68FEAA5942}"/>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381424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EAF4-D3FE-CFE4-A2A1-E35C0082746F}"/>
              </a:ext>
            </a:extLst>
          </p:cNvPr>
          <p:cNvSpPr>
            <a:spLocks noGrp="1"/>
          </p:cNvSpPr>
          <p:nvPr>
            <p:ph type="title"/>
          </p:nvPr>
        </p:nvSpPr>
        <p:spPr/>
        <p:txBody>
          <a:bodyPr/>
          <a:lstStyle/>
          <a:p>
            <a:r>
              <a:rPr lang="en-GB" b="1" dirty="0"/>
              <a:t>RAD Model</a:t>
            </a:r>
          </a:p>
        </p:txBody>
      </p:sp>
      <p:sp>
        <p:nvSpPr>
          <p:cNvPr id="4" name="Footer Placeholder 3">
            <a:extLst>
              <a:ext uri="{FF2B5EF4-FFF2-40B4-BE49-F238E27FC236}">
                <a16:creationId xmlns:a16="http://schemas.microsoft.com/office/drawing/2014/main" id="{141EAC09-AF9A-E6A5-9127-BA68FEAA5942}"/>
              </a:ext>
            </a:extLst>
          </p:cNvPr>
          <p:cNvSpPr>
            <a:spLocks noGrp="1"/>
          </p:cNvSpPr>
          <p:nvPr>
            <p:ph type="ftr" sz="quarter" idx="11"/>
          </p:nvPr>
        </p:nvSpPr>
        <p:spPr/>
        <p:txBody>
          <a:bodyPr/>
          <a:lstStyle/>
          <a:p>
            <a:r>
              <a:rPr lang="en-GB"/>
              <a:t>Eng. Asmaa Lafi</a:t>
            </a:r>
          </a:p>
        </p:txBody>
      </p:sp>
      <p:pic>
        <p:nvPicPr>
          <p:cNvPr id="1026" name="Picture 2" descr="Software Engineering | Rapid application development model (RAD) -  GeeksforGeeks">
            <a:extLst>
              <a:ext uri="{FF2B5EF4-FFF2-40B4-BE49-F238E27FC236}">
                <a16:creationId xmlns:a16="http://schemas.microsoft.com/office/drawing/2014/main" id="{092CAA55-42FB-2F01-8748-AC6B1A1289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9422" y="435560"/>
            <a:ext cx="7764378" cy="617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38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DB83-E9BC-C0CD-640D-01BB7CE2A508}"/>
              </a:ext>
            </a:extLst>
          </p:cNvPr>
          <p:cNvSpPr>
            <a:spLocks noGrp="1"/>
          </p:cNvSpPr>
          <p:nvPr>
            <p:ph type="title"/>
          </p:nvPr>
        </p:nvSpPr>
        <p:spPr/>
        <p:txBody>
          <a:bodyPr/>
          <a:lstStyle/>
          <a:p>
            <a:endParaRPr lang="en-GB"/>
          </a:p>
        </p:txBody>
      </p:sp>
      <p:sp>
        <p:nvSpPr>
          <p:cNvPr id="4" name="Footer Placeholder 3">
            <a:extLst>
              <a:ext uri="{FF2B5EF4-FFF2-40B4-BE49-F238E27FC236}">
                <a16:creationId xmlns:a16="http://schemas.microsoft.com/office/drawing/2014/main" id="{75E09D43-C843-B84D-C3B4-F11DC37E566E}"/>
              </a:ext>
            </a:extLst>
          </p:cNvPr>
          <p:cNvSpPr>
            <a:spLocks noGrp="1"/>
          </p:cNvSpPr>
          <p:nvPr>
            <p:ph type="ftr" sz="quarter" idx="11"/>
          </p:nvPr>
        </p:nvSpPr>
        <p:spPr/>
        <p:txBody>
          <a:bodyPr/>
          <a:lstStyle/>
          <a:p>
            <a:r>
              <a:rPr lang="en-GB"/>
              <a:t>Eng. Asmaa Lafi</a:t>
            </a:r>
          </a:p>
        </p:txBody>
      </p:sp>
      <p:pic>
        <p:nvPicPr>
          <p:cNvPr id="3074" name="Picture 2" descr="RAD model">
            <a:extLst>
              <a:ext uri="{FF2B5EF4-FFF2-40B4-BE49-F238E27FC236}">
                <a16:creationId xmlns:a16="http://schemas.microsoft.com/office/drawing/2014/main" id="{41F2C27F-4CEA-81A2-D80F-2DC19DE60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8932434" cy="658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2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07CF-95D9-79EA-CD36-84754E673178}"/>
              </a:ext>
            </a:extLst>
          </p:cNvPr>
          <p:cNvSpPr>
            <a:spLocks noGrp="1"/>
          </p:cNvSpPr>
          <p:nvPr>
            <p:ph type="title"/>
          </p:nvPr>
        </p:nvSpPr>
        <p:spPr/>
        <p:txBody>
          <a:bodyPr/>
          <a:lstStyle/>
          <a:p>
            <a:r>
              <a:rPr lang="en-GB" b="1" dirty="0"/>
              <a:t>SDLC Models</a:t>
            </a:r>
          </a:p>
        </p:txBody>
      </p:sp>
      <p:sp>
        <p:nvSpPr>
          <p:cNvPr id="3" name="Content Placeholder 2">
            <a:extLst>
              <a:ext uri="{FF2B5EF4-FFF2-40B4-BE49-F238E27FC236}">
                <a16:creationId xmlns:a16="http://schemas.microsoft.com/office/drawing/2014/main" id="{471B57F2-C406-3316-80A9-0F3AFEB9249F}"/>
              </a:ext>
            </a:extLst>
          </p:cNvPr>
          <p:cNvSpPr>
            <a:spLocks noGrp="1"/>
          </p:cNvSpPr>
          <p:nvPr>
            <p:ph idx="1"/>
          </p:nvPr>
        </p:nvSpPr>
        <p:spPr>
          <a:xfrm>
            <a:off x="838200" y="1690688"/>
            <a:ext cx="10515600" cy="4351338"/>
          </a:xfrm>
        </p:spPr>
        <p:txBody>
          <a:bodyPr>
            <a:normAutofit/>
          </a:bodyPr>
          <a:lstStyle/>
          <a:p>
            <a:pPr algn="just"/>
            <a:r>
              <a:rPr lang="en-GB" sz="3000" dirty="0">
                <a:latin typeface="Times New Roman" panose="02020603050405020304" pitchFamily="18" charset="0"/>
                <a:cs typeface="Times New Roman" panose="02020603050405020304" pitchFamily="18" charset="0"/>
              </a:rPr>
              <a:t>A software development life cycle (SDLC) model is a conceptual framework </a:t>
            </a:r>
            <a:r>
              <a:rPr lang="en-GB" sz="3000" dirty="0">
                <a:solidFill>
                  <a:srgbClr val="292929"/>
                </a:solidFill>
                <a:latin typeface="Times New Roman" panose="02020603050405020304" pitchFamily="18" charset="0"/>
                <a:cs typeface="Times New Roman" panose="02020603050405020304" pitchFamily="18" charset="0"/>
              </a:rPr>
              <a:t>describing all activities in a software development project from planning to </a:t>
            </a:r>
            <a:r>
              <a:rPr lang="en-GB" sz="3000" dirty="0">
                <a:latin typeface="Times New Roman" panose="02020603050405020304" pitchFamily="18" charset="0"/>
                <a:cs typeface="Times New Roman" panose="02020603050405020304" pitchFamily="18" charset="0"/>
              </a:rPr>
              <a:t>maintenance. Most of the models are graphical models, which are drawn representations that employ agreed-upon symbols and conventions.</a:t>
            </a:r>
          </a:p>
        </p:txBody>
      </p:sp>
      <p:sp>
        <p:nvSpPr>
          <p:cNvPr id="4" name="Footer Placeholder 3">
            <a:extLst>
              <a:ext uri="{FF2B5EF4-FFF2-40B4-BE49-F238E27FC236}">
                <a16:creationId xmlns:a16="http://schemas.microsoft.com/office/drawing/2014/main" id="{408693A9-102C-A1A5-7924-C0F5E3E0F158}"/>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62903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8609-37A5-50B4-BE24-15F51C2463CE}"/>
              </a:ext>
            </a:extLst>
          </p:cNvPr>
          <p:cNvSpPr>
            <a:spLocks noGrp="1"/>
          </p:cNvSpPr>
          <p:nvPr>
            <p:ph type="title"/>
          </p:nvPr>
        </p:nvSpPr>
        <p:spPr/>
        <p:txBody>
          <a:bodyPr/>
          <a:lstStyle/>
          <a:p>
            <a:r>
              <a:rPr lang="en-GB" b="1" dirty="0"/>
              <a:t>RAD Model (cont’d)</a:t>
            </a:r>
            <a:endParaRPr lang="en-GB" dirty="0"/>
          </a:p>
        </p:txBody>
      </p:sp>
      <p:sp>
        <p:nvSpPr>
          <p:cNvPr id="3" name="Content Placeholder 2">
            <a:extLst>
              <a:ext uri="{FF2B5EF4-FFF2-40B4-BE49-F238E27FC236}">
                <a16:creationId xmlns:a16="http://schemas.microsoft.com/office/drawing/2014/main" id="{6CFA9F3E-FC60-0F17-ED02-CA8B6DD7A46A}"/>
              </a:ext>
            </a:extLst>
          </p:cNvPr>
          <p:cNvSpPr>
            <a:spLocks noGrp="1"/>
          </p:cNvSpPr>
          <p:nvPr>
            <p:ph idx="1"/>
          </p:nvPr>
        </p:nvSpPr>
        <p:spPr/>
        <p:txBody>
          <a:bodyPr>
            <a:normAutofit/>
          </a:bodyPr>
          <a:lstStyle/>
          <a:p>
            <a:pPr algn="l"/>
            <a:r>
              <a:rPr lang="en-GB" sz="2600" dirty="0">
                <a:solidFill>
                  <a:srgbClr val="222222"/>
                </a:solidFill>
                <a:latin typeface="Source Sans Pro" panose="020B0503030403020204" pitchFamily="34" charset="0"/>
              </a:rPr>
              <a:t>The phases in the rapid application development (RAD) model are:</a:t>
            </a:r>
          </a:p>
          <a:p>
            <a:pPr algn="just"/>
            <a:endParaRPr lang="en-GB" sz="2600" b="1" dirty="0">
              <a:solidFill>
                <a:srgbClr val="222222"/>
              </a:solidFill>
              <a:latin typeface="Source Sans Pro" panose="020B0503030403020204" pitchFamily="34" charset="0"/>
            </a:endParaRPr>
          </a:p>
          <a:p>
            <a:pPr lvl="2" algn="just">
              <a:buFont typeface="Wingdings" panose="05000000000000000000" pitchFamily="2" charset="2"/>
              <a:buChar char="Ø"/>
            </a:pPr>
            <a:r>
              <a:rPr lang="en-GB" sz="2400" b="1" dirty="0">
                <a:solidFill>
                  <a:srgbClr val="222222"/>
                </a:solidFill>
                <a:latin typeface="Source Sans Pro" panose="020B0503030403020204" pitchFamily="34" charset="0"/>
              </a:rPr>
              <a:t>Business </a:t>
            </a:r>
            <a:r>
              <a:rPr lang="en-GB" sz="2400" b="1" dirty="0" err="1">
                <a:solidFill>
                  <a:srgbClr val="222222"/>
                </a:solidFill>
                <a:latin typeface="Source Sans Pro" panose="020B0503030403020204" pitchFamily="34" charset="0"/>
              </a:rPr>
              <a:t>modeling</a:t>
            </a:r>
            <a:r>
              <a:rPr lang="en-GB" sz="2400" b="1" dirty="0">
                <a:solidFill>
                  <a:srgbClr val="222222"/>
                </a:solidFill>
                <a:latin typeface="Source Sans Pro" panose="020B0503030403020204" pitchFamily="34" charset="0"/>
              </a:rPr>
              <a:t>: </a:t>
            </a:r>
            <a:r>
              <a:rPr lang="en-GB" sz="2400" dirty="0">
                <a:solidFill>
                  <a:srgbClr val="222222"/>
                </a:solidFill>
                <a:latin typeface="Source Sans Pro" panose="020B0503030403020204" pitchFamily="34" charset="0"/>
              </a:rPr>
              <a:t>The information flow is identified between various business functions.</a:t>
            </a:r>
            <a:br>
              <a:rPr lang="en-GB" sz="2400" dirty="0">
                <a:solidFill>
                  <a:srgbClr val="222222"/>
                </a:solidFill>
                <a:latin typeface="Source Sans Pro" panose="020B0503030403020204" pitchFamily="34" charset="0"/>
              </a:rPr>
            </a:br>
            <a:endParaRPr lang="en-GB" sz="2400" dirty="0">
              <a:solidFill>
                <a:srgbClr val="222222"/>
              </a:solidFill>
              <a:latin typeface="Source Sans Pro" panose="020B0503030403020204" pitchFamily="34" charset="0"/>
            </a:endParaRPr>
          </a:p>
          <a:p>
            <a:pPr lvl="2" algn="just">
              <a:buFont typeface="Wingdings" panose="05000000000000000000" pitchFamily="2" charset="2"/>
              <a:buChar char="Ø"/>
            </a:pPr>
            <a:r>
              <a:rPr lang="en-GB" sz="2400" b="1" dirty="0">
                <a:solidFill>
                  <a:srgbClr val="222222"/>
                </a:solidFill>
                <a:latin typeface="Source Sans Pro" panose="020B0503030403020204" pitchFamily="34" charset="0"/>
              </a:rPr>
              <a:t>Data modelling: </a:t>
            </a:r>
            <a:r>
              <a:rPr lang="en-GB" sz="2400" dirty="0">
                <a:solidFill>
                  <a:srgbClr val="222222"/>
                </a:solidFill>
                <a:latin typeface="Source Sans Pro" panose="020B0503030403020204" pitchFamily="34" charset="0"/>
              </a:rPr>
              <a:t>Information gathered from business </a:t>
            </a:r>
            <a:r>
              <a:rPr lang="en-GB" sz="2400" dirty="0" err="1">
                <a:solidFill>
                  <a:srgbClr val="222222"/>
                </a:solidFill>
                <a:latin typeface="Source Sans Pro" panose="020B0503030403020204" pitchFamily="34" charset="0"/>
              </a:rPr>
              <a:t>modeling</a:t>
            </a:r>
            <a:r>
              <a:rPr lang="en-GB" sz="2400" dirty="0">
                <a:solidFill>
                  <a:srgbClr val="222222"/>
                </a:solidFill>
                <a:latin typeface="Source Sans Pro" panose="020B0503030403020204" pitchFamily="34" charset="0"/>
              </a:rPr>
              <a:t> is used to define data objects that </a:t>
            </a:r>
            <a:r>
              <a:rPr lang="en-GB" sz="1800" dirty="0">
                <a:solidFill>
                  <a:srgbClr val="222222"/>
                </a:solidFill>
                <a:latin typeface="Source Sans Pro" panose="020B0503030403020204" pitchFamily="34" charset="0"/>
              </a:rPr>
              <a:t>are needed for the business.</a:t>
            </a:r>
            <a:br>
              <a:rPr lang="en-GB" sz="1800" dirty="0">
                <a:solidFill>
                  <a:srgbClr val="222222"/>
                </a:solidFill>
                <a:latin typeface="Source Sans Pro" panose="020B0503030403020204" pitchFamily="34" charset="0"/>
              </a:rPr>
            </a:br>
            <a:endParaRPr lang="en-GB" sz="1800" dirty="0">
              <a:solidFill>
                <a:srgbClr val="222222"/>
              </a:solidFill>
              <a:latin typeface="Source Sans Pro" panose="020B0503030403020204" pitchFamily="34" charset="0"/>
            </a:endParaRPr>
          </a:p>
        </p:txBody>
      </p:sp>
      <p:sp>
        <p:nvSpPr>
          <p:cNvPr id="4" name="Footer Placeholder 3">
            <a:extLst>
              <a:ext uri="{FF2B5EF4-FFF2-40B4-BE49-F238E27FC236}">
                <a16:creationId xmlns:a16="http://schemas.microsoft.com/office/drawing/2014/main" id="{3EF82DFC-AEA2-8300-3B02-B9CE6F103225}"/>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368662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2628-818A-8350-E0DD-EE6335731B3D}"/>
              </a:ext>
            </a:extLst>
          </p:cNvPr>
          <p:cNvSpPr>
            <a:spLocks noGrp="1"/>
          </p:cNvSpPr>
          <p:nvPr>
            <p:ph type="title"/>
          </p:nvPr>
        </p:nvSpPr>
        <p:spPr/>
        <p:txBody>
          <a:bodyPr/>
          <a:lstStyle/>
          <a:p>
            <a:r>
              <a:rPr lang="en-GB" b="1" dirty="0"/>
              <a:t>RAD Model (cont’d)</a:t>
            </a:r>
            <a:endParaRPr lang="en-GB" dirty="0"/>
          </a:p>
        </p:txBody>
      </p:sp>
      <p:sp>
        <p:nvSpPr>
          <p:cNvPr id="3" name="Content Placeholder 2">
            <a:extLst>
              <a:ext uri="{FF2B5EF4-FFF2-40B4-BE49-F238E27FC236}">
                <a16:creationId xmlns:a16="http://schemas.microsoft.com/office/drawing/2014/main" id="{66F2E6A6-4570-6C87-E807-7CB3265F20E5}"/>
              </a:ext>
            </a:extLst>
          </p:cNvPr>
          <p:cNvSpPr>
            <a:spLocks noGrp="1"/>
          </p:cNvSpPr>
          <p:nvPr>
            <p:ph idx="1"/>
          </p:nvPr>
        </p:nvSpPr>
        <p:spPr>
          <a:xfrm>
            <a:off x="1046545" y="1594131"/>
            <a:ext cx="10515600" cy="4351338"/>
          </a:xfrm>
        </p:spPr>
        <p:txBody>
          <a:bodyPr/>
          <a:lstStyle/>
          <a:p>
            <a:pPr marL="0" marR="0" lvl="0" indent="0" algn="just" fontAlgn="auto">
              <a:spcAft>
                <a:spcPts val="0"/>
              </a:spcAft>
              <a:buClrTx/>
              <a:buSzTx/>
              <a:buNone/>
              <a:tabLst/>
              <a:defRPr/>
            </a:pPr>
            <a:r>
              <a:rPr lang="en-GB" sz="2600" b="1" dirty="0">
                <a:solidFill>
                  <a:srgbClr val="222222"/>
                </a:solidFill>
                <a:latin typeface="Source Sans Pro" panose="020B0503030403020204" pitchFamily="34" charset="0"/>
              </a:rPr>
              <a:t>Process </a:t>
            </a:r>
            <a:r>
              <a:rPr lang="en-GB" sz="2600" b="1" dirty="0" err="1">
                <a:solidFill>
                  <a:srgbClr val="222222"/>
                </a:solidFill>
                <a:latin typeface="Source Sans Pro" panose="020B0503030403020204" pitchFamily="34" charset="0"/>
              </a:rPr>
              <a:t>modeling</a:t>
            </a:r>
            <a:r>
              <a:rPr lang="en-GB" sz="2600" b="1" dirty="0">
                <a:solidFill>
                  <a:srgbClr val="222222"/>
                </a:solidFill>
                <a:latin typeface="Source Sans Pro" panose="020B0503030403020204" pitchFamily="34" charset="0"/>
              </a:rPr>
              <a:t>: </a:t>
            </a:r>
            <a:r>
              <a:rPr lang="en-GB" sz="2600" dirty="0">
                <a:solidFill>
                  <a:srgbClr val="222222"/>
                </a:solidFill>
                <a:latin typeface="Source Sans Pro" panose="020B0503030403020204" pitchFamily="34" charset="0"/>
              </a:rPr>
              <a:t>Data objects defined in data </a:t>
            </a:r>
            <a:r>
              <a:rPr lang="en-GB" sz="2600" dirty="0" err="1">
                <a:solidFill>
                  <a:srgbClr val="222222"/>
                </a:solidFill>
                <a:latin typeface="Source Sans Pro" panose="020B0503030403020204" pitchFamily="34" charset="0"/>
              </a:rPr>
              <a:t>modeling</a:t>
            </a:r>
            <a:r>
              <a:rPr lang="en-GB" sz="2600" dirty="0">
                <a:solidFill>
                  <a:srgbClr val="222222"/>
                </a:solidFill>
                <a:latin typeface="Source Sans Pro" panose="020B0503030403020204" pitchFamily="34" charset="0"/>
              </a:rPr>
              <a:t> are converted to achieve the business information flow to achieve some specific business objective. Description are identified and created for CRUD of data objects.</a:t>
            </a:r>
          </a:p>
          <a:p>
            <a:pPr marL="0" marR="0" lvl="0" indent="0" algn="just" fontAlgn="auto">
              <a:spcAft>
                <a:spcPts val="0"/>
              </a:spcAft>
              <a:buClrTx/>
              <a:buSzTx/>
              <a:buNone/>
              <a:tabLst/>
              <a:defRPr/>
            </a:pPr>
            <a:br>
              <a:rPr lang="en-GB" sz="2600" dirty="0">
                <a:solidFill>
                  <a:srgbClr val="222222"/>
                </a:solidFill>
                <a:latin typeface="Source Sans Pro" panose="020B0503030403020204" pitchFamily="34" charset="0"/>
              </a:rPr>
            </a:br>
            <a:r>
              <a:rPr lang="en-GB" sz="2600" b="1" dirty="0">
                <a:solidFill>
                  <a:srgbClr val="222222"/>
                </a:solidFill>
                <a:latin typeface="Source Sans Pro" panose="020B0503030403020204" pitchFamily="34" charset="0"/>
              </a:rPr>
              <a:t>Application generation: </a:t>
            </a:r>
            <a:r>
              <a:rPr lang="en-GB" sz="2600" dirty="0">
                <a:solidFill>
                  <a:srgbClr val="222222"/>
                </a:solidFill>
                <a:latin typeface="Source Sans Pro" panose="020B0503030403020204" pitchFamily="34" charset="0"/>
              </a:rPr>
              <a:t>Automated tools are used to convert process models into code and the actual system.</a:t>
            </a:r>
            <a:br>
              <a:rPr lang="en-GB" sz="2600" dirty="0">
                <a:solidFill>
                  <a:srgbClr val="222222"/>
                </a:solidFill>
                <a:latin typeface="Source Sans Pro" panose="020B0503030403020204" pitchFamily="34" charset="0"/>
              </a:rPr>
            </a:br>
            <a:r>
              <a:rPr lang="en-GB" sz="2600" dirty="0">
                <a:solidFill>
                  <a:srgbClr val="222222"/>
                </a:solidFill>
                <a:latin typeface="Source Sans Pro" panose="020B0503030403020204" pitchFamily="34" charset="0"/>
              </a:rPr>
              <a:t>Testing and turnover: Test new components and all the interfaces.</a:t>
            </a:r>
          </a:p>
          <a:p>
            <a:endParaRPr lang="en-GB" dirty="0"/>
          </a:p>
        </p:txBody>
      </p:sp>
      <p:sp>
        <p:nvSpPr>
          <p:cNvPr id="4" name="Footer Placeholder 3">
            <a:extLst>
              <a:ext uri="{FF2B5EF4-FFF2-40B4-BE49-F238E27FC236}">
                <a16:creationId xmlns:a16="http://schemas.microsoft.com/office/drawing/2014/main" id="{20787CCA-17EF-DB67-934E-24F4704AD166}"/>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549936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D385-6476-02FC-39B0-9AEF6FB2841D}"/>
              </a:ext>
            </a:extLst>
          </p:cNvPr>
          <p:cNvSpPr>
            <a:spLocks noGrp="1"/>
          </p:cNvSpPr>
          <p:nvPr>
            <p:ph type="title"/>
          </p:nvPr>
        </p:nvSpPr>
        <p:spPr/>
        <p:txBody>
          <a:bodyPr/>
          <a:lstStyle/>
          <a:p>
            <a:r>
              <a:rPr lang="en-GB" b="1" dirty="0"/>
              <a:t>Advantages of RAD Model </a:t>
            </a:r>
            <a:endParaRPr lang="en-GB" dirty="0"/>
          </a:p>
        </p:txBody>
      </p:sp>
      <p:sp>
        <p:nvSpPr>
          <p:cNvPr id="3" name="Content Placeholder 2">
            <a:extLst>
              <a:ext uri="{FF2B5EF4-FFF2-40B4-BE49-F238E27FC236}">
                <a16:creationId xmlns:a16="http://schemas.microsoft.com/office/drawing/2014/main" id="{4FB37C62-94A9-73BD-6AA0-4F445ED33017}"/>
              </a:ext>
            </a:extLst>
          </p:cNvPr>
          <p:cNvSpPr>
            <a:spLocks noGrp="1"/>
          </p:cNvSpPr>
          <p:nvPr>
            <p:ph idx="1"/>
          </p:nvPr>
        </p:nvSpPr>
        <p:spPr/>
        <p:txBody>
          <a:bodyPr/>
          <a:lstStyle/>
          <a:p>
            <a:pPr algn="l">
              <a:buFont typeface="Arial" panose="020B0604020202020204" pitchFamily="34" charset="0"/>
              <a:buChar char="•"/>
            </a:pPr>
            <a:r>
              <a:rPr lang="en-GB" dirty="0">
                <a:solidFill>
                  <a:srgbClr val="222222"/>
                </a:solidFill>
                <a:latin typeface="Source Sans Pro" panose="020B0503030403020204" pitchFamily="34" charset="0"/>
              </a:rPr>
              <a:t>Reduced development time.</a:t>
            </a:r>
          </a:p>
          <a:p>
            <a:pPr algn="l">
              <a:buFont typeface="Arial" panose="020B0604020202020204" pitchFamily="34" charset="0"/>
              <a:buChar char="•"/>
            </a:pPr>
            <a:r>
              <a:rPr lang="en-GB" dirty="0">
                <a:solidFill>
                  <a:srgbClr val="222222"/>
                </a:solidFill>
                <a:latin typeface="Source Sans Pro" panose="020B0503030403020204" pitchFamily="34" charset="0"/>
              </a:rPr>
              <a:t>Increases reusability of components</a:t>
            </a:r>
          </a:p>
          <a:p>
            <a:pPr algn="l">
              <a:buFont typeface="Arial" panose="020B0604020202020204" pitchFamily="34" charset="0"/>
              <a:buChar char="•"/>
            </a:pPr>
            <a:r>
              <a:rPr lang="en-GB" dirty="0">
                <a:solidFill>
                  <a:srgbClr val="222222"/>
                </a:solidFill>
                <a:latin typeface="Source Sans Pro" panose="020B0503030403020204" pitchFamily="34" charset="0"/>
              </a:rPr>
              <a:t>Quick initial reviews occur</a:t>
            </a:r>
          </a:p>
          <a:p>
            <a:pPr algn="l">
              <a:buFont typeface="Arial" panose="020B0604020202020204" pitchFamily="34" charset="0"/>
              <a:buChar char="•"/>
            </a:pPr>
            <a:r>
              <a:rPr lang="en-GB" dirty="0">
                <a:solidFill>
                  <a:srgbClr val="222222"/>
                </a:solidFill>
                <a:latin typeface="Source Sans Pro" panose="020B0503030403020204" pitchFamily="34" charset="0"/>
              </a:rPr>
              <a:t>Encourages customer feedback</a:t>
            </a:r>
          </a:p>
          <a:p>
            <a:pPr algn="l">
              <a:buFont typeface="Arial" panose="020B0604020202020204" pitchFamily="34" charset="0"/>
              <a:buChar char="•"/>
            </a:pPr>
            <a:r>
              <a:rPr lang="en-GB" dirty="0">
                <a:solidFill>
                  <a:srgbClr val="222222"/>
                </a:solidFill>
                <a:latin typeface="Source Sans Pro" panose="020B0503030403020204" pitchFamily="34" charset="0"/>
              </a:rPr>
              <a:t>Integration from very beginning solves a lot of </a:t>
            </a:r>
            <a:r>
              <a:rPr lang="en-GB" dirty="0">
                <a:solidFill>
                  <a:srgbClr val="222222"/>
                </a:solidFill>
                <a:latin typeface="Source Sans Pro" panose="020B0503030403020204" pitchFamily="34" charset="0"/>
                <a:hlinkClick r:id="rId2" tooltip="What is System integration testing?">
                  <a:extLst>
                    <a:ext uri="{A12FA001-AC4F-418D-AE19-62706E023703}">
                      <ahyp:hlinkClr xmlns:ahyp="http://schemas.microsoft.com/office/drawing/2018/hyperlinkcolor" val="tx"/>
                    </a:ext>
                  </a:extLst>
                </a:hlinkClick>
              </a:rPr>
              <a:t>integration issues</a:t>
            </a:r>
            <a:r>
              <a:rPr lang="en-GB" dirty="0">
                <a:solidFill>
                  <a:srgbClr val="222222"/>
                </a:solidFill>
                <a:latin typeface="Source Sans Pro" panose="020B0503030403020204" pitchFamily="34" charset="0"/>
              </a:rPr>
              <a:t>.</a:t>
            </a:r>
          </a:p>
          <a:p>
            <a:pPr marL="0" indent="0">
              <a:buNone/>
            </a:pPr>
            <a:endParaRPr lang="en-GB" dirty="0"/>
          </a:p>
        </p:txBody>
      </p:sp>
      <p:sp>
        <p:nvSpPr>
          <p:cNvPr id="4" name="Footer Placeholder 3">
            <a:extLst>
              <a:ext uri="{FF2B5EF4-FFF2-40B4-BE49-F238E27FC236}">
                <a16:creationId xmlns:a16="http://schemas.microsoft.com/office/drawing/2014/main" id="{967FE13A-486C-E517-625D-6CC8A65080DF}"/>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3195253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81DD-6F11-D2AF-3B71-31E0B7BBC883}"/>
              </a:ext>
            </a:extLst>
          </p:cNvPr>
          <p:cNvSpPr>
            <a:spLocks noGrp="1"/>
          </p:cNvSpPr>
          <p:nvPr>
            <p:ph type="title"/>
          </p:nvPr>
        </p:nvSpPr>
        <p:spPr/>
        <p:txBody>
          <a:bodyPr/>
          <a:lstStyle/>
          <a:p>
            <a:r>
              <a:rPr lang="en-GB" b="1" dirty="0"/>
              <a:t>Disadvantages of RAD model:</a:t>
            </a:r>
          </a:p>
        </p:txBody>
      </p:sp>
      <p:sp>
        <p:nvSpPr>
          <p:cNvPr id="3" name="Content Placeholder 2">
            <a:extLst>
              <a:ext uri="{FF2B5EF4-FFF2-40B4-BE49-F238E27FC236}">
                <a16:creationId xmlns:a16="http://schemas.microsoft.com/office/drawing/2014/main" id="{6AF7F720-E32B-1F17-9154-150DF18BB7C7}"/>
              </a:ext>
            </a:extLst>
          </p:cNvPr>
          <p:cNvSpPr>
            <a:spLocks noGrp="1"/>
          </p:cNvSpPr>
          <p:nvPr>
            <p:ph idx="1"/>
          </p:nvPr>
        </p:nvSpPr>
        <p:spPr/>
        <p:txBody>
          <a:bodyPr/>
          <a:lstStyle/>
          <a:p>
            <a:pPr algn="just">
              <a:buFont typeface="Arial" panose="020B0604020202020204" pitchFamily="34" charset="0"/>
              <a:buChar char="•"/>
            </a:pPr>
            <a:r>
              <a:rPr lang="en-GB" dirty="0">
                <a:solidFill>
                  <a:srgbClr val="222222"/>
                </a:solidFill>
                <a:latin typeface="Source Sans Pro" panose="020B0503030403020204" pitchFamily="34" charset="0"/>
              </a:rPr>
              <a:t>Depends on strong team and individual performances for identifying business requirements.</a:t>
            </a:r>
          </a:p>
          <a:p>
            <a:pPr algn="just">
              <a:buFont typeface="Arial" panose="020B0604020202020204" pitchFamily="34" charset="0"/>
              <a:buChar char="•"/>
            </a:pPr>
            <a:r>
              <a:rPr lang="en-GB" dirty="0">
                <a:solidFill>
                  <a:srgbClr val="222222"/>
                </a:solidFill>
                <a:latin typeface="Source Sans Pro" panose="020B0503030403020204" pitchFamily="34" charset="0"/>
              </a:rPr>
              <a:t>Only system that can be modularized can be built using RAD</a:t>
            </a:r>
          </a:p>
          <a:p>
            <a:pPr algn="just">
              <a:buFont typeface="Arial" panose="020B0604020202020204" pitchFamily="34" charset="0"/>
              <a:buChar char="•"/>
            </a:pPr>
            <a:r>
              <a:rPr lang="en-GB" dirty="0">
                <a:solidFill>
                  <a:srgbClr val="222222"/>
                </a:solidFill>
                <a:latin typeface="Source Sans Pro" panose="020B0503030403020204" pitchFamily="34" charset="0"/>
              </a:rPr>
              <a:t>Requires highly skilled developers/designers.</a:t>
            </a:r>
          </a:p>
          <a:p>
            <a:pPr algn="just">
              <a:buFont typeface="Arial" panose="020B0604020202020204" pitchFamily="34" charset="0"/>
              <a:buChar char="•"/>
            </a:pPr>
            <a:r>
              <a:rPr lang="en-GB" dirty="0">
                <a:solidFill>
                  <a:srgbClr val="222222"/>
                </a:solidFill>
                <a:latin typeface="Source Sans Pro" panose="020B0503030403020204" pitchFamily="34" charset="0"/>
              </a:rPr>
              <a:t>High dependency on </a:t>
            </a:r>
            <a:r>
              <a:rPr lang="en-GB" dirty="0" err="1">
                <a:solidFill>
                  <a:srgbClr val="222222"/>
                </a:solidFill>
                <a:latin typeface="Source Sans Pro" panose="020B0503030403020204" pitchFamily="34" charset="0"/>
              </a:rPr>
              <a:t>modeling</a:t>
            </a:r>
            <a:r>
              <a:rPr lang="en-GB" dirty="0">
                <a:solidFill>
                  <a:srgbClr val="222222"/>
                </a:solidFill>
                <a:latin typeface="Source Sans Pro" panose="020B0503030403020204" pitchFamily="34" charset="0"/>
              </a:rPr>
              <a:t> skills</a:t>
            </a:r>
          </a:p>
          <a:p>
            <a:pPr algn="just">
              <a:buFont typeface="Arial" panose="020B0604020202020204" pitchFamily="34" charset="0"/>
              <a:buChar char="•"/>
            </a:pPr>
            <a:r>
              <a:rPr lang="en-GB" dirty="0">
                <a:solidFill>
                  <a:srgbClr val="222222"/>
                </a:solidFill>
                <a:latin typeface="Source Sans Pro" panose="020B0503030403020204" pitchFamily="34" charset="0"/>
              </a:rPr>
              <a:t>Inapplicable to cheaper projects as cost of </a:t>
            </a:r>
            <a:r>
              <a:rPr lang="en-GB" dirty="0" err="1">
                <a:solidFill>
                  <a:srgbClr val="222222"/>
                </a:solidFill>
                <a:latin typeface="Source Sans Pro" panose="020B0503030403020204" pitchFamily="34" charset="0"/>
              </a:rPr>
              <a:t>modeling</a:t>
            </a:r>
            <a:r>
              <a:rPr lang="en-GB" dirty="0">
                <a:solidFill>
                  <a:srgbClr val="222222"/>
                </a:solidFill>
                <a:latin typeface="Source Sans Pro" panose="020B0503030403020204" pitchFamily="34" charset="0"/>
              </a:rPr>
              <a:t> and automated code generation is very high.</a:t>
            </a:r>
          </a:p>
          <a:p>
            <a:endParaRPr lang="en-GB" dirty="0"/>
          </a:p>
        </p:txBody>
      </p:sp>
      <p:sp>
        <p:nvSpPr>
          <p:cNvPr id="4" name="Footer Placeholder 3">
            <a:extLst>
              <a:ext uri="{FF2B5EF4-FFF2-40B4-BE49-F238E27FC236}">
                <a16:creationId xmlns:a16="http://schemas.microsoft.com/office/drawing/2014/main" id="{15FE9C58-8E14-09AB-5FC0-596EB0606473}"/>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285726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DD61-397D-2E71-BC54-57973FD3B9BE}"/>
              </a:ext>
            </a:extLst>
          </p:cNvPr>
          <p:cNvSpPr>
            <a:spLocks noGrp="1"/>
          </p:cNvSpPr>
          <p:nvPr>
            <p:ph type="title"/>
          </p:nvPr>
        </p:nvSpPr>
        <p:spPr>
          <a:xfrm>
            <a:off x="838200" y="410368"/>
            <a:ext cx="10515600" cy="1325563"/>
          </a:xfrm>
        </p:spPr>
        <p:txBody>
          <a:bodyPr/>
          <a:lstStyle/>
          <a:p>
            <a:r>
              <a:rPr lang="en-GB" b="1" dirty="0"/>
              <a:t>When to use RAD model</a:t>
            </a:r>
          </a:p>
        </p:txBody>
      </p:sp>
      <p:sp>
        <p:nvSpPr>
          <p:cNvPr id="3" name="Content Placeholder 2">
            <a:extLst>
              <a:ext uri="{FF2B5EF4-FFF2-40B4-BE49-F238E27FC236}">
                <a16:creationId xmlns:a16="http://schemas.microsoft.com/office/drawing/2014/main" id="{44498E35-B83C-3EAD-DDE2-75BD74F16260}"/>
              </a:ext>
            </a:extLst>
          </p:cNvPr>
          <p:cNvSpPr>
            <a:spLocks noGrp="1"/>
          </p:cNvSpPr>
          <p:nvPr>
            <p:ph idx="1"/>
          </p:nvPr>
        </p:nvSpPr>
        <p:spPr>
          <a:xfrm>
            <a:off x="838200" y="1620456"/>
            <a:ext cx="10515600" cy="4556507"/>
          </a:xfrm>
        </p:spPr>
        <p:txBody>
          <a:bodyPr/>
          <a:lstStyle/>
          <a:p>
            <a:pPr algn="just"/>
            <a:r>
              <a:rPr lang="en-GB" dirty="0">
                <a:solidFill>
                  <a:srgbClr val="222222"/>
                </a:solidFill>
                <a:latin typeface="Source Sans Pro" panose="020B0503030403020204" pitchFamily="34" charset="0"/>
              </a:rPr>
              <a:t>RAD should be used when there is a need to create a system that can be modularized in 2-3 months of time.</a:t>
            </a:r>
          </a:p>
          <a:p>
            <a:pPr algn="just"/>
            <a:r>
              <a:rPr lang="en-GB" dirty="0">
                <a:solidFill>
                  <a:srgbClr val="222222"/>
                </a:solidFill>
                <a:latin typeface="Source Sans Pro" panose="020B0503030403020204" pitchFamily="34" charset="0"/>
              </a:rPr>
              <a:t>It should be used if there’s high availability of designers for </a:t>
            </a:r>
            <a:r>
              <a:rPr lang="en-GB" dirty="0" err="1">
                <a:solidFill>
                  <a:srgbClr val="222222"/>
                </a:solidFill>
                <a:latin typeface="Source Sans Pro" panose="020B0503030403020204" pitchFamily="34" charset="0"/>
              </a:rPr>
              <a:t>modeling</a:t>
            </a:r>
            <a:r>
              <a:rPr lang="en-GB" dirty="0">
                <a:solidFill>
                  <a:srgbClr val="222222"/>
                </a:solidFill>
                <a:latin typeface="Source Sans Pro" panose="020B0503030403020204" pitchFamily="34" charset="0"/>
              </a:rPr>
              <a:t> and the budget is high enough to afford their cost along with the cost of automated code generating tools.</a:t>
            </a:r>
          </a:p>
          <a:p>
            <a:pPr algn="just"/>
            <a:r>
              <a:rPr lang="en-GB" dirty="0">
                <a:solidFill>
                  <a:srgbClr val="222222"/>
                </a:solidFill>
                <a:latin typeface="Source Sans Pro" panose="020B0503030403020204" pitchFamily="34" charset="0"/>
              </a:rPr>
              <a:t>RAD SDLC model should be chosen only if resources with high business knowledge are available and there is a need to produce the system in a short span of time (2-3 months).</a:t>
            </a:r>
          </a:p>
        </p:txBody>
      </p:sp>
      <p:sp>
        <p:nvSpPr>
          <p:cNvPr id="4" name="Footer Placeholder 3">
            <a:extLst>
              <a:ext uri="{FF2B5EF4-FFF2-40B4-BE49-F238E27FC236}">
                <a16:creationId xmlns:a16="http://schemas.microsoft.com/office/drawing/2014/main" id="{95A1C008-DF9D-EC65-7248-CC547DBF8E0B}"/>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215051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8AF0-0675-A64B-118D-3F6FA33B5846}"/>
              </a:ext>
            </a:extLst>
          </p:cNvPr>
          <p:cNvSpPr>
            <a:spLocks noGrp="1"/>
          </p:cNvSpPr>
          <p:nvPr>
            <p:ph type="title"/>
          </p:nvPr>
        </p:nvSpPr>
        <p:spPr/>
        <p:txBody>
          <a:bodyPr/>
          <a:lstStyle/>
          <a:p>
            <a:r>
              <a:rPr lang="en-GB" b="1" dirty="0"/>
              <a:t>THE END</a:t>
            </a:r>
          </a:p>
        </p:txBody>
      </p:sp>
      <p:sp>
        <p:nvSpPr>
          <p:cNvPr id="3" name="Content Placeholder 2">
            <a:extLst>
              <a:ext uri="{FF2B5EF4-FFF2-40B4-BE49-F238E27FC236}">
                <a16:creationId xmlns:a16="http://schemas.microsoft.com/office/drawing/2014/main" id="{7F40F5F2-1864-7F7F-4B2E-455CCF423D88}"/>
              </a:ext>
            </a:extLst>
          </p:cNvPr>
          <p:cNvSpPr>
            <a:spLocks noGrp="1"/>
          </p:cNvSpPr>
          <p:nvPr>
            <p:ph idx="1"/>
          </p:nvPr>
        </p:nvSpPr>
        <p:spPr/>
        <p:txBody>
          <a:bodyPr/>
          <a:lstStyle/>
          <a:p>
            <a:r>
              <a:rPr lang="en-GB" dirty="0">
                <a:hlinkClick r:id="rId2"/>
              </a:rPr>
              <a:t>https://www.youtube.com/watch?v=Y_A0E1ToC_I</a:t>
            </a:r>
            <a:endParaRPr lang="en-GB" dirty="0"/>
          </a:p>
          <a:p>
            <a:r>
              <a:rPr lang="en-GB" dirty="0">
                <a:hlinkClick r:id="rId3"/>
              </a:rPr>
              <a:t>https://www.youtube.com/watch?v=YCpSveNDNL4</a:t>
            </a:r>
            <a:endParaRPr lang="en-GB" dirty="0"/>
          </a:p>
          <a:p>
            <a:r>
              <a:rPr lang="en-GB" dirty="0">
                <a:hlinkClick r:id="rId4"/>
              </a:rPr>
              <a:t>https://www.youtube.com/watch?v=i1VsjP02HwM</a:t>
            </a:r>
            <a:endParaRPr lang="en-GB" dirty="0"/>
          </a:p>
          <a:p>
            <a:endParaRPr lang="en-GB" dirty="0"/>
          </a:p>
        </p:txBody>
      </p:sp>
      <p:sp>
        <p:nvSpPr>
          <p:cNvPr id="4" name="Footer Placeholder 3">
            <a:extLst>
              <a:ext uri="{FF2B5EF4-FFF2-40B4-BE49-F238E27FC236}">
                <a16:creationId xmlns:a16="http://schemas.microsoft.com/office/drawing/2014/main" id="{7EA208EC-23FB-AE67-9240-BC4CBF55D653}"/>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204946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8C69-709E-FDC7-B45E-992BB4ACA9B1}"/>
              </a:ext>
            </a:extLst>
          </p:cNvPr>
          <p:cNvSpPr>
            <a:spLocks noGrp="1"/>
          </p:cNvSpPr>
          <p:nvPr>
            <p:ph type="title"/>
          </p:nvPr>
        </p:nvSpPr>
        <p:spPr>
          <a:xfrm>
            <a:off x="839788" y="457200"/>
            <a:ext cx="9866794" cy="978061"/>
          </a:xfrm>
        </p:spPr>
        <p:txBody>
          <a:bodyPr>
            <a:normAutofit/>
          </a:bodyPr>
          <a:lstStyle/>
          <a:p>
            <a:r>
              <a:rPr lang="en-GB" sz="4000" b="1" dirty="0"/>
              <a:t>SDLC Models (cont’d)</a:t>
            </a:r>
            <a:endParaRPr lang="en-GB" sz="4000" dirty="0"/>
          </a:p>
        </p:txBody>
      </p:sp>
      <p:sp>
        <p:nvSpPr>
          <p:cNvPr id="4" name="Text Placeholder 3">
            <a:extLst>
              <a:ext uri="{FF2B5EF4-FFF2-40B4-BE49-F238E27FC236}">
                <a16:creationId xmlns:a16="http://schemas.microsoft.com/office/drawing/2014/main" id="{9C1E475D-A9CD-6992-8E32-C1C2CFF8B9A5}"/>
              </a:ext>
            </a:extLst>
          </p:cNvPr>
          <p:cNvSpPr>
            <a:spLocks noGrp="1"/>
          </p:cNvSpPr>
          <p:nvPr>
            <p:ph type="body" sz="half" idx="2"/>
          </p:nvPr>
        </p:nvSpPr>
        <p:spPr>
          <a:xfrm>
            <a:off x="839788" y="1516284"/>
            <a:ext cx="6544860" cy="4840066"/>
          </a:xfrm>
        </p:spPr>
        <p:txBody>
          <a:bodyPr>
            <a:normAutofit lnSpcReduction="10000"/>
          </a:bodyPr>
          <a:lstStyle/>
          <a:p>
            <a:pPr marL="285750" indent="-285750" algn="just">
              <a:buFont typeface="Wingdings" panose="05000000000000000000" pitchFamily="2" charset="2"/>
              <a:buChar char="Ø"/>
            </a:pPr>
            <a:r>
              <a:rPr lang="en-GB" sz="2400" b="0" i="0" dirty="0">
                <a:solidFill>
                  <a:srgbClr val="292929"/>
                </a:solidFill>
                <a:effectLst/>
                <a:latin typeface="source-serif-pro"/>
              </a:rPr>
              <a:t>predictive SDLC assumes you can predict the complete workflow. It involves fully understanding the final product and determining the process for delivering it. In this form of project life cycle, you determine the cost, scope, and timeline in the early phases of the project.</a:t>
            </a:r>
          </a:p>
          <a:p>
            <a:pPr algn="just"/>
            <a:endParaRPr lang="en-GB" sz="2400" b="0" i="0" dirty="0">
              <a:solidFill>
                <a:srgbClr val="292929"/>
              </a:solidFill>
              <a:effectLst/>
              <a:latin typeface="source-serif-pro"/>
            </a:endParaRPr>
          </a:p>
          <a:p>
            <a:pPr marL="285750" indent="-285750" algn="just">
              <a:buFont typeface="Wingdings" panose="05000000000000000000" pitchFamily="2" charset="2"/>
              <a:buChar char="Ø"/>
            </a:pPr>
            <a:r>
              <a:rPr lang="en-GB" sz="2400" b="0" i="0" dirty="0">
                <a:solidFill>
                  <a:srgbClr val="292929"/>
                </a:solidFill>
                <a:effectLst/>
                <a:latin typeface="source-serif-pro"/>
              </a:rPr>
              <a:t>Adaptive SDLC approaches have a mix of incremental and iterative development. It involves adding features incrementally and making changes and refinements according to feedback. In other words, the work can easily adapt to the changing requirements based on new feedback received from the client.</a:t>
            </a:r>
          </a:p>
          <a:p>
            <a:endParaRPr lang="en-GB" sz="2400" dirty="0">
              <a:solidFill>
                <a:srgbClr val="292929"/>
              </a:solidFill>
              <a:latin typeface="source-serif-pro"/>
            </a:endParaRPr>
          </a:p>
          <a:p>
            <a:endParaRPr lang="en-GB" dirty="0"/>
          </a:p>
        </p:txBody>
      </p:sp>
      <p:sp>
        <p:nvSpPr>
          <p:cNvPr id="5" name="Footer Placeholder 4">
            <a:extLst>
              <a:ext uri="{FF2B5EF4-FFF2-40B4-BE49-F238E27FC236}">
                <a16:creationId xmlns:a16="http://schemas.microsoft.com/office/drawing/2014/main" id="{96842060-2851-DB28-41DF-65DA97FB6661}"/>
              </a:ext>
            </a:extLst>
          </p:cNvPr>
          <p:cNvSpPr>
            <a:spLocks noGrp="1"/>
          </p:cNvSpPr>
          <p:nvPr>
            <p:ph type="ftr" sz="quarter" idx="11"/>
          </p:nvPr>
        </p:nvSpPr>
        <p:spPr/>
        <p:txBody>
          <a:bodyPr/>
          <a:lstStyle/>
          <a:p>
            <a:r>
              <a:rPr lang="en-GB"/>
              <a:t>Eng. Asmaa Lafi</a:t>
            </a:r>
          </a:p>
        </p:txBody>
      </p:sp>
      <p:graphicFrame>
        <p:nvGraphicFramePr>
          <p:cNvPr id="6" name="Content Placeholder 4">
            <a:extLst>
              <a:ext uri="{FF2B5EF4-FFF2-40B4-BE49-F238E27FC236}">
                <a16:creationId xmlns:a16="http://schemas.microsoft.com/office/drawing/2014/main" id="{583849CD-B14E-6650-51C6-89474A9E0E07}"/>
              </a:ext>
            </a:extLst>
          </p:cNvPr>
          <p:cNvGraphicFramePr>
            <a:graphicFrameLocks noGrp="1"/>
          </p:cNvGraphicFramePr>
          <p:nvPr>
            <p:ph idx="1"/>
            <p:extLst>
              <p:ext uri="{D42A27DB-BD31-4B8C-83A1-F6EECF244321}">
                <p14:modId xmlns:p14="http://schemas.microsoft.com/office/powerpoint/2010/main" val="2702574854"/>
              </p:ext>
            </p:extLst>
          </p:nvPr>
        </p:nvGraphicFramePr>
        <p:xfrm>
          <a:off x="7592992" y="717630"/>
          <a:ext cx="3762396" cy="546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11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66E3723-B94E-8462-5A34-718D07EA23DC}"/>
              </a:ext>
            </a:extLst>
          </p:cNvPr>
          <p:cNvSpPr>
            <a:spLocks noGrp="1"/>
          </p:cNvSpPr>
          <p:nvPr>
            <p:ph type="title"/>
          </p:nvPr>
        </p:nvSpPr>
        <p:spPr>
          <a:xfrm>
            <a:off x="744899" y="0"/>
            <a:ext cx="3932237" cy="1192192"/>
          </a:xfrm>
        </p:spPr>
        <p:txBody>
          <a:bodyPr vert="horz" lIns="91440" tIns="45720" rIns="91440" bIns="45720" rtlCol="0" anchor="b">
            <a:normAutofit/>
          </a:bodyPr>
          <a:lstStyle/>
          <a:p>
            <a:r>
              <a:rPr lang="en-US" sz="4000" b="1" kern="1200" dirty="0">
                <a:solidFill>
                  <a:schemeClr val="tx1"/>
                </a:solidFill>
                <a:latin typeface="+mj-lt"/>
                <a:ea typeface="+mj-ea"/>
                <a:cs typeface="+mj-cs"/>
              </a:rPr>
              <a:t>Waterfall Model</a:t>
            </a:r>
          </a:p>
        </p:txBody>
      </p:sp>
      <p:sp>
        <p:nvSpPr>
          <p:cNvPr id="7" name="Content Placeholder 6">
            <a:extLst>
              <a:ext uri="{FF2B5EF4-FFF2-40B4-BE49-F238E27FC236}">
                <a16:creationId xmlns:a16="http://schemas.microsoft.com/office/drawing/2014/main" id="{14C913AD-0D86-3322-A9B4-27D159C391A1}"/>
              </a:ext>
            </a:extLst>
          </p:cNvPr>
          <p:cNvSpPr>
            <a:spLocks noGrp="1"/>
          </p:cNvSpPr>
          <p:nvPr>
            <p:ph idx="1"/>
          </p:nvPr>
        </p:nvSpPr>
        <p:spPr>
          <a:xfrm>
            <a:off x="483866" y="1482725"/>
            <a:ext cx="6426220" cy="4873625"/>
          </a:xfrm>
        </p:spPr>
        <p:txBody>
          <a:bodyPr vert="horz" lIns="91440" tIns="45720" rIns="91440" bIns="45720" rtlCol="0" anchor="t">
            <a:normAutofit/>
          </a:bodyPr>
          <a:lstStyle/>
          <a:p>
            <a:pPr algn="just"/>
            <a:r>
              <a:rPr lang="en-US" sz="2400" dirty="0"/>
              <a:t>The Waterfall Model was first Process Model to be introduced. It is also referred to as a linear-sequential life cycle model.  It is very simple to understand and use.  In a waterfall model, each phase must be completed fully before the next phase can begin.</a:t>
            </a:r>
          </a:p>
          <a:p>
            <a:pPr marL="0" indent="0" algn="just">
              <a:buNone/>
            </a:pPr>
            <a:endParaRPr lang="en-US" sz="2400" dirty="0"/>
          </a:p>
          <a:p>
            <a:pPr algn="just"/>
            <a:r>
              <a:rPr lang="en-GB" sz="2400" dirty="0"/>
              <a:t>The main drawback of the waterfall model is the difficulty of accommodating change after the process is underway. In principle, a phase has to be complete before moving onto the next phase.</a:t>
            </a:r>
          </a:p>
          <a:p>
            <a:pPr marL="0" indent="0" algn="just">
              <a:buNone/>
            </a:pPr>
            <a:endParaRPr lang="en-US" sz="2400" dirty="0"/>
          </a:p>
        </p:txBody>
      </p:sp>
      <p:sp>
        <p:nvSpPr>
          <p:cNvPr id="5" name="Footer Placeholder 4">
            <a:extLst>
              <a:ext uri="{FF2B5EF4-FFF2-40B4-BE49-F238E27FC236}">
                <a16:creationId xmlns:a16="http://schemas.microsoft.com/office/drawing/2014/main" id="{4F85AD6A-5847-6FC2-ADF2-40B40388A2E6}"/>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Eng. Asmaa Lafi</a:t>
            </a:r>
          </a:p>
        </p:txBody>
      </p:sp>
      <p:pic>
        <p:nvPicPr>
          <p:cNvPr id="3" name="Picture 2">
            <a:extLst>
              <a:ext uri="{FF2B5EF4-FFF2-40B4-BE49-F238E27FC236}">
                <a16:creationId xmlns:a16="http://schemas.microsoft.com/office/drawing/2014/main" id="{3F6DFBBE-B28C-CA15-E26B-80B72C4712CC}"/>
              </a:ext>
            </a:extLst>
          </p:cNvPr>
          <p:cNvPicPr>
            <a:picLocks noChangeAspect="1"/>
          </p:cNvPicPr>
          <p:nvPr/>
        </p:nvPicPr>
        <p:blipFill>
          <a:blip r:embed="rId3"/>
          <a:stretch>
            <a:fillRect/>
          </a:stretch>
        </p:blipFill>
        <p:spPr>
          <a:xfrm>
            <a:off x="7093834" y="736922"/>
            <a:ext cx="4762500" cy="4957822"/>
          </a:xfrm>
          <a:prstGeom prst="rect">
            <a:avLst/>
          </a:prstGeom>
        </p:spPr>
      </p:pic>
    </p:spTree>
    <p:extLst>
      <p:ext uri="{BB962C8B-B14F-4D97-AF65-F5344CB8AC3E}">
        <p14:creationId xmlns:p14="http://schemas.microsoft.com/office/powerpoint/2010/main" val="307901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3CD417-80A9-873B-F324-B390296CC117}"/>
              </a:ext>
            </a:extLst>
          </p:cNvPr>
          <p:cNvSpPr>
            <a:spLocks noGrp="1"/>
          </p:cNvSpPr>
          <p:nvPr>
            <p:ph type="title"/>
          </p:nvPr>
        </p:nvSpPr>
        <p:spPr/>
        <p:txBody>
          <a:bodyPr/>
          <a:lstStyle/>
          <a:p>
            <a:r>
              <a:rPr lang="en-US" b="1" dirty="0"/>
              <a:t>Advantages of Waterfall Model</a:t>
            </a:r>
            <a:endParaRPr lang="en-GB" dirty="0"/>
          </a:p>
        </p:txBody>
      </p:sp>
      <p:sp>
        <p:nvSpPr>
          <p:cNvPr id="7" name="Content Placeholder 6">
            <a:extLst>
              <a:ext uri="{FF2B5EF4-FFF2-40B4-BE49-F238E27FC236}">
                <a16:creationId xmlns:a16="http://schemas.microsoft.com/office/drawing/2014/main" id="{664EB820-335A-D1E7-B24A-377B17405F66}"/>
              </a:ext>
            </a:extLst>
          </p:cNvPr>
          <p:cNvSpPr>
            <a:spLocks noGrp="1"/>
          </p:cNvSpPr>
          <p:nvPr>
            <p:ph idx="1"/>
          </p:nvPr>
        </p:nvSpPr>
        <p:spPr/>
        <p:txBody>
          <a:bodyPr/>
          <a:lstStyle/>
          <a:p>
            <a:r>
              <a:rPr lang="en-US" altLang="en-US" sz="2800" dirty="0"/>
              <a:t>Easy to understand, easy to use</a:t>
            </a:r>
          </a:p>
          <a:p>
            <a:r>
              <a:rPr lang="en-US" altLang="en-US" sz="2800" dirty="0"/>
              <a:t>Provides structure to inexperienced staff</a:t>
            </a:r>
          </a:p>
          <a:p>
            <a:r>
              <a:rPr lang="en-US" altLang="en-US" sz="2800" dirty="0"/>
              <a:t>Milestones are well understood</a:t>
            </a:r>
          </a:p>
          <a:p>
            <a:r>
              <a:rPr lang="en-US" altLang="en-US" sz="2800" dirty="0"/>
              <a:t>Sets requirements stability</a:t>
            </a:r>
          </a:p>
          <a:p>
            <a:r>
              <a:rPr lang="en-US" altLang="en-US" sz="2800" dirty="0"/>
              <a:t>Good for management control (plan, staff, track)</a:t>
            </a:r>
          </a:p>
          <a:p>
            <a:r>
              <a:rPr lang="en-US" altLang="en-US" sz="2800" dirty="0"/>
              <a:t>Works well when quality is more important than cost or schedule</a:t>
            </a:r>
          </a:p>
          <a:p>
            <a:endParaRPr lang="en-GB" dirty="0"/>
          </a:p>
        </p:txBody>
      </p:sp>
      <p:sp>
        <p:nvSpPr>
          <p:cNvPr id="5" name="Footer Placeholder 4">
            <a:extLst>
              <a:ext uri="{FF2B5EF4-FFF2-40B4-BE49-F238E27FC236}">
                <a16:creationId xmlns:a16="http://schemas.microsoft.com/office/drawing/2014/main" id="{1295DAA9-D612-2186-4482-C02218D654BB}"/>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373824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2AA6-B6EE-F2BC-D6F0-E9A071489D52}"/>
              </a:ext>
            </a:extLst>
          </p:cNvPr>
          <p:cNvSpPr>
            <a:spLocks noGrp="1"/>
          </p:cNvSpPr>
          <p:nvPr>
            <p:ph type="title"/>
          </p:nvPr>
        </p:nvSpPr>
        <p:spPr/>
        <p:txBody>
          <a:bodyPr/>
          <a:lstStyle/>
          <a:p>
            <a:r>
              <a:rPr lang="en-US" altLang="en-US" b="1" dirty="0"/>
              <a:t>Disadvantages of Waterfall Model</a:t>
            </a:r>
            <a:endParaRPr lang="en-GB" b="1" dirty="0"/>
          </a:p>
        </p:txBody>
      </p:sp>
      <p:sp>
        <p:nvSpPr>
          <p:cNvPr id="3" name="Content Placeholder 2">
            <a:extLst>
              <a:ext uri="{FF2B5EF4-FFF2-40B4-BE49-F238E27FC236}">
                <a16:creationId xmlns:a16="http://schemas.microsoft.com/office/drawing/2014/main" id="{2AC86C03-7A50-7F2D-4F4D-5A3AD38269D4}"/>
              </a:ext>
            </a:extLst>
          </p:cNvPr>
          <p:cNvSpPr>
            <a:spLocks noGrp="1"/>
          </p:cNvSpPr>
          <p:nvPr>
            <p:ph idx="1"/>
          </p:nvPr>
        </p:nvSpPr>
        <p:spPr>
          <a:xfrm>
            <a:off x="838200" y="1539433"/>
            <a:ext cx="10515600" cy="4637530"/>
          </a:xfrm>
        </p:spPr>
        <p:txBody>
          <a:bodyPr>
            <a:normAutofit fontScale="92500" lnSpcReduction="10000"/>
          </a:bodyPr>
          <a:lstStyle/>
          <a:p>
            <a:pPr>
              <a:lnSpc>
                <a:spcPct val="90000"/>
              </a:lnSpc>
            </a:pPr>
            <a:r>
              <a:rPr lang="en-US" altLang="en-US" sz="2800" dirty="0"/>
              <a:t>All requirements must be known upfront</a:t>
            </a:r>
          </a:p>
          <a:p>
            <a:pPr algn="l">
              <a:buFont typeface="Arial" panose="020B0604020202020204" pitchFamily="34" charset="0"/>
              <a:buChar char="•"/>
            </a:pPr>
            <a:r>
              <a:rPr lang="en-GB" dirty="0"/>
              <a:t>Error can be fixed only during the phase</a:t>
            </a:r>
          </a:p>
          <a:p>
            <a:pPr>
              <a:lnSpc>
                <a:spcPct val="90000"/>
              </a:lnSpc>
            </a:pPr>
            <a:r>
              <a:rPr lang="en-US" altLang="en-US" dirty="0"/>
              <a:t>Can give a false impression of progress</a:t>
            </a:r>
          </a:p>
          <a:p>
            <a:pPr algn="l">
              <a:buFont typeface="Arial" panose="020B0604020202020204" pitchFamily="34" charset="0"/>
              <a:buChar char="•"/>
            </a:pPr>
            <a:r>
              <a:rPr lang="en-GB" dirty="0"/>
              <a:t>It is not desirable for complex project where requirement changes frequently</a:t>
            </a:r>
          </a:p>
          <a:p>
            <a:r>
              <a:rPr lang="en-GB" dirty="0"/>
              <a:t>Testing period comes quite late in the developmental process</a:t>
            </a:r>
          </a:p>
          <a:p>
            <a:r>
              <a:rPr lang="en-GB" dirty="0"/>
              <a:t>Clients valuable feedback cannot be included with ongoing development phase</a:t>
            </a:r>
          </a:p>
          <a:p>
            <a:pPr algn="l">
              <a:buFont typeface="Arial" panose="020B0604020202020204" pitchFamily="34" charset="0"/>
              <a:buChar char="•"/>
            </a:pPr>
            <a:endParaRPr lang="en-GB" dirty="0"/>
          </a:p>
          <a:p>
            <a:r>
              <a:rPr lang="en-GB" dirty="0"/>
              <a:t>Small changes or errors that arise in the completed software may cause a lot of problems</a:t>
            </a:r>
          </a:p>
          <a:p>
            <a:endParaRPr lang="en-GB" dirty="0"/>
          </a:p>
        </p:txBody>
      </p:sp>
      <p:sp>
        <p:nvSpPr>
          <p:cNvPr id="4" name="Footer Placeholder 3">
            <a:extLst>
              <a:ext uri="{FF2B5EF4-FFF2-40B4-BE49-F238E27FC236}">
                <a16:creationId xmlns:a16="http://schemas.microsoft.com/office/drawing/2014/main" id="{F1178999-86EB-F485-782E-689AB2A60356}"/>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130069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CD5-00BC-8177-A0B6-71C6C05B36E9}"/>
              </a:ext>
            </a:extLst>
          </p:cNvPr>
          <p:cNvSpPr>
            <a:spLocks noGrp="1"/>
          </p:cNvSpPr>
          <p:nvPr>
            <p:ph type="title"/>
          </p:nvPr>
        </p:nvSpPr>
        <p:spPr/>
        <p:txBody>
          <a:bodyPr/>
          <a:lstStyle/>
          <a:p>
            <a:r>
              <a:rPr lang="en-US" altLang="en-US" sz="4400" b="1" dirty="0"/>
              <a:t>When to use the Waterfall Model</a:t>
            </a:r>
            <a:endParaRPr lang="en-GB" b="1" dirty="0"/>
          </a:p>
        </p:txBody>
      </p:sp>
      <p:sp>
        <p:nvSpPr>
          <p:cNvPr id="3" name="Content Placeholder 2">
            <a:extLst>
              <a:ext uri="{FF2B5EF4-FFF2-40B4-BE49-F238E27FC236}">
                <a16:creationId xmlns:a16="http://schemas.microsoft.com/office/drawing/2014/main" id="{C4931216-524E-0C44-2880-4A88AE93B1E9}"/>
              </a:ext>
            </a:extLst>
          </p:cNvPr>
          <p:cNvSpPr>
            <a:spLocks noGrp="1"/>
          </p:cNvSpPr>
          <p:nvPr>
            <p:ph idx="1"/>
          </p:nvPr>
        </p:nvSpPr>
        <p:spPr/>
        <p:txBody>
          <a:bodyPr/>
          <a:lstStyle/>
          <a:p>
            <a:pPr>
              <a:lnSpc>
                <a:spcPct val="90000"/>
              </a:lnSpc>
            </a:pPr>
            <a:r>
              <a:rPr lang="en-US" altLang="en-US" sz="3200" dirty="0"/>
              <a:t>Requirements are very well known</a:t>
            </a:r>
          </a:p>
          <a:p>
            <a:pPr>
              <a:lnSpc>
                <a:spcPct val="90000"/>
              </a:lnSpc>
            </a:pPr>
            <a:r>
              <a:rPr lang="en-US" altLang="en-US" sz="3200" dirty="0"/>
              <a:t>Product definition is stable</a:t>
            </a:r>
          </a:p>
          <a:p>
            <a:pPr>
              <a:lnSpc>
                <a:spcPct val="90000"/>
              </a:lnSpc>
            </a:pPr>
            <a:r>
              <a:rPr lang="en-US" altLang="en-US" sz="3200" dirty="0"/>
              <a:t>Technology is understood</a:t>
            </a:r>
          </a:p>
          <a:p>
            <a:pPr>
              <a:lnSpc>
                <a:spcPct val="90000"/>
              </a:lnSpc>
            </a:pPr>
            <a:r>
              <a:rPr lang="en-US" altLang="en-US" sz="3200" dirty="0"/>
              <a:t>New version of an existing product</a:t>
            </a:r>
          </a:p>
          <a:p>
            <a:pPr>
              <a:lnSpc>
                <a:spcPct val="90000"/>
              </a:lnSpc>
            </a:pPr>
            <a:r>
              <a:rPr lang="en-US" altLang="en-US" sz="3200" dirty="0"/>
              <a:t>Porting an existing product to a new platform.</a:t>
            </a:r>
          </a:p>
          <a:p>
            <a:endParaRPr lang="en-GB" dirty="0"/>
          </a:p>
        </p:txBody>
      </p:sp>
      <p:sp>
        <p:nvSpPr>
          <p:cNvPr id="4" name="Footer Placeholder 3">
            <a:extLst>
              <a:ext uri="{FF2B5EF4-FFF2-40B4-BE49-F238E27FC236}">
                <a16:creationId xmlns:a16="http://schemas.microsoft.com/office/drawing/2014/main" id="{7B1CA09F-5874-6119-5FC6-6A5482957CE8}"/>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221131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90E484B-F1B6-68D7-037B-08A5EFD4F7E8}"/>
              </a:ext>
            </a:extLst>
          </p:cNvPr>
          <p:cNvSpPr>
            <a:spLocks noGrp="1"/>
          </p:cNvSpPr>
          <p:nvPr>
            <p:ph type="body" sz="half" idx="2"/>
          </p:nvPr>
        </p:nvSpPr>
        <p:spPr>
          <a:xfrm>
            <a:off x="839788" y="1703255"/>
            <a:ext cx="4855280" cy="4165733"/>
          </a:xfrm>
        </p:spPr>
        <p:txBody>
          <a:bodyPr>
            <a:noAutofit/>
          </a:bodyPr>
          <a:lstStyle/>
          <a:p>
            <a:pPr algn="just"/>
            <a:r>
              <a:rPr lang="en-GB" sz="2400" dirty="0"/>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a:t>
            </a:r>
          </a:p>
        </p:txBody>
      </p:sp>
      <p:sp>
        <p:nvSpPr>
          <p:cNvPr id="4" name="Footer Placeholder 3">
            <a:extLst>
              <a:ext uri="{FF2B5EF4-FFF2-40B4-BE49-F238E27FC236}">
                <a16:creationId xmlns:a16="http://schemas.microsoft.com/office/drawing/2014/main" id="{D2E94631-EC38-B068-0D82-C048B1832594}"/>
              </a:ext>
            </a:extLst>
          </p:cNvPr>
          <p:cNvSpPr>
            <a:spLocks noGrp="1"/>
          </p:cNvSpPr>
          <p:nvPr>
            <p:ph type="ftr" sz="quarter" idx="11"/>
          </p:nvPr>
        </p:nvSpPr>
        <p:spPr/>
        <p:txBody>
          <a:bodyPr/>
          <a:lstStyle/>
          <a:p>
            <a:r>
              <a:rPr lang="en-GB"/>
              <a:t>Eng. Asmaa Lafi</a:t>
            </a:r>
          </a:p>
        </p:txBody>
      </p:sp>
      <p:pic>
        <p:nvPicPr>
          <p:cNvPr id="9" name="Content Placeholder 8">
            <a:extLst>
              <a:ext uri="{FF2B5EF4-FFF2-40B4-BE49-F238E27FC236}">
                <a16:creationId xmlns:a16="http://schemas.microsoft.com/office/drawing/2014/main" id="{0D02F105-46FA-4865-7208-7563E6994762}"/>
              </a:ext>
            </a:extLst>
          </p:cNvPr>
          <p:cNvPicPr>
            <a:picLocks noGrp="1" noChangeAspect="1"/>
          </p:cNvPicPr>
          <p:nvPr>
            <p:ph idx="1"/>
          </p:nvPr>
        </p:nvPicPr>
        <p:blipFill>
          <a:blip r:embed="rId2"/>
          <a:stretch>
            <a:fillRect/>
          </a:stretch>
        </p:blipFill>
        <p:spPr>
          <a:xfrm>
            <a:off x="6096001" y="457200"/>
            <a:ext cx="5143016" cy="5765933"/>
          </a:xfrm>
        </p:spPr>
      </p:pic>
      <p:sp>
        <p:nvSpPr>
          <p:cNvPr id="11" name="Title 10">
            <a:extLst>
              <a:ext uri="{FF2B5EF4-FFF2-40B4-BE49-F238E27FC236}">
                <a16:creationId xmlns:a16="http://schemas.microsoft.com/office/drawing/2014/main" id="{58D50046-420E-9C81-4DC2-70D68C042354}"/>
              </a:ext>
            </a:extLst>
          </p:cNvPr>
          <p:cNvSpPr>
            <a:spLocks noGrp="1"/>
          </p:cNvSpPr>
          <p:nvPr>
            <p:ph type="title"/>
          </p:nvPr>
        </p:nvSpPr>
        <p:spPr>
          <a:xfrm>
            <a:off x="839788" y="751129"/>
            <a:ext cx="3932237" cy="818909"/>
          </a:xfrm>
        </p:spPr>
        <p:txBody>
          <a:bodyPr>
            <a:normAutofit/>
          </a:bodyPr>
          <a:lstStyle/>
          <a:p>
            <a:r>
              <a:rPr lang="en-GB" sz="4000" b="1" dirty="0"/>
              <a:t>Prototype Model</a:t>
            </a:r>
          </a:p>
        </p:txBody>
      </p:sp>
    </p:spTree>
    <p:extLst>
      <p:ext uri="{BB962C8B-B14F-4D97-AF65-F5344CB8AC3E}">
        <p14:creationId xmlns:p14="http://schemas.microsoft.com/office/powerpoint/2010/main" val="277219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2F6054-71D6-9C68-1D9B-873972E07086}"/>
              </a:ext>
            </a:extLst>
          </p:cNvPr>
          <p:cNvSpPr>
            <a:spLocks noGrp="1"/>
          </p:cNvSpPr>
          <p:nvPr>
            <p:ph type="title"/>
          </p:nvPr>
        </p:nvSpPr>
        <p:spPr>
          <a:xfrm>
            <a:off x="838200" y="500062"/>
            <a:ext cx="10515600" cy="1325563"/>
          </a:xfrm>
        </p:spPr>
        <p:txBody>
          <a:bodyPr/>
          <a:lstStyle/>
          <a:p>
            <a:r>
              <a:rPr lang="en-GB" sz="4000" b="1" dirty="0"/>
              <a:t>Types of Prototyping Models</a:t>
            </a:r>
            <a:br>
              <a:rPr lang="en-GB" b="1" i="0" dirty="0">
                <a:solidFill>
                  <a:srgbClr val="222222"/>
                </a:solidFill>
                <a:effectLst/>
                <a:latin typeface="Source Sans Pro" panose="020B0503030403020204" pitchFamily="34" charset="0"/>
              </a:rPr>
            </a:br>
            <a:endParaRPr lang="en-GB" dirty="0"/>
          </a:p>
        </p:txBody>
      </p:sp>
      <p:sp>
        <p:nvSpPr>
          <p:cNvPr id="7" name="Content Placeholder 6">
            <a:extLst>
              <a:ext uri="{FF2B5EF4-FFF2-40B4-BE49-F238E27FC236}">
                <a16:creationId xmlns:a16="http://schemas.microsoft.com/office/drawing/2014/main" id="{478DD991-92F0-7D11-F303-169DE76DD837}"/>
              </a:ext>
            </a:extLst>
          </p:cNvPr>
          <p:cNvSpPr>
            <a:spLocks noGrp="1"/>
          </p:cNvSpPr>
          <p:nvPr>
            <p:ph idx="1"/>
          </p:nvPr>
        </p:nvSpPr>
        <p:spPr>
          <a:xfrm>
            <a:off x="838200" y="1620456"/>
            <a:ext cx="10515600" cy="4556507"/>
          </a:xfrm>
        </p:spPr>
        <p:txBody>
          <a:bodyPr/>
          <a:lstStyle/>
          <a:p>
            <a:pPr algn="l"/>
            <a:r>
              <a:rPr lang="en-GB" b="0" i="0" dirty="0">
                <a:solidFill>
                  <a:srgbClr val="222222"/>
                </a:solidFill>
                <a:effectLst/>
                <a:latin typeface="Source Sans Pro" panose="020B0503030403020204" pitchFamily="34" charset="0"/>
              </a:rPr>
              <a:t>Four types of Prototyping models are:</a:t>
            </a:r>
          </a:p>
          <a:p>
            <a:pPr marL="0" indent="0" algn="l">
              <a:buNone/>
            </a:pPr>
            <a:endParaRPr lang="en-GB" b="0" i="0" dirty="0">
              <a:solidFill>
                <a:srgbClr val="222222"/>
              </a:solidFill>
              <a:effectLst/>
              <a:latin typeface="Source Sans Pro" panose="020B0503030403020204" pitchFamily="34" charset="0"/>
            </a:endParaRPr>
          </a:p>
          <a:p>
            <a:pPr lvl="1">
              <a:buFont typeface="+mj-lt"/>
              <a:buAutoNum type="arabicPeriod"/>
            </a:pPr>
            <a:r>
              <a:rPr lang="en-GB" sz="2800" b="0" i="0" dirty="0">
                <a:solidFill>
                  <a:srgbClr val="222222"/>
                </a:solidFill>
                <a:effectLst/>
                <a:latin typeface="Source Sans Pro" panose="020B0503030403020204" pitchFamily="34" charset="0"/>
              </a:rPr>
              <a:t>Rapid Throwaway prototypes</a:t>
            </a:r>
          </a:p>
          <a:p>
            <a:pPr lvl="1">
              <a:buFont typeface="+mj-lt"/>
              <a:buAutoNum type="arabicPeriod"/>
            </a:pPr>
            <a:r>
              <a:rPr lang="en-GB" sz="2800" b="0" i="0" dirty="0">
                <a:solidFill>
                  <a:srgbClr val="222222"/>
                </a:solidFill>
                <a:effectLst/>
                <a:latin typeface="Source Sans Pro" panose="020B0503030403020204" pitchFamily="34" charset="0"/>
              </a:rPr>
              <a:t>Evolutionary prototype</a:t>
            </a:r>
          </a:p>
          <a:p>
            <a:pPr lvl="1">
              <a:buFont typeface="+mj-lt"/>
              <a:buAutoNum type="arabicPeriod"/>
            </a:pPr>
            <a:r>
              <a:rPr lang="en-GB" sz="2800" b="0" i="0" dirty="0">
                <a:solidFill>
                  <a:srgbClr val="222222"/>
                </a:solidFill>
                <a:effectLst/>
                <a:latin typeface="Source Sans Pro" panose="020B0503030403020204" pitchFamily="34" charset="0"/>
              </a:rPr>
              <a:t>Incremental prototype</a:t>
            </a:r>
          </a:p>
          <a:p>
            <a:pPr lvl="1">
              <a:buFont typeface="+mj-lt"/>
              <a:buAutoNum type="arabicPeriod"/>
            </a:pPr>
            <a:r>
              <a:rPr lang="en-GB" sz="2800" b="0" i="0" dirty="0">
                <a:solidFill>
                  <a:srgbClr val="222222"/>
                </a:solidFill>
                <a:effectLst/>
                <a:latin typeface="Source Sans Pro" panose="020B0503030403020204" pitchFamily="34" charset="0"/>
              </a:rPr>
              <a:t>Extreme prototype</a:t>
            </a:r>
          </a:p>
          <a:p>
            <a:endParaRPr lang="en-GB" dirty="0"/>
          </a:p>
        </p:txBody>
      </p:sp>
      <p:sp>
        <p:nvSpPr>
          <p:cNvPr id="5" name="Footer Placeholder 4">
            <a:extLst>
              <a:ext uri="{FF2B5EF4-FFF2-40B4-BE49-F238E27FC236}">
                <a16:creationId xmlns:a16="http://schemas.microsoft.com/office/drawing/2014/main" id="{E7618C03-5184-9B92-04D7-05D8F7D93C33}"/>
              </a:ext>
            </a:extLst>
          </p:cNvPr>
          <p:cNvSpPr>
            <a:spLocks noGrp="1"/>
          </p:cNvSpPr>
          <p:nvPr>
            <p:ph type="ftr" sz="quarter" idx="11"/>
          </p:nvPr>
        </p:nvSpPr>
        <p:spPr/>
        <p:txBody>
          <a:bodyPr/>
          <a:lstStyle/>
          <a:p>
            <a:r>
              <a:rPr lang="en-GB"/>
              <a:t>Eng. Asmaa Lafi</a:t>
            </a:r>
          </a:p>
        </p:txBody>
      </p:sp>
    </p:spTree>
    <p:extLst>
      <p:ext uri="{BB962C8B-B14F-4D97-AF65-F5344CB8AC3E}">
        <p14:creationId xmlns:p14="http://schemas.microsoft.com/office/powerpoint/2010/main" val="814116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1564</Words>
  <Application>Microsoft Office PowerPoint</Application>
  <PresentationFormat>Widescreen</PresentationFormat>
  <Paragraphs>151</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Open Sans</vt:lpstr>
      <vt:lpstr>Source Sans Pro</vt:lpstr>
      <vt:lpstr>source-serif-pro</vt:lpstr>
      <vt:lpstr>Times New Roman</vt:lpstr>
      <vt:lpstr>Wingdings</vt:lpstr>
      <vt:lpstr>Office Theme</vt:lpstr>
      <vt:lpstr> Software Development Lifecycles Models</vt:lpstr>
      <vt:lpstr>SDLC Models</vt:lpstr>
      <vt:lpstr>SDLC Models (cont’d)</vt:lpstr>
      <vt:lpstr>Waterfall Model</vt:lpstr>
      <vt:lpstr>Advantages of Waterfall Model</vt:lpstr>
      <vt:lpstr>Disadvantages of Waterfall Model</vt:lpstr>
      <vt:lpstr>When to use the Waterfall Model</vt:lpstr>
      <vt:lpstr>Prototype Model</vt:lpstr>
      <vt:lpstr>Types of Prototyping Models </vt:lpstr>
      <vt:lpstr>Types of Prototyping Models (cont’d)</vt:lpstr>
      <vt:lpstr>Types of Prototyping Models (cont’d)</vt:lpstr>
      <vt:lpstr>Types of Prototyping Models (cont’d)</vt:lpstr>
      <vt:lpstr>Types of Prototyping Models (cont’d)</vt:lpstr>
      <vt:lpstr>Advantages of Prototype model</vt:lpstr>
      <vt:lpstr>Disadvantages of Prototype model</vt:lpstr>
      <vt:lpstr>When to use the prototyping Model</vt:lpstr>
      <vt:lpstr>RAD Model</vt:lpstr>
      <vt:lpstr>RAD Model</vt:lpstr>
      <vt:lpstr>PowerPoint Presentation</vt:lpstr>
      <vt:lpstr>RAD Model (cont’d)</vt:lpstr>
      <vt:lpstr>RAD Model (cont’d)</vt:lpstr>
      <vt:lpstr>Advantages of RAD Model </vt:lpstr>
      <vt:lpstr>Disadvantages of RAD model:</vt:lpstr>
      <vt:lpstr>When to use RAD model</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Development Lifecycles</dc:title>
  <dc:creator>Asmaa Lafi</dc:creator>
  <cp:lastModifiedBy>salem.alemaishat</cp:lastModifiedBy>
  <cp:revision>80</cp:revision>
  <dcterms:created xsi:type="dcterms:W3CDTF">2022-10-23T07:29:25Z</dcterms:created>
  <dcterms:modified xsi:type="dcterms:W3CDTF">2022-10-31T10:03:59Z</dcterms:modified>
</cp:coreProperties>
</file>