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3" r:id="rId3"/>
    <p:sldId id="298" r:id="rId4"/>
    <p:sldId id="284" r:id="rId5"/>
    <p:sldId id="258" r:id="rId6"/>
    <p:sldId id="260" r:id="rId7"/>
    <p:sldId id="261" r:id="rId8"/>
    <p:sldId id="263" r:id="rId9"/>
    <p:sldId id="279" r:id="rId10"/>
    <p:sldId id="280" r:id="rId11"/>
    <p:sldId id="271" r:id="rId12"/>
    <p:sldId id="281" r:id="rId13"/>
    <p:sldId id="277" r:id="rId14"/>
    <p:sldId id="278" r:id="rId15"/>
    <p:sldId id="285" r:id="rId16"/>
    <p:sldId id="288" r:id="rId17"/>
    <p:sldId id="289" r:id="rId18"/>
    <p:sldId id="286" r:id="rId19"/>
    <p:sldId id="287" r:id="rId20"/>
    <p:sldId id="290" r:id="rId21"/>
    <p:sldId id="291" r:id="rId22"/>
    <p:sldId id="292" r:id="rId23"/>
    <p:sldId id="293" r:id="rId24"/>
    <p:sldId id="294" r:id="rId25"/>
    <p:sldId id="295" r:id="rId26"/>
    <p:sldId id="296" r:id="rId27"/>
    <p:sldId id="297"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24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C2F2C-B61C-4555-AC16-E8409BF3A3EA}"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26B87-8F01-4023-B9C1-9C744F6561A7}" type="slidenum">
              <a:rPr lang="en-US" smtClean="0"/>
              <a:t>‹#›</a:t>
            </a:fld>
            <a:endParaRPr lang="en-US"/>
          </a:p>
        </p:txBody>
      </p:sp>
    </p:spTree>
    <p:extLst>
      <p:ext uri="{BB962C8B-B14F-4D97-AF65-F5344CB8AC3E}">
        <p14:creationId xmlns:p14="http://schemas.microsoft.com/office/powerpoint/2010/main" val="3636562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454FCC3-87C5-4D51-93FD-E93663E3D504}" type="slidenum">
              <a:rPr lang="en-US" altLang="en-US" sz="1200"/>
              <a:pPr eaLnBrk="1" hangingPunct="1"/>
              <a:t>2</a:t>
            </a:fld>
            <a:endParaRPr lang="en-US" altLang="en-US" sz="1200"/>
          </a:p>
        </p:txBody>
      </p:sp>
    </p:spTree>
    <p:extLst>
      <p:ext uri="{BB962C8B-B14F-4D97-AF65-F5344CB8AC3E}">
        <p14:creationId xmlns:p14="http://schemas.microsoft.com/office/powerpoint/2010/main" val="38583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A8C03364-0402-4B7A-A204-D9F0B1AC46FC}" type="slidenum">
              <a:rPr lang="en-US" altLang="en-US" sz="1200"/>
              <a:pPr eaLnBrk="1" hangingPunct="1"/>
              <a:t>4</a:t>
            </a:fld>
            <a:endParaRPr lang="en-US" altLang="en-US" sz="1200"/>
          </a:p>
        </p:txBody>
      </p:sp>
    </p:spTree>
    <p:extLst>
      <p:ext uri="{BB962C8B-B14F-4D97-AF65-F5344CB8AC3E}">
        <p14:creationId xmlns:p14="http://schemas.microsoft.com/office/powerpoint/2010/main" val="167647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2D0847BB-1E1D-4635-91C1-4611E7DB0CA9}" type="slidenum">
              <a:rPr lang="en-US" altLang="en-US" sz="1200"/>
              <a:pPr eaLnBrk="1" hangingPunct="1"/>
              <a:t>9</a:t>
            </a:fld>
            <a:endParaRPr lang="en-US" altLang="en-US" sz="1200"/>
          </a:p>
        </p:txBody>
      </p:sp>
    </p:spTree>
    <p:extLst>
      <p:ext uri="{BB962C8B-B14F-4D97-AF65-F5344CB8AC3E}">
        <p14:creationId xmlns:p14="http://schemas.microsoft.com/office/powerpoint/2010/main" val="155135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05207192-4D35-451A-A1A6-F08220F531F2}" type="slidenum">
              <a:rPr lang="en-US" altLang="en-US" sz="1200"/>
              <a:pPr eaLnBrk="1" hangingPunct="1"/>
              <a:t>10</a:t>
            </a:fld>
            <a:endParaRPr lang="en-US" altLang="en-US" sz="1200"/>
          </a:p>
        </p:txBody>
      </p:sp>
    </p:spTree>
    <p:extLst>
      <p:ext uri="{BB962C8B-B14F-4D97-AF65-F5344CB8AC3E}">
        <p14:creationId xmlns:p14="http://schemas.microsoft.com/office/powerpoint/2010/main" val="2352400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2DA5D517-88CE-4FBF-B9FF-08622C7D9BB3}" type="slidenum">
              <a:rPr lang="en-US" altLang="en-US" sz="1200"/>
              <a:pPr eaLnBrk="1" hangingPunct="1"/>
              <a:t>11</a:t>
            </a:fld>
            <a:endParaRPr lang="en-US" altLang="en-US" sz="1200"/>
          </a:p>
        </p:txBody>
      </p:sp>
    </p:spTree>
    <p:extLst>
      <p:ext uri="{BB962C8B-B14F-4D97-AF65-F5344CB8AC3E}">
        <p14:creationId xmlns:p14="http://schemas.microsoft.com/office/powerpoint/2010/main" val="1602315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4BBFC4E-A33D-42A2-BEF7-70F5FD5C2B99}" type="slidenum">
              <a:rPr lang="en-US" altLang="en-US" sz="1200"/>
              <a:pPr eaLnBrk="1" hangingPunct="1"/>
              <a:t>12</a:t>
            </a:fld>
            <a:endParaRPr lang="en-US" altLang="en-US" sz="1200"/>
          </a:p>
        </p:txBody>
      </p:sp>
    </p:spTree>
    <p:extLst>
      <p:ext uri="{BB962C8B-B14F-4D97-AF65-F5344CB8AC3E}">
        <p14:creationId xmlns:p14="http://schemas.microsoft.com/office/powerpoint/2010/main" val="2356681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3A6D2AE6-66E3-4EF4-8371-519615D27F5A}" type="slidenum">
              <a:rPr lang="en-US" altLang="en-US" sz="1200"/>
              <a:pPr eaLnBrk="1" hangingPunct="1"/>
              <a:t>13</a:t>
            </a:fld>
            <a:endParaRPr lang="en-US" altLang="en-US" sz="1200"/>
          </a:p>
        </p:txBody>
      </p:sp>
    </p:spTree>
    <p:extLst>
      <p:ext uri="{BB962C8B-B14F-4D97-AF65-F5344CB8AC3E}">
        <p14:creationId xmlns:p14="http://schemas.microsoft.com/office/powerpoint/2010/main" val="104151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BB1C1DE-DCC0-4269-B15A-687A8EEF0CAE}" type="slidenum">
              <a:rPr lang="en-US" altLang="en-US" sz="1200"/>
              <a:pPr eaLnBrk="1" hangingPunct="1"/>
              <a:t>14</a:t>
            </a:fld>
            <a:endParaRPr lang="en-US" altLang="en-US" sz="1200"/>
          </a:p>
        </p:txBody>
      </p:sp>
    </p:spTree>
    <p:extLst>
      <p:ext uri="{BB962C8B-B14F-4D97-AF65-F5344CB8AC3E}">
        <p14:creationId xmlns:p14="http://schemas.microsoft.com/office/powerpoint/2010/main" val="289751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F7E75E-FD29-41C9-BB9D-D74B2C548DDA}"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334711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F1D53-91E0-435B-B978-B66C34CF1844}"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242858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55922-9B6A-43D1-913B-57AAC41CBCE5}"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263628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D8098A-DE1B-46C3-A734-052665E8D142}"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263981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375072-6869-40E6-A60B-35B38897F849}"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418713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26CCF6-1D7C-4F8C-A45A-86A7EB740A35}"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313860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BF52B6-D3D8-46BD-8997-50B3AADAC10C}" type="datetime1">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332269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74FDB9-E7BC-42F2-8A9F-14DEA118D01D}" type="datetime1">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356294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87A66-1932-4037-A087-FF6CFE8634E5}" type="datetime1">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156911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9B13D2-E1A4-4541-A1F9-5B49E8CC9F26}"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191878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37568B-518A-4F40-B393-21AE42C40967}"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DD7C9-F920-49A3-8BC2-1E0A407E2501}" type="slidenum">
              <a:rPr lang="en-US" smtClean="0"/>
              <a:t>‹#›</a:t>
            </a:fld>
            <a:endParaRPr lang="en-US"/>
          </a:p>
        </p:txBody>
      </p:sp>
    </p:spTree>
    <p:extLst>
      <p:ext uri="{BB962C8B-B14F-4D97-AF65-F5344CB8AC3E}">
        <p14:creationId xmlns:p14="http://schemas.microsoft.com/office/powerpoint/2010/main" val="30260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379D8-C134-4C4F-B8E4-599491986328}" type="datetime1">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DD7C9-F920-49A3-8BC2-1E0A407E2501}" type="slidenum">
              <a:rPr lang="en-US" smtClean="0"/>
              <a:t>‹#›</a:t>
            </a:fld>
            <a:endParaRPr lang="en-US"/>
          </a:p>
        </p:txBody>
      </p:sp>
    </p:spTree>
    <p:extLst>
      <p:ext uri="{BB962C8B-B14F-4D97-AF65-F5344CB8AC3E}">
        <p14:creationId xmlns:p14="http://schemas.microsoft.com/office/powerpoint/2010/main" val="273135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lideserve.com/bryce/finite-state-machine" TargetMode="External"/><Relationship Id="rId7" Type="http://schemas.openxmlformats.org/officeDocument/2006/relationships/hyperlink" Target="https://userpages.umbc.edu/~cseaman/ifsm636/lect0913.pdf" TargetMode="External"/><Relationship Id="rId2" Type="http://schemas.openxmlformats.org/officeDocument/2006/relationships/hyperlink" Target="https://www.med.unc.edu/neurosurgery/wp-content/uploads/sites/460/2018/10/Flow-chart-Process-Flow.pdf" TargetMode="External"/><Relationship Id="rId1" Type="http://schemas.openxmlformats.org/officeDocument/2006/relationships/slideLayout" Target="../slideLayouts/slideLayout2.xml"/><Relationship Id="rId6" Type="http://schemas.openxmlformats.org/officeDocument/2006/relationships/hyperlink" Target="http://www.umsl.edu/~sauterv/analysis/f06Papers/Nitakorn/#_Toc152566774" TargetMode="External"/><Relationship Id="rId5" Type="http://schemas.openxmlformats.org/officeDocument/2006/relationships/hyperlink" Target="https://sparxsystems.com/resources/tutorials/uml2/state-diagram.html" TargetMode="External"/><Relationship Id="rId4" Type="http://schemas.openxmlformats.org/officeDocument/2006/relationships/hyperlink" Target="https://www.cs.fsu.edu/~lacher/courses/COP4380/lectures/QP2/toc.html#Top_of_P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Designing Techniques </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1</a:t>
            </a:fld>
            <a:endParaRPr lang="en-US"/>
          </a:p>
        </p:txBody>
      </p:sp>
    </p:spTree>
    <p:extLst>
      <p:ext uri="{BB962C8B-B14F-4D97-AF65-F5344CB8AC3E}">
        <p14:creationId xmlns:p14="http://schemas.microsoft.com/office/powerpoint/2010/main" val="133598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en-US" smtClean="0"/>
              <a:t>Flowchart symbols continued</a:t>
            </a:r>
          </a:p>
        </p:txBody>
      </p:sp>
      <p:pic>
        <p:nvPicPr>
          <p:cNvPr id="41989" name="Picture 4" descr="AACWQOD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2362200"/>
            <a:ext cx="8393113"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36ADD7C9-F920-49A3-8BC2-1E0A407E2501}" type="slidenum">
              <a:rPr lang="en-US" smtClean="0"/>
              <a:t>10</a:t>
            </a:fld>
            <a:endParaRPr lang="en-US"/>
          </a:p>
        </p:txBody>
      </p:sp>
    </p:spTree>
    <p:extLst>
      <p:ext uri="{BB962C8B-B14F-4D97-AF65-F5344CB8AC3E}">
        <p14:creationId xmlns:p14="http://schemas.microsoft.com/office/powerpoint/2010/main" val="2448454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en-US" smtClean="0"/>
              <a:t>Problem solving example</a:t>
            </a:r>
          </a:p>
        </p:txBody>
      </p:sp>
      <p:sp>
        <p:nvSpPr>
          <p:cNvPr id="257027" name="Rectangle 3"/>
          <p:cNvSpPr>
            <a:spLocks noGrp="1" noChangeArrowheads="1"/>
          </p:cNvSpPr>
          <p:nvPr>
            <p:ph type="body" idx="1"/>
          </p:nvPr>
        </p:nvSpPr>
        <p:spPr/>
        <p:txBody>
          <a:bodyPr/>
          <a:lstStyle/>
          <a:p>
            <a:pPr eaLnBrk="1" hangingPunct="1"/>
            <a:r>
              <a:rPr lang="en-US" altLang="en-US" dirty="0" smtClean="0"/>
              <a:t>How many stamps do you use when mailing a letter?</a:t>
            </a:r>
          </a:p>
          <a:p>
            <a:pPr eaLnBrk="1" hangingPunct="1"/>
            <a:r>
              <a:rPr lang="en-US" altLang="en-US" dirty="0" smtClean="0"/>
              <a:t>One rule of thumb is to use one stamp for every five sheets of paper or fraction thereof</a:t>
            </a:r>
            <a:r>
              <a:rPr lang="en-US" altLang="en-US" dirty="0" smtClean="0"/>
              <a:t>.</a:t>
            </a:r>
          </a:p>
          <a:p>
            <a:pPr eaLnBrk="1" hangingPunct="1"/>
            <a:endParaRPr lang="en-US" altLang="en-US" dirty="0"/>
          </a:p>
          <a:p>
            <a:pPr eaLnBrk="1" hangingPunct="1"/>
            <a:r>
              <a:rPr lang="en-US" altLang="en-US" dirty="0" smtClean="0"/>
              <a:t>How to solve this problem?</a:t>
            </a:r>
          </a:p>
          <a:p>
            <a:pPr eaLnBrk="1" hangingPunct="1"/>
            <a:endParaRPr lang="en-US" altLang="en-US" dirty="0"/>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36ADD7C9-F920-49A3-8BC2-1E0A407E2501}" type="slidenum">
              <a:rPr lang="en-US" smtClean="0"/>
              <a:t>11</a:t>
            </a:fld>
            <a:endParaRPr lang="en-US"/>
          </a:p>
        </p:txBody>
      </p:sp>
    </p:spTree>
    <p:extLst>
      <p:ext uri="{BB962C8B-B14F-4D97-AF65-F5344CB8AC3E}">
        <p14:creationId xmlns:p14="http://schemas.microsoft.com/office/powerpoint/2010/main" val="96177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left)">
                                      <p:cBhvr>
                                        <p:cTn id="7" dur="500"/>
                                        <p:tgtEl>
                                          <p:spTgt spid="25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pRg st="1" end="1"/>
                                            </p:txEl>
                                          </p:spTgt>
                                        </p:tgtEl>
                                        <p:attrNameLst>
                                          <p:attrName>style.visibility</p:attrName>
                                        </p:attrNameLst>
                                      </p:cBhvr>
                                      <p:to>
                                        <p:strVal val="visible"/>
                                      </p:to>
                                    </p:set>
                                    <p:animEffect transition="in" filter="wipe(left)">
                                      <p:cBhvr>
                                        <p:cTn id="12" dur="500"/>
                                        <p:tgtEl>
                                          <p:spTgt spid="257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pRg st="3" end="3"/>
                                            </p:txEl>
                                          </p:spTgt>
                                        </p:tgtEl>
                                        <p:attrNameLst>
                                          <p:attrName>style.visibility</p:attrName>
                                        </p:attrNameLst>
                                      </p:cBhvr>
                                      <p:to>
                                        <p:strVal val="visible"/>
                                      </p:to>
                                    </p:set>
                                    <p:animEffect transition="in" filter="wipe(left)">
                                      <p:cBhvr>
                                        <p:cTn id="17" dur="500"/>
                                        <p:tgtEl>
                                          <p:spTgt spid="257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altLang="en-US" smtClean="0"/>
              <a:t>Flowchart </a:t>
            </a:r>
            <a:br>
              <a:rPr lang="en-US" altLang="en-US" smtClean="0"/>
            </a:br>
            <a:r>
              <a:rPr lang="en-US" altLang="en-US" smtClean="0"/>
              <a:t>example</a:t>
            </a:r>
          </a:p>
        </p:txBody>
      </p:sp>
      <p:pic>
        <p:nvPicPr>
          <p:cNvPr id="43013" name="Picture 4" descr="AACWQO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1" y="838201"/>
            <a:ext cx="34067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36ADD7C9-F920-49A3-8BC2-1E0A407E2501}" type="slidenum">
              <a:rPr lang="en-US" smtClean="0"/>
              <a:t>12</a:t>
            </a:fld>
            <a:endParaRPr lang="en-US"/>
          </a:p>
        </p:txBody>
      </p:sp>
    </p:spTree>
    <p:extLst>
      <p:ext uri="{BB962C8B-B14F-4D97-AF65-F5344CB8AC3E}">
        <p14:creationId xmlns:p14="http://schemas.microsoft.com/office/powerpoint/2010/main" val="752587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en-US" dirty="0" smtClean="0"/>
              <a:t>Pseudocode</a:t>
            </a:r>
            <a:endParaRPr lang="en-US" altLang="en-US" i="1" dirty="0" smtClean="0"/>
          </a:p>
        </p:txBody>
      </p:sp>
      <p:sp>
        <p:nvSpPr>
          <p:cNvPr id="44037" name="Rectangle 3"/>
          <p:cNvSpPr>
            <a:spLocks noGrp="1" noChangeArrowheads="1"/>
          </p:cNvSpPr>
          <p:nvPr>
            <p:ph type="body" idx="1"/>
          </p:nvPr>
        </p:nvSpPr>
        <p:spPr>
          <a:xfrm>
            <a:off x="657726" y="1981199"/>
            <a:ext cx="9821362" cy="4547937"/>
          </a:xfrm>
        </p:spPr>
        <p:txBody>
          <a:bodyPr>
            <a:normAutofit/>
          </a:bodyPr>
          <a:lstStyle/>
          <a:p>
            <a:r>
              <a:rPr lang="en-US" altLang="en-US" dirty="0" smtClean="0"/>
              <a:t>Pseudocode </a:t>
            </a:r>
            <a:r>
              <a:rPr lang="en-US" dirty="0" smtClean="0"/>
              <a:t>is </a:t>
            </a:r>
            <a:r>
              <a:rPr lang="en-US" dirty="0"/>
              <a:t>a method of describing computer algorithms using a combination of natural language and programming language. </a:t>
            </a:r>
            <a:endParaRPr lang="en-US" dirty="0" smtClean="0"/>
          </a:p>
          <a:p>
            <a:r>
              <a:rPr lang="en-US" dirty="0" smtClean="0"/>
              <a:t>It </a:t>
            </a:r>
            <a:r>
              <a:rPr lang="en-US" dirty="0"/>
              <a:t>is essentially an intermittent step towards the development of the actual code.  It allows the programmer to formulate their thoughts on the organization and sequence of a computer algorithm without the need for actually following the exact coding syntax. </a:t>
            </a:r>
            <a:endParaRPr lang="en-US" dirty="0" smtClean="0"/>
          </a:p>
          <a:p>
            <a:r>
              <a:rPr lang="en-US" dirty="0" smtClean="0"/>
              <a:t>Although </a:t>
            </a:r>
            <a:r>
              <a:rPr lang="en-US" dirty="0"/>
              <a:t>pseudocode is frequently used there are no set of rules for its exact implementation.</a:t>
            </a:r>
            <a:endParaRPr lang="en-US" altLang="en-US" dirty="0" smtClean="0"/>
          </a:p>
        </p:txBody>
      </p:sp>
      <p:sp>
        <p:nvSpPr>
          <p:cNvPr id="2" name="Slide Number Placeholder 1"/>
          <p:cNvSpPr>
            <a:spLocks noGrp="1"/>
          </p:cNvSpPr>
          <p:nvPr>
            <p:ph type="sldNum" sz="quarter" idx="12"/>
          </p:nvPr>
        </p:nvSpPr>
        <p:spPr/>
        <p:txBody>
          <a:bodyPr/>
          <a:lstStyle/>
          <a:p>
            <a:fld id="{36ADD7C9-F920-49A3-8BC2-1E0A407E2501}" type="slidenum">
              <a:rPr lang="en-US" smtClean="0"/>
              <a:t>13</a:t>
            </a:fld>
            <a:endParaRPr lang="en-US"/>
          </a:p>
        </p:txBody>
      </p:sp>
    </p:spTree>
    <p:extLst>
      <p:ext uri="{BB962C8B-B14F-4D97-AF65-F5344CB8AC3E}">
        <p14:creationId xmlns:p14="http://schemas.microsoft.com/office/powerpoint/2010/main" val="40206820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1026"/>
          <p:cNvSpPr>
            <a:spLocks noGrp="1" noChangeArrowheads="1"/>
          </p:cNvSpPr>
          <p:nvPr>
            <p:ph type="title"/>
          </p:nvPr>
        </p:nvSpPr>
        <p:spPr/>
        <p:txBody>
          <a:bodyPr/>
          <a:lstStyle/>
          <a:p>
            <a:pPr eaLnBrk="1" hangingPunct="1"/>
            <a:r>
              <a:rPr lang="en-US" altLang="en-US" smtClean="0"/>
              <a:t>Pseudocode example</a:t>
            </a:r>
            <a:endParaRPr lang="en-US" altLang="en-US" b="1" i="1" smtClean="0"/>
          </a:p>
        </p:txBody>
      </p:sp>
      <p:sp>
        <p:nvSpPr>
          <p:cNvPr id="271363" name="Rectangle 1027"/>
          <p:cNvSpPr>
            <a:spLocks noGrp="1" noChangeArrowheads="1"/>
          </p:cNvSpPr>
          <p:nvPr>
            <p:ph type="body" idx="1"/>
          </p:nvPr>
        </p:nvSpPr>
        <p:spPr/>
        <p:txBody>
          <a:bodyPr/>
          <a:lstStyle/>
          <a:p>
            <a:pPr eaLnBrk="1" hangingPunct="1">
              <a:buFontTx/>
              <a:buNone/>
            </a:pPr>
            <a:r>
              <a:rPr lang="en-US" altLang="en-US" b="1" dirty="0"/>
              <a:t>Determine the proper number of stamps for </a:t>
            </a:r>
            <a:r>
              <a:rPr lang="en-US" altLang="en-US" b="1" dirty="0" smtClean="0"/>
              <a:t>a letter</a:t>
            </a:r>
          </a:p>
          <a:p>
            <a:pPr eaLnBrk="1" hangingPunct="1">
              <a:buFontTx/>
              <a:buNone/>
            </a:pPr>
            <a:endParaRPr lang="en-US" altLang="en-US" dirty="0"/>
          </a:p>
          <a:p>
            <a:pPr eaLnBrk="1" hangingPunct="1">
              <a:buFontTx/>
              <a:buNone/>
            </a:pPr>
            <a:r>
              <a:rPr lang="en-US" altLang="en-US" dirty="0"/>
              <a:t>Read Sheets </a:t>
            </a:r>
            <a:r>
              <a:rPr lang="en-US" altLang="en-US" i="1" dirty="0"/>
              <a:t>(</a:t>
            </a:r>
            <a:r>
              <a:rPr lang="en-US" altLang="en-US" i="1" dirty="0">
                <a:solidFill>
                  <a:schemeClr val="accent1"/>
                </a:solidFill>
              </a:rPr>
              <a:t>input</a:t>
            </a:r>
            <a:r>
              <a:rPr lang="en-US" altLang="en-US" i="1" dirty="0"/>
              <a:t>)</a:t>
            </a:r>
          </a:p>
          <a:p>
            <a:pPr eaLnBrk="1" hangingPunct="1">
              <a:buFontTx/>
              <a:buNone/>
            </a:pPr>
            <a:r>
              <a:rPr lang="en-US" altLang="en-US" dirty="0"/>
              <a:t>Set the number of stamps to Sheets / 5 </a:t>
            </a:r>
            <a:r>
              <a:rPr lang="en-US" altLang="en-US" i="1" dirty="0"/>
              <a:t>(</a:t>
            </a:r>
            <a:r>
              <a:rPr lang="en-US" altLang="en-US" i="1" dirty="0">
                <a:solidFill>
                  <a:schemeClr val="accent1"/>
                </a:solidFill>
              </a:rPr>
              <a:t>processing</a:t>
            </a:r>
            <a:r>
              <a:rPr lang="en-US" altLang="en-US" i="1" dirty="0"/>
              <a:t>)</a:t>
            </a:r>
          </a:p>
          <a:p>
            <a:pPr eaLnBrk="1" hangingPunct="1">
              <a:buFontTx/>
              <a:buNone/>
            </a:pPr>
            <a:r>
              <a:rPr lang="en-US" altLang="en-US" dirty="0"/>
              <a:t>Round the number of stamps up to the next </a:t>
            </a:r>
          </a:p>
          <a:p>
            <a:pPr eaLnBrk="1" hangingPunct="1">
              <a:buFontTx/>
              <a:buNone/>
            </a:pPr>
            <a:r>
              <a:rPr lang="en-US" altLang="en-US" dirty="0"/>
              <a:t>whole number </a:t>
            </a:r>
            <a:r>
              <a:rPr lang="en-US" altLang="en-US" i="1" dirty="0"/>
              <a:t>(</a:t>
            </a:r>
            <a:r>
              <a:rPr lang="en-US" altLang="en-US" i="1" dirty="0">
                <a:solidFill>
                  <a:schemeClr val="accent1"/>
                </a:solidFill>
              </a:rPr>
              <a:t>processing</a:t>
            </a:r>
            <a:r>
              <a:rPr lang="en-US" altLang="en-US" i="1" dirty="0"/>
              <a:t>)</a:t>
            </a:r>
          </a:p>
          <a:p>
            <a:pPr eaLnBrk="1" hangingPunct="1">
              <a:buFontTx/>
              <a:buNone/>
            </a:pPr>
            <a:r>
              <a:rPr lang="en-US" altLang="en-US" dirty="0"/>
              <a:t>Display the number of stamps </a:t>
            </a:r>
            <a:r>
              <a:rPr lang="en-US" altLang="en-US" i="1" dirty="0"/>
              <a:t>(</a:t>
            </a:r>
            <a:r>
              <a:rPr lang="en-US" altLang="en-US" i="1" dirty="0">
                <a:solidFill>
                  <a:schemeClr val="accent1"/>
                </a:solidFill>
              </a:rPr>
              <a:t>output</a:t>
            </a:r>
            <a:r>
              <a:rPr lang="en-US" altLang="en-US" i="1" dirty="0"/>
              <a:t>)</a:t>
            </a:r>
          </a:p>
        </p:txBody>
      </p:sp>
      <p:sp>
        <p:nvSpPr>
          <p:cNvPr id="2" name="Slide Number Placeholder 1"/>
          <p:cNvSpPr>
            <a:spLocks noGrp="1"/>
          </p:cNvSpPr>
          <p:nvPr>
            <p:ph type="sldNum" sz="quarter" idx="12"/>
          </p:nvPr>
        </p:nvSpPr>
        <p:spPr/>
        <p:txBody>
          <a:bodyPr/>
          <a:lstStyle/>
          <a:p>
            <a:fld id="{36ADD7C9-F920-49A3-8BC2-1E0A407E2501}" type="slidenum">
              <a:rPr lang="en-US" smtClean="0"/>
              <a:t>14</a:t>
            </a:fld>
            <a:endParaRPr lang="en-US"/>
          </a:p>
        </p:txBody>
      </p:sp>
    </p:spTree>
    <p:extLst>
      <p:ext uri="{BB962C8B-B14F-4D97-AF65-F5344CB8AC3E}">
        <p14:creationId xmlns:p14="http://schemas.microsoft.com/office/powerpoint/2010/main" val="30754900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wipe(left)">
                                      <p:cBhvr>
                                        <p:cTn id="7" dur="500"/>
                                        <p:tgtEl>
                                          <p:spTgt spid="271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pRg st="2" end="2"/>
                                            </p:txEl>
                                          </p:spTgt>
                                        </p:tgtEl>
                                        <p:attrNameLst>
                                          <p:attrName>style.visibility</p:attrName>
                                        </p:attrNameLst>
                                      </p:cBhvr>
                                      <p:to>
                                        <p:strVal val="visible"/>
                                      </p:to>
                                    </p:set>
                                    <p:animEffect transition="in" filter="wipe(left)">
                                      <p:cBhvr>
                                        <p:cTn id="12" dur="500"/>
                                        <p:tgtEl>
                                          <p:spTgt spid="271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pRg st="3" end="3"/>
                                            </p:txEl>
                                          </p:spTgt>
                                        </p:tgtEl>
                                        <p:attrNameLst>
                                          <p:attrName>style.visibility</p:attrName>
                                        </p:attrNameLst>
                                      </p:cBhvr>
                                      <p:to>
                                        <p:strVal val="visible"/>
                                      </p:to>
                                    </p:set>
                                    <p:animEffect transition="in" filter="wipe(left)">
                                      <p:cBhvr>
                                        <p:cTn id="17" dur="500"/>
                                        <p:tgtEl>
                                          <p:spTgt spid="2713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pRg st="4" end="4"/>
                                            </p:txEl>
                                          </p:spTgt>
                                        </p:tgtEl>
                                        <p:attrNameLst>
                                          <p:attrName>style.visibility</p:attrName>
                                        </p:attrNameLst>
                                      </p:cBhvr>
                                      <p:to>
                                        <p:strVal val="visible"/>
                                      </p:to>
                                    </p:set>
                                    <p:animEffect transition="in" filter="wipe(left)">
                                      <p:cBhvr>
                                        <p:cTn id="22" dur="500"/>
                                        <p:tgtEl>
                                          <p:spTgt spid="27136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1363">
                                            <p:txEl>
                                              <p:pRg st="5" end="5"/>
                                            </p:txEl>
                                          </p:spTgt>
                                        </p:tgtEl>
                                        <p:attrNameLst>
                                          <p:attrName>style.visibility</p:attrName>
                                        </p:attrNameLst>
                                      </p:cBhvr>
                                      <p:to>
                                        <p:strVal val="visible"/>
                                      </p:to>
                                    </p:set>
                                    <p:animEffect transition="in" filter="wipe(left)">
                                      <p:cBhvr>
                                        <p:cTn id="25" dur="500"/>
                                        <p:tgtEl>
                                          <p:spTgt spid="27136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1363">
                                            <p:txEl>
                                              <p:pRg st="6" end="6"/>
                                            </p:txEl>
                                          </p:spTgt>
                                        </p:tgtEl>
                                        <p:attrNameLst>
                                          <p:attrName>style.visibility</p:attrName>
                                        </p:attrNameLst>
                                      </p:cBhvr>
                                      <p:to>
                                        <p:strVal val="visible"/>
                                      </p:to>
                                    </p:set>
                                    <p:animEffect transition="in" filter="wipe(left)">
                                      <p:cBhvr>
                                        <p:cTn id="30" dur="500"/>
                                        <p:tgtEl>
                                          <p:spTgt spid="27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State Machine (FSM)</a:t>
            </a:r>
            <a:endParaRPr lang="en-US" dirty="0"/>
          </a:p>
        </p:txBody>
      </p:sp>
      <p:sp>
        <p:nvSpPr>
          <p:cNvPr id="3" name="Content Placeholder 2"/>
          <p:cNvSpPr>
            <a:spLocks noGrp="1"/>
          </p:cNvSpPr>
          <p:nvPr>
            <p:ph idx="1"/>
          </p:nvPr>
        </p:nvSpPr>
        <p:spPr/>
        <p:txBody>
          <a:bodyPr>
            <a:normAutofit lnSpcReduction="10000"/>
          </a:bodyPr>
          <a:lstStyle/>
          <a:p>
            <a:r>
              <a:rPr lang="en-US" dirty="0" smtClean="0"/>
              <a:t>A state machine diagram models the behavior of a single object, specifying the sequence of events that an object goes through during its lifetime in response to events.</a:t>
            </a:r>
          </a:p>
          <a:p>
            <a:r>
              <a:rPr lang="en-US" dirty="0" smtClean="0"/>
              <a:t>It is an abstract machine that can be in exactly one of a finite number of states at any given time.</a:t>
            </a:r>
          </a:p>
          <a:p>
            <a:r>
              <a:rPr lang="en-US" dirty="0" smtClean="0"/>
              <a:t>Type of state machine:</a:t>
            </a:r>
          </a:p>
          <a:p>
            <a:pPr lvl="1"/>
            <a:r>
              <a:rPr lang="en-US" b="1" dirty="0"/>
              <a:t>F</a:t>
            </a:r>
            <a:r>
              <a:rPr lang="en-US" b="1" dirty="0" smtClean="0"/>
              <a:t>inite state machine </a:t>
            </a:r>
            <a:r>
              <a:rPr lang="en-US" dirty="0" smtClean="0"/>
              <a:t>(FSM): the transition is associated with a set of input Boolean conditions and a set of output Boolean functions.</a:t>
            </a:r>
          </a:p>
          <a:p>
            <a:pPr lvl="1"/>
            <a:r>
              <a:rPr lang="en-US" b="1" dirty="0" smtClean="0"/>
              <a:t>Extended finite state machine </a:t>
            </a:r>
            <a:r>
              <a:rPr lang="en-US" dirty="0" smtClean="0"/>
              <a:t>(EFSM) model, the transition can be expressed by an “if statement” consisting of a set of trigger conditions. If trigger conditions are all satisfied, the transition is fired, bringing the machine from the current state to the next state </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15</a:t>
            </a:fld>
            <a:endParaRPr lang="en-US"/>
          </a:p>
        </p:txBody>
      </p:sp>
    </p:spTree>
    <p:extLst>
      <p:ext uri="{BB962C8B-B14F-4D97-AF65-F5344CB8AC3E}">
        <p14:creationId xmlns:p14="http://schemas.microsoft.com/office/powerpoint/2010/main" val="27573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Door Finite State Machine</a:t>
            </a:r>
            <a:endParaRPr lang="en-US" dirty="0"/>
          </a:p>
        </p:txBody>
      </p:sp>
      <p:sp>
        <p:nvSpPr>
          <p:cNvPr id="3" name="Content Placeholder 2"/>
          <p:cNvSpPr>
            <a:spLocks noGrp="1"/>
          </p:cNvSpPr>
          <p:nvPr>
            <p:ph idx="1"/>
          </p:nvPr>
        </p:nvSpPr>
        <p:spPr>
          <a:xfrm>
            <a:off x="353786" y="2841398"/>
            <a:ext cx="6689271" cy="3714524"/>
          </a:xfrm>
        </p:spPr>
        <p:txBody>
          <a:bodyPr>
            <a:normAutofit/>
          </a:bodyPr>
          <a:lstStyle/>
          <a:p>
            <a:pPr marL="0" indent="0">
              <a:buNone/>
            </a:pPr>
            <a:endParaRPr lang="en-US" sz="2000" dirty="0" smtClean="0"/>
          </a:p>
          <a:p>
            <a:r>
              <a:rPr lang="en-US" sz="2000" dirty="0" smtClean="0"/>
              <a:t>The door can be in one of three states: "Opened", "Closed" or "Locked". It can respond to the events Open, Close, Lock and Unlock.</a:t>
            </a:r>
          </a:p>
          <a:p>
            <a:r>
              <a:rPr lang="en-US" sz="2000" dirty="0" smtClean="0"/>
              <a:t>Notice that not all events are valid in all states; for example, if a door is opened, you cannot lock it until you close it. </a:t>
            </a:r>
          </a:p>
          <a:p>
            <a:r>
              <a:rPr lang="en-US" sz="2000" dirty="0" smtClean="0"/>
              <a:t>Also notice that a state transition can have a guard condition attached: if the door is Opened, it can only respond to the Close event if the condition </a:t>
            </a:r>
            <a:r>
              <a:rPr lang="en-US" sz="2000" dirty="0" err="1" smtClean="0"/>
              <a:t>doorWay</a:t>
            </a:r>
            <a:r>
              <a:rPr lang="en-US" sz="2000" dirty="0" smtClean="0"/>
              <a:t>-&gt;</a:t>
            </a:r>
            <a:r>
              <a:rPr lang="en-US" sz="2000" dirty="0" err="1" smtClean="0"/>
              <a:t>isEmpty</a:t>
            </a:r>
            <a:r>
              <a:rPr lang="en-US" sz="2000" dirty="0" smtClean="0"/>
              <a:t> is fulfilled. </a:t>
            </a:r>
            <a:endParaRPr lang="en-US" sz="2000" dirty="0"/>
          </a:p>
        </p:txBody>
      </p:sp>
      <p:pic>
        <p:nvPicPr>
          <p:cNvPr id="1026" name="Picture 2" descr="Stat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544" y="3445534"/>
            <a:ext cx="5106375" cy="240009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53786" y="1978025"/>
            <a:ext cx="9785252" cy="1180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As an example, the following state machine diagram shows the states that a door goes through during its lifetime.</a:t>
            </a:r>
          </a:p>
        </p:txBody>
      </p:sp>
      <p:sp>
        <p:nvSpPr>
          <p:cNvPr id="4" name="Slide Number Placeholder 3"/>
          <p:cNvSpPr>
            <a:spLocks noGrp="1"/>
          </p:cNvSpPr>
          <p:nvPr>
            <p:ph type="sldNum" sz="quarter" idx="12"/>
          </p:nvPr>
        </p:nvSpPr>
        <p:spPr/>
        <p:txBody>
          <a:bodyPr/>
          <a:lstStyle/>
          <a:p>
            <a:fld id="{36ADD7C9-F920-49A3-8BC2-1E0A407E2501}" type="slidenum">
              <a:rPr lang="en-US" smtClean="0"/>
              <a:t>16</a:t>
            </a:fld>
            <a:endParaRPr lang="en-US"/>
          </a:p>
        </p:txBody>
      </p:sp>
    </p:spTree>
    <p:extLst>
      <p:ext uri="{BB962C8B-B14F-4D97-AF65-F5344CB8AC3E}">
        <p14:creationId xmlns:p14="http://schemas.microsoft.com/office/powerpoint/2010/main" val="174930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symbols  </a:t>
            </a:r>
            <a:endParaRPr lang="en-US" dirty="0"/>
          </a:p>
        </p:txBody>
      </p:sp>
      <p:pic>
        <p:nvPicPr>
          <p:cNvPr id="2050" name="Picture 2" descr="Sta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524000" cy="1047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43842" y="1956080"/>
            <a:ext cx="9583400" cy="923330"/>
          </a:xfrm>
          <a:prstGeom prst="rect">
            <a:avLst/>
          </a:prstGeom>
        </p:spPr>
        <p:txBody>
          <a:bodyPr wrap="square">
            <a:spAutoFit/>
          </a:bodyPr>
          <a:lstStyle/>
          <a:p>
            <a:r>
              <a:rPr lang="en-US" b="0" i="0" dirty="0" smtClean="0">
                <a:solidFill>
                  <a:srgbClr val="595959"/>
                </a:solidFill>
                <a:effectLst/>
                <a:latin typeface="Arial" panose="020B0604020202020204" pitchFamily="34" charset="0"/>
              </a:rPr>
              <a:t>A state is denoted by a round-cornered rectangle with the name of the state written inside it.</a:t>
            </a:r>
          </a:p>
          <a:p>
            <a:r>
              <a:rPr lang="en-US" dirty="0" smtClean="0"/>
              <a:t/>
            </a:r>
            <a:br>
              <a:rPr lang="en-US" dirty="0" smtClean="0"/>
            </a:br>
            <a:endParaRPr lang="en-US" dirty="0"/>
          </a:p>
        </p:txBody>
      </p:sp>
      <p:sp>
        <p:nvSpPr>
          <p:cNvPr id="6" name="Rectangle 5"/>
          <p:cNvSpPr/>
          <p:nvPr/>
        </p:nvSpPr>
        <p:spPr>
          <a:xfrm>
            <a:off x="1194708" y="1346635"/>
            <a:ext cx="1009650" cy="923330"/>
          </a:xfrm>
          <a:prstGeom prst="rect">
            <a:avLst/>
          </a:prstGeom>
        </p:spPr>
        <p:txBody>
          <a:bodyPr wrap="square">
            <a:spAutoFit/>
          </a:bodyPr>
          <a:lstStyle/>
          <a:p>
            <a:r>
              <a:rPr lang="en-US" b="1" i="0" dirty="0" smtClean="0">
                <a:solidFill>
                  <a:srgbClr val="595959"/>
                </a:solidFill>
                <a:effectLst/>
                <a:latin typeface="Arial" panose="020B0604020202020204" pitchFamily="34" charset="0"/>
              </a:rPr>
              <a:t>States</a:t>
            </a:r>
          </a:p>
          <a:p>
            <a:r>
              <a:rPr lang="en-US" dirty="0" smtClean="0"/>
              <a:t/>
            </a:r>
            <a:br>
              <a:rPr lang="en-US" dirty="0" smtClean="0"/>
            </a:br>
            <a:endParaRPr lang="en-US" dirty="0"/>
          </a:p>
        </p:txBody>
      </p:sp>
      <p:sp>
        <p:nvSpPr>
          <p:cNvPr id="7" name="Rectangle 6"/>
          <p:cNvSpPr/>
          <p:nvPr/>
        </p:nvSpPr>
        <p:spPr>
          <a:xfrm>
            <a:off x="378279" y="2926514"/>
            <a:ext cx="6096000" cy="923330"/>
          </a:xfrm>
          <a:prstGeom prst="rect">
            <a:avLst/>
          </a:prstGeom>
        </p:spPr>
        <p:txBody>
          <a:bodyPr>
            <a:spAutoFit/>
          </a:bodyPr>
          <a:lstStyle/>
          <a:p>
            <a:r>
              <a:rPr lang="en-US" b="1" i="0" dirty="0" smtClean="0">
                <a:solidFill>
                  <a:srgbClr val="595959"/>
                </a:solidFill>
                <a:effectLst/>
                <a:latin typeface="Arial" panose="020B0604020202020204" pitchFamily="34" charset="0"/>
              </a:rPr>
              <a:t>Initial and Final States</a:t>
            </a:r>
          </a:p>
          <a:p>
            <a:r>
              <a:rPr lang="en-US" dirty="0" smtClean="0"/>
              <a:t/>
            </a:r>
            <a:br>
              <a:rPr lang="en-US" dirty="0" smtClean="0"/>
            </a:br>
            <a:endParaRPr lang="en-US" dirty="0"/>
          </a:p>
        </p:txBody>
      </p:sp>
      <p:pic>
        <p:nvPicPr>
          <p:cNvPr id="2052" name="Picture 4" descr="Initial and Final St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54" y="3287869"/>
            <a:ext cx="3171825" cy="11239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685256" y="2959865"/>
            <a:ext cx="8152517" cy="1615827"/>
          </a:xfrm>
          <a:prstGeom prst="rect">
            <a:avLst/>
          </a:prstGeom>
        </p:spPr>
        <p:txBody>
          <a:bodyPr wrap="square">
            <a:spAutoFit/>
          </a:bodyPr>
          <a:lstStyle/>
          <a:p>
            <a:r>
              <a:rPr lang="en-US" b="0" i="0" dirty="0" smtClean="0">
                <a:solidFill>
                  <a:srgbClr val="595959"/>
                </a:solidFill>
                <a:effectLst/>
                <a:latin typeface="Arial" panose="020B0604020202020204" pitchFamily="34" charset="0"/>
              </a:rPr>
              <a:t>The initial state is denoted by a filled black circle and may be labeled with a name. The final state is denoted by a circle with a dot inside and may also be labeled with a name.</a:t>
            </a:r>
          </a:p>
          <a:p>
            <a:pPr marL="742950" lvl="1" indent="-285750">
              <a:buFont typeface="Arial" panose="020B0604020202020204" pitchFamily="34" charset="0"/>
              <a:buChar char="•"/>
            </a:pPr>
            <a:r>
              <a:rPr lang="en-US" sz="1500" dirty="0" smtClean="0"/>
              <a:t>"Guard" is a condition which must be true in order for the trigger to cause the transition. </a:t>
            </a:r>
          </a:p>
          <a:p>
            <a:pPr marL="742950" lvl="1" indent="-285750">
              <a:buFont typeface="Arial" panose="020B0604020202020204" pitchFamily="34" charset="0"/>
              <a:buChar char="•"/>
            </a:pPr>
            <a:r>
              <a:rPr lang="en-US" sz="1500" dirty="0" smtClean="0"/>
              <a:t>"Effect" is an action which will be invoked directly on the object that owns the state machine as a result of the transition.</a:t>
            </a:r>
            <a:endParaRPr lang="en-US" sz="1500" dirty="0"/>
          </a:p>
        </p:txBody>
      </p:sp>
      <p:sp>
        <p:nvSpPr>
          <p:cNvPr id="9" name="Rectangle 8"/>
          <p:cNvSpPr/>
          <p:nvPr/>
        </p:nvSpPr>
        <p:spPr>
          <a:xfrm>
            <a:off x="1132447" y="4588508"/>
            <a:ext cx="1415837" cy="369332"/>
          </a:xfrm>
          <a:prstGeom prst="rect">
            <a:avLst/>
          </a:prstGeom>
        </p:spPr>
        <p:txBody>
          <a:bodyPr wrap="none">
            <a:spAutoFit/>
          </a:bodyPr>
          <a:lstStyle/>
          <a:p>
            <a:r>
              <a:rPr lang="en-US" b="1" i="0" dirty="0" smtClean="0">
                <a:solidFill>
                  <a:srgbClr val="595959"/>
                </a:solidFill>
                <a:effectLst/>
                <a:latin typeface="Arial" panose="020B0604020202020204" pitchFamily="34" charset="0"/>
              </a:rPr>
              <a:t>Transitions</a:t>
            </a:r>
            <a:endParaRPr lang="en-US" b="1" i="0" dirty="0">
              <a:solidFill>
                <a:srgbClr val="595959"/>
              </a:solidFill>
              <a:effectLst/>
              <a:latin typeface="Arial" panose="020B0604020202020204" pitchFamily="34" charset="0"/>
            </a:endParaRPr>
          </a:p>
        </p:txBody>
      </p:sp>
      <p:pic>
        <p:nvPicPr>
          <p:cNvPr id="2054" name="Picture 6" descr="Transi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7" y="5004944"/>
            <a:ext cx="4000500" cy="10572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258961" y="5071917"/>
            <a:ext cx="7768281" cy="923330"/>
          </a:xfrm>
          <a:prstGeom prst="rect">
            <a:avLst/>
          </a:prstGeom>
        </p:spPr>
        <p:txBody>
          <a:bodyPr wrap="square">
            <a:spAutoFit/>
          </a:bodyPr>
          <a:lstStyle/>
          <a:p>
            <a:r>
              <a:rPr lang="en-US" b="0" i="0" dirty="0" smtClean="0">
                <a:solidFill>
                  <a:srgbClr val="595959"/>
                </a:solidFill>
                <a:effectLst/>
                <a:latin typeface="Arial" panose="020B0604020202020204" pitchFamily="34" charset="0"/>
              </a:rPr>
              <a:t>Transitions from one state to the next are denoted by lines with arrowheads. A transition may have a trigger, a guard and an effect, as below.</a:t>
            </a:r>
            <a:endParaRPr lang="en-US" dirty="0"/>
          </a:p>
        </p:txBody>
      </p:sp>
      <p:sp>
        <p:nvSpPr>
          <p:cNvPr id="11" name="Slide Number Placeholder 10"/>
          <p:cNvSpPr>
            <a:spLocks noGrp="1"/>
          </p:cNvSpPr>
          <p:nvPr>
            <p:ph type="sldNum" sz="quarter" idx="12"/>
          </p:nvPr>
        </p:nvSpPr>
        <p:spPr/>
        <p:txBody>
          <a:bodyPr/>
          <a:lstStyle/>
          <a:p>
            <a:fld id="{36ADD7C9-F920-49A3-8BC2-1E0A407E2501}" type="slidenum">
              <a:rPr lang="en-US" smtClean="0"/>
              <a:t>17</a:t>
            </a:fld>
            <a:endParaRPr lang="en-US"/>
          </a:p>
        </p:txBody>
      </p:sp>
    </p:spTree>
    <p:extLst>
      <p:ext uri="{BB962C8B-B14F-4D97-AF65-F5344CB8AC3E}">
        <p14:creationId xmlns:p14="http://schemas.microsoft.com/office/powerpoint/2010/main" val="70307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State Machine Example</a:t>
            </a:r>
            <a:endParaRPr lang="en-US" dirty="0"/>
          </a:p>
        </p:txBody>
      </p:sp>
      <p:sp>
        <p:nvSpPr>
          <p:cNvPr id="3" name="Content Placeholder 2"/>
          <p:cNvSpPr>
            <a:spLocks noGrp="1"/>
          </p:cNvSpPr>
          <p:nvPr>
            <p:ph idx="1"/>
          </p:nvPr>
        </p:nvSpPr>
        <p:spPr/>
        <p:txBody>
          <a:bodyPr/>
          <a:lstStyle/>
          <a:p>
            <a:pPr marL="0" indent="0" algn="ctr">
              <a:buNone/>
            </a:pPr>
            <a:r>
              <a:rPr lang="en-US" dirty="0" smtClean="0"/>
              <a:t>Representing the computer keyboard state machine</a:t>
            </a:r>
            <a:endParaRPr lang="en-US" dirty="0"/>
          </a:p>
        </p:txBody>
      </p:sp>
      <p:pic>
        <p:nvPicPr>
          <p:cNvPr id="4" name="Picture 3"/>
          <p:cNvPicPr>
            <a:picLocks noChangeAspect="1"/>
          </p:cNvPicPr>
          <p:nvPr/>
        </p:nvPicPr>
        <p:blipFill>
          <a:blip r:embed="rId2"/>
          <a:stretch>
            <a:fillRect/>
          </a:stretch>
        </p:blipFill>
        <p:spPr>
          <a:xfrm>
            <a:off x="1172862" y="2645108"/>
            <a:ext cx="9846276" cy="3914263"/>
          </a:xfrm>
          <a:prstGeom prst="rect">
            <a:avLst/>
          </a:prstGeom>
        </p:spPr>
      </p:pic>
      <p:sp>
        <p:nvSpPr>
          <p:cNvPr id="5" name="Slide Number Placeholder 4"/>
          <p:cNvSpPr>
            <a:spLocks noGrp="1"/>
          </p:cNvSpPr>
          <p:nvPr>
            <p:ph type="sldNum" sz="quarter" idx="12"/>
          </p:nvPr>
        </p:nvSpPr>
        <p:spPr/>
        <p:txBody>
          <a:bodyPr/>
          <a:lstStyle/>
          <a:p>
            <a:fld id="{36ADD7C9-F920-49A3-8BC2-1E0A407E2501}" type="slidenum">
              <a:rPr lang="en-US" smtClean="0"/>
              <a:t>18</a:t>
            </a:fld>
            <a:endParaRPr lang="en-US"/>
          </a:p>
        </p:txBody>
      </p:sp>
    </p:spTree>
    <p:extLst>
      <p:ext uri="{BB962C8B-B14F-4D97-AF65-F5344CB8AC3E}">
        <p14:creationId xmlns:p14="http://schemas.microsoft.com/office/powerpoint/2010/main" val="306782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Finite State Machine Example</a:t>
            </a:r>
            <a:endParaRPr lang="en-US" dirty="0"/>
          </a:p>
        </p:txBody>
      </p:sp>
      <p:sp>
        <p:nvSpPr>
          <p:cNvPr id="3" name="Content Placeholder 2"/>
          <p:cNvSpPr>
            <a:spLocks noGrp="1"/>
          </p:cNvSpPr>
          <p:nvPr>
            <p:ph idx="1"/>
          </p:nvPr>
        </p:nvSpPr>
        <p:spPr/>
        <p:txBody>
          <a:bodyPr/>
          <a:lstStyle/>
          <a:p>
            <a:pPr marL="0" indent="0" algn="ctr">
              <a:buNone/>
            </a:pPr>
            <a:r>
              <a:rPr lang="en-US" dirty="0" smtClean="0"/>
              <a:t>“cheap keyboard” with extended state variable </a:t>
            </a:r>
            <a:r>
              <a:rPr lang="en-US" dirty="0" err="1" smtClean="0"/>
              <a:t>key_count</a:t>
            </a:r>
            <a:r>
              <a:rPr lang="en-US" dirty="0" smtClean="0"/>
              <a:t> and various guard conditions.</a:t>
            </a:r>
            <a:endParaRPr lang="en-US" dirty="0"/>
          </a:p>
        </p:txBody>
      </p:sp>
      <p:pic>
        <p:nvPicPr>
          <p:cNvPr id="4" name="Picture 3"/>
          <p:cNvPicPr>
            <a:picLocks noChangeAspect="1"/>
          </p:cNvPicPr>
          <p:nvPr/>
        </p:nvPicPr>
        <p:blipFill rotWithShape="1">
          <a:blip r:embed="rId2"/>
          <a:srcRect b="4506"/>
          <a:stretch/>
        </p:blipFill>
        <p:spPr>
          <a:xfrm>
            <a:off x="1162816" y="2694406"/>
            <a:ext cx="9866368" cy="3936167"/>
          </a:xfrm>
          <a:prstGeom prst="rect">
            <a:avLst/>
          </a:prstGeom>
        </p:spPr>
      </p:pic>
      <p:sp>
        <p:nvSpPr>
          <p:cNvPr id="5" name="Slide Number Placeholder 4"/>
          <p:cNvSpPr>
            <a:spLocks noGrp="1"/>
          </p:cNvSpPr>
          <p:nvPr>
            <p:ph type="sldNum" sz="quarter" idx="12"/>
          </p:nvPr>
        </p:nvSpPr>
        <p:spPr/>
        <p:txBody>
          <a:bodyPr/>
          <a:lstStyle/>
          <a:p>
            <a:fld id="{36ADD7C9-F920-49A3-8BC2-1E0A407E2501}" type="slidenum">
              <a:rPr lang="en-US" smtClean="0"/>
              <a:t>19</a:t>
            </a:fld>
            <a:endParaRPr lang="en-US"/>
          </a:p>
        </p:txBody>
      </p:sp>
    </p:spTree>
    <p:extLst>
      <p:ext uri="{BB962C8B-B14F-4D97-AF65-F5344CB8AC3E}">
        <p14:creationId xmlns:p14="http://schemas.microsoft.com/office/powerpoint/2010/main" val="153491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en-US" smtClean="0"/>
              <a:t>Program development cycl</a:t>
            </a:r>
            <a:r>
              <a:rPr lang="en-US" altLang="en-US" b="1" smtClean="0"/>
              <a:t>e</a:t>
            </a:r>
            <a:endParaRPr lang="en-US" altLang="en-US" smtClean="0"/>
          </a:p>
        </p:txBody>
      </p:sp>
      <p:sp>
        <p:nvSpPr>
          <p:cNvPr id="177155" name="Rectangle 3"/>
          <p:cNvSpPr>
            <a:spLocks noGrp="1" noChangeArrowheads="1"/>
          </p:cNvSpPr>
          <p:nvPr>
            <p:ph type="body" idx="1"/>
          </p:nvPr>
        </p:nvSpPr>
        <p:spPr/>
        <p:txBody>
          <a:bodyPr>
            <a:normAutofit lnSpcReduction="10000"/>
          </a:bodyPr>
          <a:lstStyle/>
          <a:p>
            <a:pPr marL="533400" indent="-533400">
              <a:buNone/>
            </a:pPr>
            <a:r>
              <a:rPr lang="en-US" altLang="en-US" sz="3600" b="1" dirty="0"/>
              <a:t>1. </a:t>
            </a:r>
            <a:r>
              <a:rPr lang="en-US" altLang="en-US" sz="3600" b="1" i="1" dirty="0">
                <a:solidFill>
                  <a:schemeClr val="accent1"/>
                </a:solidFill>
              </a:rPr>
              <a:t>Analyze</a:t>
            </a:r>
            <a:r>
              <a:rPr lang="en-US" altLang="en-US" sz="3600" b="1" i="1" dirty="0"/>
              <a:t>: </a:t>
            </a:r>
            <a:r>
              <a:rPr lang="en-US" altLang="en-US" sz="3600" dirty="0"/>
              <a:t>Define the problem.</a:t>
            </a:r>
          </a:p>
          <a:p>
            <a:pPr marL="533400" indent="-533400">
              <a:buNone/>
            </a:pPr>
            <a:r>
              <a:rPr lang="en-US" altLang="en-US" sz="3600" b="1" u="sng" dirty="0"/>
              <a:t>2. </a:t>
            </a:r>
            <a:r>
              <a:rPr lang="en-US" altLang="en-US" sz="3600" b="1" i="1" u="sng" dirty="0">
                <a:solidFill>
                  <a:schemeClr val="accent1"/>
                </a:solidFill>
              </a:rPr>
              <a:t>Design</a:t>
            </a:r>
            <a:r>
              <a:rPr lang="en-US" altLang="en-US" sz="3600" b="1" i="1" u="sng" dirty="0"/>
              <a:t>: </a:t>
            </a:r>
            <a:r>
              <a:rPr lang="en-US" altLang="en-US" sz="3600" u="sng" dirty="0"/>
              <a:t>Plan the solution to the problem</a:t>
            </a:r>
            <a:r>
              <a:rPr lang="en-US" altLang="en-US" sz="3600" u="sng" dirty="0" smtClean="0"/>
              <a:t>.</a:t>
            </a:r>
          </a:p>
          <a:p>
            <a:pPr>
              <a:buNone/>
            </a:pPr>
            <a:r>
              <a:rPr lang="en-US" altLang="en-US" sz="3600" b="1" dirty="0" smtClean="0"/>
              <a:t>3. </a:t>
            </a:r>
            <a:r>
              <a:rPr lang="en-US" altLang="en-US" sz="3600" b="1" i="1" dirty="0" smtClean="0">
                <a:solidFill>
                  <a:schemeClr val="accent1"/>
                </a:solidFill>
              </a:rPr>
              <a:t>Code</a:t>
            </a:r>
            <a:r>
              <a:rPr lang="en-US" altLang="en-US" sz="3600" b="1" i="1" dirty="0" smtClean="0"/>
              <a:t>: </a:t>
            </a:r>
            <a:r>
              <a:rPr lang="en-US" altLang="en-US" sz="3600" dirty="0" smtClean="0"/>
              <a:t>Translate the algorithm into a programming language.</a:t>
            </a:r>
          </a:p>
          <a:p>
            <a:pPr>
              <a:buNone/>
            </a:pPr>
            <a:r>
              <a:rPr lang="en-US" altLang="en-US" sz="3600" b="1" dirty="0"/>
              <a:t>4</a:t>
            </a:r>
            <a:r>
              <a:rPr lang="en-US" altLang="en-US" sz="3600" b="1" dirty="0" smtClean="0"/>
              <a:t>. </a:t>
            </a:r>
            <a:r>
              <a:rPr lang="en-US" altLang="en-US" sz="3600" b="1" i="1" dirty="0" smtClean="0">
                <a:solidFill>
                  <a:schemeClr val="accent1"/>
                </a:solidFill>
              </a:rPr>
              <a:t>Test </a:t>
            </a:r>
            <a:r>
              <a:rPr lang="en-US" altLang="en-US" sz="3600" b="1" i="1" dirty="0" smtClean="0"/>
              <a:t>and</a:t>
            </a:r>
            <a:r>
              <a:rPr lang="en-US" altLang="en-US" sz="3600" b="1" i="1" dirty="0" smtClean="0">
                <a:solidFill>
                  <a:schemeClr val="accent1"/>
                </a:solidFill>
              </a:rPr>
              <a:t> debug</a:t>
            </a:r>
            <a:r>
              <a:rPr lang="en-US" altLang="en-US" sz="3600" b="1" i="1" dirty="0" smtClean="0"/>
              <a:t>: </a:t>
            </a:r>
            <a:r>
              <a:rPr lang="en-US" altLang="en-US" sz="3600" dirty="0" smtClean="0"/>
              <a:t>Locate and remove any errors in the program.</a:t>
            </a:r>
          </a:p>
          <a:p>
            <a:pPr>
              <a:buNone/>
            </a:pPr>
            <a:r>
              <a:rPr lang="en-US" altLang="en-US" sz="3600" b="1" dirty="0"/>
              <a:t>5</a:t>
            </a:r>
            <a:r>
              <a:rPr lang="en-US" altLang="en-US" sz="3600" b="1" dirty="0" smtClean="0"/>
              <a:t>. </a:t>
            </a:r>
            <a:r>
              <a:rPr lang="en-US" altLang="en-US" sz="3600" b="1" i="1" dirty="0" smtClean="0">
                <a:solidFill>
                  <a:schemeClr val="accent1"/>
                </a:solidFill>
              </a:rPr>
              <a:t>Deployment </a:t>
            </a:r>
            <a:r>
              <a:rPr lang="en-US" altLang="en-US" sz="3600" b="1" i="1" dirty="0" smtClean="0"/>
              <a:t>and</a:t>
            </a:r>
            <a:r>
              <a:rPr lang="en-US" altLang="en-US" sz="3600" b="1" i="1" dirty="0" smtClean="0">
                <a:solidFill>
                  <a:schemeClr val="accent1"/>
                </a:solidFill>
              </a:rPr>
              <a:t> Maintenance</a:t>
            </a:r>
            <a:r>
              <a:rPr lang="en-US" altLang="en-US" sz="3600" b="1" i="1" dirty="0" smtClean="0"/>
              <a:t>: </a:t>
            </a:r>
            <a:r>
              <a:rPr lang="en-US" altLang="en-US" sz="3600" dirty="0" smtClean="0"/>
              <a:t> Getting software out and continue to make improvements and changes.</a:t>
            </a:r>
          </a:p>
          <a:p>
            <a:pPr>
              <a:buNone/>
            </a:pPr>
            <a:endParaRPr lang="en-US" altLang="en-US" sz="3600" dirty="0" smtClean="0"/>
          </a:p>
          <a:p>
            <a:pPr marL="533400" indent="-533400">
              <a:buNone/>
            </a:pPr>
            <a:endParaRPr lang="en-US" altLang="en-US" sz="3600" dirty="0"/>
          </a:p>
        </p:txBody>
      </p:sp>
      <p:sp>
        <p:nvSpPr>
          <p:cNvPr id="2" name="Slide Number Placeholder 1"/>
          <p:cNvSpPr>
            <a:spLocks noGrp="1"/>
          </p:cNvSpPr>
          <p:nvPr>
            <p:ph type="sldNum" sz="quarter" idx="12"/>
          </p:nvPr>
        </p:nvSpPr>
        <p:spPr/>
        <p:txBody>
          <a:bodyPr/>
          <a:lstStyle/>
          <a:p>
            <a:fld id="{36ADD7C9-F920-49A3-8BC2-1E0A407E2501}" type="slidenum">
              <a:rPr lang="en-US" smtClean="0"/>
              <a:t>2</a:t>
            </a:fld>
            <a:endParaRPr lang="en-US"/>
          </a:p>
        </p:txBody>
      </p:sp>
    </p:spTree>
    <p:extLst>
      <p:ext uri="{BB962C8B-B14F-4D97-AF65-F5344CB8AC3E}">
        <p14:creationId xmlns:p14="http://schemas.microsoft.com/office/powerpoint/2010/main" val="2386530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wipe(left)">
                                      <p:cBhvr>
                                        <p:cTn id="7" dur="500"/>
                                        <p:tgtEl>
                                          <p:spTgt spid="17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wipe(left)">
                                      <p:cBhvr>
                                        <p:cTn id="12" dur="500"/>
                                        <p:tgtEl>
                                          <p:spTgt spid="177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7155">
                                            <p:txEl>
                                              <p:pRg st="2" end="2"/>
                                            </p:txEl>
                                          </p:spTgt>
                                        </p:tgtEl>
                                        <p:attrNameLst>
                                          <p:attrName>style.visibility</p:attrName>
                                        </p:attrNameLst>
                                      </p:cBhvr>
                                      <p:to>
                                        <p:strVal val="visible"/>
                                      </p:to>
                                    </p:set>
                                    <p:animEffect transition="in" filter="wipe(left)">
                                      <p:cBhvr>
                                        <p:cTn id="17" dur="500"/>
                                        <p:tgtEl>
                                          <p:spTgt spid="177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7155">
                                            <p:txEl>
                                              <p:pRg st="3" end="3"/>
                                            </p:txEl>
                                          </p:spTgt>
                                        </p:tgtEl>
                                        <p:attrNameLst>
                                          <p:attrName>style.visibility</p:attrName>
                                        </p:attrNameLst>
                                      </p:cBhvr>
                                      <p:to>
                                        <p:strVal val="visible"/>
                                      </p:to>
                                    </p:set>
                                    <p:animEffect transition="in" filter="wipe(left)">
                                      <p:cBhvr>
                                        <p:cTn id="22" dur="500"/>
                                        <p:tgtEl>
                                          <p:spTgt spid="177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7155">
                                            <p:txEl>
                                              <p:pRg st="4" end="4"/>
                                            </p:txEl>
                                          </p:spTgt>
                                        </p:tgtEl>
                                        <p:attrNameLst>
                                          <p:attrName>style.visibility</p:attrName>
                                        </p:attrNameLst>
                                      </p:cBhvr>
                                      <p:to>
                                        <p:strVal val="visible"/>
                                      </p:to>
                                    </p:set>
                                    <p:animEffect transition="in" filter="wipe(left)">
                                      <p:cBhvr>
                                        <p:cTn id="27" dur="500"/>
                                        <p:tgtEl>
                                          <p:spTgt spid="177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Diagrams (DFDs)</a:t>
            </a:r>
            <a:endParaRPr lang="en-US" dirty="0"/>
          </a:p>
        </p:txBody>
      </p:sp>
      <p:sp>
        <p:nvSpPr>
          <p:cNvPr id="3" name="Content Placeholder 2"/>
          <p:cNvSpPr>
            <a:spLocks noGrp="1"/>
          </p:cNvSpPr>
          <p:nvPr>
            <p:ph idx="1"/>
          </p:nvPr>
        </p:nvSpPr>
        <p:spPr>
          <a:xfrm>
            <a:off x="838200" y="1825625"/>
            <a:ext cx="10515600" cy="4847024"/>
          </a:xfrm>
        </p:spPr>
        <p:txBody>
          <a:bodyPr>
            <a:normAutofit fontScale="77500" lnSpcReduction="20000"/>
          </a:bodyPr>
          <a:lstStyle/>
          <a:p>
            <a:r>
              <a:rPr lang="en-US" dirty="0" smtClean="0"/>
              <a:t>Data flow diagram is a graphical representation of the flow of data through an information system. </a:t>
            </a:r>
          </a:p>
          <a:p>
            <a:r>
              <a:rPr lang="en-US" dirty="0" smtClean="0"/>
              <a:t>It is one of the most commonly used systems-modeling tools, particularly in the operational system in which functions of the system are the most important and more complex than the data that the system manipulates. </a:t>
            </a:r>
          </a:p>
          <a:p>
            <a:r>
              <a:rPr lang="en-US" dirty="0" smtClean="0"/>
              <a:t>Rather than showing the strict order of execution of steps:</a:t>
            </a:r>
          </a:p>
          <a:p>
            <a:pPr lvl="1"/>
            <a:r>
              <a:rPr lang="en-US" dirty="0"/>
              <a:t>I</a:t>
            </a:r>
            <a:r>
              <a:rPr lang="en-US" dirty="0" smtClean="0"/>
              <a:t>t shows how processes depend on one another for information. </a:t>
            </a:r>
          </a:p>
          <a:p>
            <a:pPr lvl="1"/>
            <a:r>
              <a:rPr lang="en-US" dirty="0" smtClean="0"/>
              <a:t>It shows data flow from external into the system and shows how the data moved from one process to another process.</a:t>
            </a:r>
          </a:p>
          <a:p>
            <a:r>
              <a:rPr lang="en-US" dirty="0" smtClean="0"/>
              <a:t>System analysts use it as a tool for modeling and analyzing the processes in the system. It helps analysts to visualize the data processes since data enter to the system, and then they are used by the system until they are returned to the environment.</a:t>
            </a:r>
          </a:p>
          <a:p>
            <a:r>
              <a:rPr lang="en-US" dirty="0" smtClean="0"/>
              <a:t>Analysts use DFDs to study alternative information handling procedures during the process of designing new information services. </a:t>
            </a:r>
          </a:p>
          <a:p>
            <a:r>
              <a:rPr lang="en-US" dirty="0" smtClean="0"/>
              <a:t>Data Flow Diagrams can be used for compared the new system and the old system. With this comparison, system analysts can find the gap between two systems and the effectiveness of the improved system.</a:t>
            </a:r>
          </a:p>
        </p:txBody>
      </p:sp>
      <p:sp>
        <p:nvSpPr>
          <p:cNvPr id="4" name="Slide Number Placeholder 3"/>
          <p:cNvSpPr>
            <a:spLocks noGrp="1"/>
          </p:cNvSpPr>
          <p:nvPr>
            <p:ph type="sldNum" sz="quarter" idx="12"/>
          </p:nvPr>
        </p:nvSpPr>
        <p:spPr/>
        <p:txBody>
          <a:bodyPr/>
          <a:lstStyle/>
          <a:p>
            <a:fld id="{36ADD7C9-F920-49A3-8BC2-1E0A407E2501}" type="slidenum">
              <a:rPr lang="en-US" smtClean="0"/>
              <a:t>20</a:t>
            </a:fld>
            <a:endParaRPr lang="en-US"/>
          </a:p>
        </p:txBody>
      </p:sp>
    </p:spTree>
    <p:extLst>
      <p:ext uri="{BB962C8B-B14F-4D97-AF65-F5344CB8AC3E}">
        <p14:creationId xmlns:p14="http://schemas.microsoft.com/office/powerpoint/2010/main" val="143791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Components</a:t>
            </a:r>
            <a:endParaRPr lang="en-US" dirty="0"/>
          </a:p>
        </p:txBody>
      </p:sp>
      <p:sp>
        <p:nvSpPr>
          <p:cNvPr id="3" name="Content Placeholder 2"/>
          <p:cNvSpPr>
            <a:spLocks noGrp="1"/>
          </p:cNvSpPr>
          <p:nvPr>
            <p:ph idx="1"/>
          </p:nvPr>
        </p:nvSpPr>
        <p:spPr>
          <a:xfrm>
            <a:off x="838200" y="1825624"/>
            <a:ext cx="10515600" cy="5032375"/>
          </a:xfrm>
        </p:spPr>
        <p:txBody>
          <a:bodyPr>
            <a:normAutofit fontScale="77500" lnSpcReduction="20000"/>
          </a:bodyPr>
          <a:lstStyle/>
          <a:p>
            <a:r>
              <a:rPr lang="en-US" b="1" dirty="0" smtClean="0"/>
              <a:t>Squares or Ovals </a:t>
            </a:r>
            <a:r>
              <a:rPr lang="en-US" dirty="0" smtClean="0"/>
              <a:t>represent external entities, terminators, sources, or sinks. Typically, a terminator is a person or a group of people outside the control of the system being modeled. It represents where information comes from and where it goes. There are three important things that we must remember about terminators:</a:t>
            </a:r>
          </a:p>
          <a:p>
            <a:pPr lvl="1"/>
            <a:r>
              <a:rPr lang="en-US" dirty="0" smtClean="0"/>
              <a:t>They must be outside the system we are being modeled.</a:t>
            </a:r>
          </a:p>
          <a:p>
            <a:pPr lvl="1"/>
            <a:r>
              <a:rPr lang="en-US" dirty="0" smtClean="0"/>
              <a:t>As a result, neither the system analysts nor system designers are able to change the contents, organization and the internal process within the terminators.</a:t>
            </a:r>
          </a:p>
          <a:p>
            <a:pPr lvl="1"/>
            <a:r>
              <a:rPr lang="en-US" dirty="0" smtClean="0"/>
              <a:t>Any relationship between each terminator is not a part of the system we are considering, so the system analysts and designers can not include any relationship that exists between terminators</a:t>
            </a:r>
          </a:p>
          <a:p>
            <a:r>
              <a:rPr lang="en-US" b="1" dirty="0" smtClean="0"/>
              <a:t>Circles or Rounded Rectangles </a:t>
            </a:r>
            <a:r>
              <a:rPr lang="en-US" dirty="0" smtClean="0"/>
              <a:t>represent processes within the system. It shows a part of the system that transforms inputs into outputs. The name of the process in the symbols usually explains what the process does so that it is generally used with verb-object phase.</a:t>
            </a:r>
          </a:p>
          <a:p>
            <a:r>
              <a:rPr lang="en-US" b="1" dirty="0" smtClean="0"/>
              <a:t>Arrows</a:t>
            </a:r>
            <a:r>
              <a:rPr lang="en-US" dirty="0" smtClean="0"/>
              <a:t> represent the data flows. It can be either be electronic data or physical items or both. The name of the arrows represents the meaning of the packet (data or items) that flow along. </a:t>
            </a:r>
          </a:p>
          <a:p>
            <a:r>
              <a:rPr lang="en-US" b="1" dirty="0" smtClean="0"/>
              <a:t>Open-ended Rectangles </a:t>
            </a:r>
            <a:r>
              <a:rPr lang="en-US" dirty="0" smtClean="0"/>
              <a:t>represent data stores, including both electronic stores and physical stores. Data stores might be used for accumulating data for a long or short period of times.</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21</a:t>
            </a:fld>
            <a:endParaRPr lang="en-US"/>
          </a:p>
        </p:txBody>
      </p:sp>
    </p:spTree>
    <p:extLst>
      <p:ext uri="{BB962C8B-B14F-4D97-AF65-F5344CB8AC3E}">
        <p14:creationId xmlns:p14="http://schemas.microsoft.com/office/powerpoint/2010/main" val="3129338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Levels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the real projects, data flow diagrams are considerably large and complex. So we need to avoid drawing the whole system in only one diagram. </a:t>
            </a:r>
          </a:p>
          <a:p>
            <a:r>
              <a:rPr lang="en-US" dirty="0" smtClean="0"/>
              <a:t>System analysts organize the overall DFD in a series of levels so that each level provides successively more detail about a portion of the level above it.</a:t>
            </a:r>
          </a:p>
          <a:p>
            <a:r>
              <a:rPr lang="en-US" dirty="0" smtClean="0"/>
              <a:t>The top-level DFD is called a </a:t>
            </a:r>
            <a:r>
              <a:rPr lang="en-US" b="1" dirty="0" smtClean="0"/>
              <a:t>context diagram</a:t>
            </a:r>
            <a:r>
              <a:rPr lang="en-US" dirty="0" smtClean="0"/>
              <a:t> which represents the system as a single process. It consists of only one circle representing the entire system, the data flows showing the interaction between the system and the external terminators. </a:t>
            </a:r>
          </a:p>
          <a:p>
            <a:r>
              <a:rPr lang="en-US" dirty="0" smtClean="0"/>
              <a:t>There is no data stores appear on a context diagram because the data stores of the systems are conceptually inside the one process.</a:t>
            </a:r>
          </a:p>
          <a:p>
            <a:r>
              <a:rPr lang="en-US" dirty="0" smtClean="0"/>
              <a:t>The next level DFD are called Level-0 DFD, Level-1 DFD, and so on. </a:t>
            </a:r>
          </a:p>
          <a:p>
            <a:r>
              <a:rPr lang="en-US" dirty="0" smtClean="0"/>
              <a:t>Level-0 diagram is the decomposition of the one process from the context diagram into </a:t>
            </a:r>
            <a:r>
              <a:rPr lang="en-US" b="1" dirty="0" smtClean="0"/>
              <a:t>two to nine high-level processes</a:t>
            </a:r>
            <a:r>
              <a:rPr lang="en-US" dirty="0" smtClean="0"/>
              <a:t>. Then, each process in the Level-0 diagram can be decomposed into the next level.</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22</a:t>
            </a:fld>
            <a:endParaRPr lang="en-US"/>
          </a:p>
        </p:txBody>
      </p:sp>
    </p:spTree>
    <p:extLst>
      <p:ext uri="{BB962C8B-B14F-4D97-AF65-F5344CB8AC3E}">
        <p14:creationId xmlns:p14="http://schemas.microsoft.com/office/powerpoint/2010/main" val="2423087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Registration: Context level Diagram</a:t>
            </a:r>
          </a:p>
        </p:txBody>
      </p:sp>
      <p:pic>
        <p:nvPicPr>
          <p:cNvPr id="4" name="Picture 3"/>
          <p:cNvPicPr>
            <a:picLocks noChangeAspect="1"/>
          </p:cNvPicPr>
          <p:nvPr/>
        </p:nvPicPr>
        <p:blipFill>
          <a:blip r:embed="rId2"/>
          <a:stretch>
            <a:fillRect/>
          </a:stretch>
        </p:blipFill>
        <p:spPr>
          <a:xfrm>
            <a:off x="1110343" y="1905120"/>
            <a:ext cx="8877300" cy="4093815"/>
          </a:xfrm>
          <a:prstGeom prst="rect">
            <a:avLst/>
          </a:prstGeom>
        </p:spPr>
      </p:pic>
      <p:sp>
        <p:nvSpPr>
          <p:cNvPr id="5" name="Slide Number Placeholder 4"/>
          <p:cNvSpPr>
            <a:spLocks noGrp="1"/>
          </p:cNvSpPr>
          <p:nvPr>
            <p:ph type="sldNum" sz="quarter" idx="12"/>
          </p:nvPr>
        </p:nvSpPr>
        <p:spPr/>
        <p:txBody>
          <a:bodyPr/>
          <a:lstStyle/>
          <a:p>
            <a:fld id="{36ADD7C9-F920-49A3-8BC2-1E0A407E2501}" type="slidenum">
              <a:rPr lang="en-US" smtClean="0"/>
              <a:t>23</a:t>
            </a:fld>
            <a:endParaRPr lang="en-US"/>
          </a:p>
        </p:txBody>
      </p:sp>
    </p:spTree>
    <p:extLst>
      <p:ext uri="{BB962C8B-B14F-4D97-AF65-F5344CB8AC3E}">
        <p14:creationId xmlns:p14="http://schemas.microsoft.com/office/powerpoint/2010/main" val="2478615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Course Registration: Current Logical Level 0 Diagram</a:t>
            </a:r>
            <a:endParaRPr lang="en-US" sz="3600" dirty="0"/>
          </a:p>
        </p:txBody>
      </p:sp>
      <p:pic>
        <p:nvPicPr>
          <p:cNvPr id="4" name="Picture 3"/>
          <p:cNvPicPr>
            <a:picLocks noChangeAspect="1"/>
          </p:cNvPicPr>
          <p:nvPr/>
        </p:nvPicPr>
        <p:blipFill>
          <a:blip r:embed="rId2"/>
          <a:stretch>
            <a:fillRect/>
          </a:stretch>
        </p:blipFill>
        <p:spPr>
          <a:xfrm>
            <a:off x="2228851" y="1486581"/>
            <a:ext cx="7552193" cy="5224462"/>
          </a:xfrm>
          <a:prstGeom prst="rect">
            <a:avLst/>
          </a:prstGeom>
        </p:spPr>
      </p:pic>
      <p:sp>
        <p:nvSpPr>
          <p:cNvPr id="5" name="Slide Number Placeholder 4"/>
          <p:cNvSpPr>
            <a:spLocks noGrp="1"/>
          </p:cNvSpPr>
          <p:nvPr>
            <p:ph type="sldNum" sz="quarter" idx="12"/>
          </p:nvPr>
        </p:nvSpPr>
        <p:spPr/>
        <p:txBody>
          <a:bodyPr/>
          <a:lstStyle/>
          <a:p>
            <a:fld id="{36ADD7C9-F920-49A3-8BC2-1E0A407E2501}" type="slidenum">
              <a:rPr lang="en-US" smtClean="0"/>
              <a:t>24</a:t>
            </a:fld>
            <a:endParaRPr lang="en-US"/>
          </a:p>
        </p:txBody>
      </p:sp>
    </p:spTree>
    <p:extLst>
      <p:ext uri="{BB962C8B-B14F-4D97-AF65-F5344CB8AC3E}">
        <p14:creationId xmlns:p14="http://schemas.microsoft.com/office/powerpoint/2010/main" val="2889421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Entity-Relationship Diagrams (ERDs)</a:t>
            </a:r>
            <a:endParaRPr lang="en-US" dirty="0"/>
          </a:p>
        </p:txBody>
      </p:sp>
      <p:sp>
        <p:nvSpPr>
          <p:cNvPr id="3" name="Content Placeholder 2"/>
          <p:cNvSpPr>
            <a:spLocks noGrp="1"/>
          </p:cNvSpPr>
          <p:nvPr>
            <p:ph idx="1"/>
          </p:nvPr>
        </p:nvSpPr>
        <p:spPr/>
        <p:txBody>
          <a:bodyPr>
            <a:normAutofit lnSpcReduction="10000"/>
          </a:bodyPr>
          <a:lstStyle/>
          <a:p>
            <a:r>
              <a:rPr lang="en-US" dirty="0" smtClean="0"/>
              <a:t>Entity-Relationship Diagrams is a network model that describes the stored data layout of a system at a high level of abstraction.</a:t>
            </a:r>
          </a:p>
          <a:p>
            <a:endParaRPr lang="en-US" dirty="0" smtClean="0"/>
          </a:p>
          <a:p>
            <a:r>
              <a:rPr lang="en-US" dirty="0" smtClean="0"/>
              <a:t>Entity-Relationship Diagram concentrates on the relationships between data stores on the Data Flow Diagram that can be seen only in the process specification. </a:t>
            </a:r>
          </a:p>
          <a:p>
            <a:endParaRPr lang="en-US" dirty="0" smtClean="0"/>
          </a:p>
          <a:p>
            <a:r>
              <a:rPr lang="en-US" dirty="0" smtClean="0"/>
              <a:t>Since Data Flow Diagram mainly focuses on the functionality, using Entity-Relationship Diagram is important to capture another part of system analysis which concentrates mainly on the data in the system.</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25</a:t>
            </a:fld>
            <a:endParaRPr lang="en-US"/>
          </a:p>
        </p:txBody>
      </p:sp>
    </p:spTree>
    <p:extLst>
      <p:ext uri="{BB962C8B-B14F-4D97-AF65-F5344CB8AC3E}">
        <p14:creationId xmlns:p14="http://schemas.microsoft.com/office/powerpoint/2010/main" val="189768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Entity-Relationship Components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Entities</a:t>
            </a:r>
            <a:r>
              <a:rPr lang="en-US" dirty="0" smtClean="0"/>
              <a:t> represent set of objects in the real world. Entities are represented by rectangles. It has three main characteristics:</a:t>
            </a:r>
          </a:p>
          <a:p>
            <a:pPr marL="914400" lvl="1" indent="-457200">
              <a:buFont typeface="+mj-lt"/>
              <a:buAutoNum type="arabicPeriod"/>
            </a:pPr>
            <a:r>
              <a:rPr lang="en-US" dirty="0" smtClean="0"/>
              <a:t>Each entity can be identified uniquely in some way. </a:t>
            </a:r>
          </a:p>
          <a:p>
            <a:pPr marL="914400" lvl="1" indent="-457200">
              <a:buFont typeface="+mj-lt"/>
              <a:buAutoNum type="arabicPeriod"/>
            </a:pPr>
            <a:r>
              <a:rPr lang="en-US" dirty="0" smtClean="0"/>
              <a:t>Each entity must play a necessary role in the system. In other words, objects which have no role in the system can not put into the system.</a:t>
            </a:r>
          </a:p>
          <a:p>
            <a:pPr marL="914400" lvl="1" indent="-457200">
              <a:buFont typeface="+mj-lt"/>
              <a:buAutoNum type="arabicPeriod"/>
            </a:pPr>
            <a:r>
              <a:rPr lang="en-US" dirty="0" smtClean="0"/>
              <a:t>Each entity can be described by one or more data elements. For instance, Textbook can be described by combined attributes (Title, Author, Published Date, and Edition).</a:t>
            </a:r>
          </a:p>
          <a:p>
            <a:r>
              <a:rPr lang="en-US" b="1" dirty="0" smtClean="0"/>
              <a:t>Relationships</a:t>
            </a:r>
            <a:r>
              <a:rPr lang="en-US" dirty="0" smtClean="0"/>
              <a:t> represent set of connections between entities. It captures how two or more entities are related to one another. </a:t>
            </a:r>
          </a:p>
          <a:p>
            <a:r>
              <a:rPr lang="en-US" b="1" dirty="0" smtClean="0"/>
              <a:t>Associative object type indicator</a:t>
            </a:r>
            <a:r>
              <a:rPr lang="en-US" dirty="0" smtClean="0"/>
              <a:t> represents something that functions both as an object and a relationship.</a:t>
            </a:r>
          </a:p>
          <a:p>
            <a:r>
              <a:rPr lang="en-US" b="1" dirty="0" smtClean="0"/>
              <a:t>Subtype/</a:t>
            </a:r>
            <a:r>
              <a:rPr lang="en-US" b="1" dirty="0" err="1" smtClean="0"/>
              <a:t>Supertype</a:t>
            </a:r>
            <a:r>
              <a:rPr lang="en-US" b="1" dirty="0" smtClean="0"/>
              <a:t> indicators </a:t>
            </a:r>
            <a:r>
              <a:rPr lang="en-US" dirty="0" smtClean="0"/>
              <a:t>represent objects and one or more subcategories connected by a relationship. For example, Student can be connected with Part-time Student and Full-time Student via unnamed relationship. So in this case, Student is </a:t>
            </a:r>
            <a:r>
              <a:rPr lang="en-US" dirty="0" err="1" smtClean="0"/>
              <a:t>Supertype</a:t>
            </a:r>
            <a:r>
              <a:rPr lang="en-US" dirty="0" smtClean="0"/>
              <a:t> and Part-time Student and Full-time Student are subtypes.</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26</a:t>
            </a:fld>
            <a:endParaRPr lang="en-US"/>
          </a:p>
        </p:txBody>
      </p:sp>
    </p:spTree>
    <p:extLst>
      <p:ext uri="{BB962C8B-B14F-4D97-AF65-F5344CB8AC3E}">
        <p14:creationId xmlns:p14="http://schemas.microsoft.com/office/powerpoint/2010/main" val="662266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Example</a:t>
            </a:r>
            <a:endParaRPr lang="en-US" dirty="0"/>
          </a:p>
        </p:txBody>
      </p:sp>
      <p:pic>
        <p:nvPicPr>
          <p:cNvPr id="3074" name="Picture 2" descr="http://www.umsl.edu/~sauterv/analysis/f06Papers/Nitakorn/index_files/image00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3972" y="1895130"/>
            <a:ext cx="6289901" cy="378664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36ADD7C9-F920-49A3-8BC2-1E0A407E2501}" type="slidenum">
              <a:rPr lang="en-US" smtClean="0"/>
              <a:t>27</a:t>
            </a:fld>
            <a:endParaRPr lang="en-US"/>
          </a:p>
        </p:txBody>
      </p:sp>
    </p:spTree>
    <p:extLst>
      <p:ext uri="{BB962C8B-B14F-4D97-AF65-F5344CB8AC3E}">
        <p14:creationId xmlns:p14="http://schemas.microsoft.com/office/powerpoint/2010/main" val="229269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a:t>
            </a:r>
            <a:endParaRPr lang="en-US" dirty="0"/>
          </a:p>
        </p:txBody>
      </p:sp>
      <p:sp>
        <p:nvSpPr>
          <p:cNvPr id="3" name="Content Placeholder 2"/>
          <p:cNvSpPr>
            <a:spLocks noGrp="1"/>
          </p:cNvSpPr>
          <p:nvPr>
            <p:ph idx="1"/>
          </p:nvPr>
        </p:nvSpPr>
        <p:spPr/>
        <p:txBody>
          <a:bodyPr>
            <a:normAutofit/>
          </a:bodyPr>
          <a:lstStyle/>
          <a:p>
            <a:r>
              <a:rPr lang="en-US" dirty="0" smtClean="0"/>
              <a:t>An Introduction to Computers and Problem Solving: </a:t>
            </a:r>
            <a:r>
              <a:rPr lang="en-US" dirty="0" smtClean="0"/>
              <a:t>Chapter 1</a:t>
            </a:r>
          </a:p>
          <a:p>
            <a:r>
              <a:rPr lang="en-US" dirty="0" smtClean="0">
                <a:hlinkClick r:id="rId2"/>
              </a:rPr>
              <a:t>https://www.med.unc.edu/neurosurgery/wp-content/uploads/sites/460/2018/10/Flow-chart-Process-Flow.pdf</a:t>
            </a:r>
            <a:endParaRPr lang="en-US" dirty="0" smtClean="0"/>
          </a:p>
          <a:p>
            <a:r>
              <a:rPr lang="en-US" dirty="0" smtClean="0">
                <a:hlinkClick r:id="rId3"/>
              </a:rPr>
              <a:t>PPT - Finite State Machine PowerPoint Presentation, free download - ID:2648505 (slideserve.com)</a:t>
            </a:r>
            <a:endParaRPr lang="en-US" dirty="0" smtClean="0"/>
          </a:p>
          <a:p>
            <a:r>
              <a:rPr lang="en-US" dirty="0" smtClean="0">
                <a:hlinkClick r:id="rId4"/>
              </a:rPr>
              <a:t>Table of Contents for 2. FSM, HSM, and </a:t>
            </a:r>
            <a:r>
              <a:rPr lang="en-US" dirty="0" err="1" smtClean="0">
                <a:hlinkClick r:id="rId4"/>
              </a:rPr>
              <a:t>Statecharts</a:t>
            </a:r>
            <a:r>
              <a:rPr lang="en-US" dirty="0" smtClean="0">
                <a:hlinkClick r:id="rId4"/>
              </a:rPr>
              <a:t> (fsu.edu)</a:t>
            </a:r>
            <a:endParaRPr lang="en-US" dirty="0" smtClean="0"/>
          </a:p>
          <a:p>
            <a:r>
              <a:rPr lang="en-US" dirty="0" smtClean="0">
                <a:hlinkClick r:id="rId5"/>
              </a:rPr>
              <a:t>State Machine Diagram - UML 2 Tutorial | </a:t>
            </a:r>
            <a:r>
              <a:rPr lang="en-US" dirty="0" err="1" smtClean="0">
                <a:hlinkClick r:id="rId5"/>
              </a:rPr>
              <a:t>Sparx</a:t>
            </a:r>
            <a:r>
              <a:rPr lang="en-US" dirty="0" smtClean="0">
                <a:hlinkClick r:id="rId5"/>
              </a:rPr>
              <a:t> Systems</a:t>
            </a:r>
            <a:endParaRPr lang="en-US" dirty="0" smtClean="0"/>
          </a:p>
          <a:p>
            <a:r>
              <a:rPr lang="en-US" dirty="0" smtClean="0">
                <a:hlinkClick r:id="rId6"/>
              </a:rPr>
              <a:t>Comparison of Diagramming Tools (umsl.edu)</a:t>
            </a:r>
            <a:endParaRPr lang="en-US" dirty="0" smtClean="0"/>
          </a:p>
          <a:p>
            <a:r>
              <a:rPr lang="en-US" dirty="0" smtClean="0">
                <a:hlinkClick r:id="rId7"/>
              </a:rPr>
              <a:t>lect0913.PDF (umbc.edu)</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28</a:t>
            </a:fld>
            <a:endParaRPr lang="en-US"/>
          </a:p>
        </p:txBody>
      </p:sp>
    </p:spTree>
    <p:extLst>
      <p:ext uri="{BB962C8B-B14F-4D97-AF65-F5344CB8AC3E}">
        <p14:creationId xmlns:p14="http://schemas.microsoft.com/office/powerpoint/2010/main" val="124440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Phase</a:t>
            </a:r>
            <a:endParaRPr lang="en-US" dirty="0"/>
          </a:p>
        </p:txBody>
      </p:sp>
      <p:sp>
        <p:nvSpPr>
          <p:cNvPr id="3" name="Content Placeholder 2"/>
          <p:cNvSpPr>
            <a:spLocks noGrp="1"/>
          </p:cNvSpPr>
          <p:nvPr>
            <p:ph idx="1"/>
          </p:nvPr>
        </p:nvSpPr>
        <p:spPr>
          <a:xfrm>
            <a:off x="838200" y="1858282"/>
            <a:ext cx="10515600" cy="4351338"/>
          </a:xfrm>
        </p:spPr>
        <p:txBody>
          <a:bodyPr/>
          <a:lstStyle/>
          <a:p>
            <a:r>
              <a:rPr lang="en-US" dirty="0" smtClean="0"/>
              <a:t>Software design is a process to conceptualize the software requirements into software implementation. </a:t>
            </a:r>
          </a:p>
          <a:p>
            <a:endParaRPr lang="en-US" dirty="0" smtClean="0"/>
          </a:p>
          <a:p>
            <a:r>
              <a:rPr lang="en-US" dirty="0" smtClean="0"/>
              <a:t>Software design takes the user requirements as challenges and tries to find optimum solution. </a:t>
            </a:r>
          </a:p>
          <a:p>
            <a:endParaRPr lang="en-US" dirty="0" smtClean="0"/>
          </a:p>
          <a:p>
            <a:r>
              <a:rPr lang="en-US" dirty="0" smtClean="0"/>
              <a:t>While the software is being conceptualized, a plan is chalked out to find the best possible design for implementing the intended solution.</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3</a:t>
            </a:fld>
            <a:endParaRPr lang="en-US"/>
          </a:p>
        </p:txBody>
      </p:sp>
    </p:spTree>
    <p:extLst>
      <p:ext uri="{BB962C8B-B14F-4D97-AF65-F5344CB8AC3E}">
        <p14:creationId xmlns:p14="http://schemas.microsoft.com/office/powerpoint/2010/main" val="9527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Designing </a:t>
            </a:r>
            <a:r>
              <a:rPr lang="en-US" altLang="en-US" dirty="0" smtClean="0"/>
              <a:t>Tools</a:t>
            </a:r>
          </a:p>
        </p:txBody>
      </p:sp>
      <p:sp>
        <p:nvSpPr>
          <p:cNvPr id="327683" name="Rectangle 3"/>
          <p:cNvSpPr>
            <a:spLocks noGrp="1" noChangeArrowheads="1"/>
          </p:cNvSpPr>
          <p:nvPr>
            <p:ph type="body" idx="1"/>
          </p:nvPr>
        </p:nvSpPr>
        <p:spPr/>
        <p:txBody>
          <a:bodyPr/>
          <a:lstStyle/>
          <a:p>
            <a:pPr eaLnBrk="1" hangingPunct="1">
              <a:lnSpc>
                <a:spcPct val="80000"/>
              </a:lnSpc>
            </a:pPr>
            <a:r>
              <a:rPr lang="en-US" altLang="en-US" dirty="0" smtClean="0"/>
              <a:t>There are several designing </a:t>
            </a:r>
            <a:r>
              <a:rPr lang="en-US" altLang="en-US" dirty="0" smtClean="0"/>
              <a:t>tools </a:t>
            </a:r>
            <a:r>
              <a:rPr lang="en-US" altLang="en-US" dirty="0" smtClean="0"/>
              <a:t>that are</a:t>
            </a:r>
            <a:r>
              <a:rPr lang="en-US" altLang="en-US" dirty="0" smtClean="0"/>
              <a:t> </a:t>
            </a:r>
            <a:r>
              <a:rPr lang="en-US" altLang="en-US" dirty="0" smtClean="0"/>
              <a:t>used to </a:t>
            </a:r>
            <a:r>
              <a:rPr lang="en-US" altLang="en-US" dirty="0" smtClean="0"/>
              <a:t>help in converting </a:t>
            </a:r>
            <a:r>
              <a:rPr lang="en-US" altLang="en-US" dirty="0" smtClean="0">
                <a:solidFill>
                  <a:schemeClr val="accent1"/>
                </a:solidFill>
              </a:rPr>
              <a:t>proposed solution</a:t>
            </a:r>
            <a:r>
              <a:rPr lang="en-US" altLang="en-US" dirty="0" smtClean="0"/>
              <a:t> </a:t>
            </a:r>
            <a:r>
              <a:rPr lang="en-US" altLang="en-US" dirty="0" smtClean="0"/>
              <a:t>into computer programs: </a:t>
            </a:r>
            <a:endParaRPr lang="en-US" altLang="en-US" dirty="0" smtClean="0"/>
          </a:p>
          <a:p>
            <a:pPr marL="0" indent="0" eaLnBrk="1" hangingPunct="1">
              <a:lnSpc>
                <a:spcPct val="80000"/>
              </a:lnSpc>
              <a:buNone/>
            </a:pPr>
            <a:endParaRPr lang="en-US" altLang="en-US" dirty="0" smtClean="0"/>
          </a:p>
          <a:p>
            <a:pPr eaLnBrk="1" hangingPunct="1">
              <a:lnSpc>
                <a:spcPct val="80000"/>
              </a:lnSpc>
            </a:pPr>
            <a:r>
              <a:rPr lang="en-US" altLang="en-US" b="1" dirty="0">
                <a:solidFill>
                  <a:schemeClr val="accent1"/>
                </a:solidFill>
              </a:rPr>
              <a:t>Flowchart</a:t>
            </a:r>
            <a:r>
              <a:rPr lang="en-US" altLang="en-US" b="1" dirty="0"/>
              <a:t> </a:t>
            </a:r>
            <a:r>
              <a:rPr lang="en-US" altLang="en-US" dirty="0"/>
              <a:t>- Graphically depicts the logical steps to carry out a task and shows how the steps relate to each other.</a:t>
            </a:r>
          </a:p>
          <a:p>
            <a:pPr eaLnBrk="1" hangingPunct="1">
              <a:lnSpc>
                <a:spcPct val="80000"/>
              </a:lnSpc>
            </a:pPr>
            <a:r>
              <a:rPr lang="en-US" altLang="en-US" b="1" dirty="0" smtClean="0">
                <a:solidFill>
                  <a:schemeClr val="accent1"/>
                </a:solidFill>
              </a:rPr>
              <a:t>Pseudocode</a:t>
            </a:r>
            <a:r>
              <a:rPr lang="en-US" altLang="en-US" b="1" dirty="0" smtClean="0"/>
              <a:t> </a:t>
            </a:r>
            <a:r>
              <a:rPr lang="en-US" altLang="en-US" dirty="0"/>
              <a:t>- Uses English-like phrases with some </a:t>
            </a:r>
            <a:r>
              <a:rPr lang="en-US" altLang="en-US" dirty="0" smtClean="0"/>
              <a:t>basic programing </a:t>
            </a:r>
            <a:r>
              <a:rPr lang="en-US" altLang="en-US" dirty="0"/>
              <a:t>terms to outline the </a:t>
            </a:r>
            <a:r>
              <a:rPr lang="en-US" altLang="en-US" dirty="0" smtClean="0"/>
              <a:t>program.</a:t>
            </a:r>
          </a:p>
          <a:p>
            <a:pPr eaLnBrk="1" hangingPunct="1">
              <a:lnSpc>
                <a:spcPct val="80000"/>
              </a:lnSpc>
            </a:pPr>
            <a:r>
              <a:rPr lang="en-US" altLang="en-US" b="1" dirty="0" smtClean="0">
                <a:solidFill>
                  <a:schemeClr val="accent1"/>
                </a:solidFill>
              </a:rPr>
              <a:t>Finite and Extended state machine</a:t>
            </a:r>
          </a:p>
          <a:p>
            <a:pPr eaLnBrk="1" hangingPunct="1">
              <a:lnSpc>
                <a:spcPct val="80000"/>
              </a:lnSpc>
            </a:pPr>
            <a:r>
              <a:rPr lang="en-US" altLang="en-US" b="1" dirty="0" smtClean="0">
                <a:solidFill>
                  <a:schemeClr val="accent1"/>
                </a:solidFill>
              </a:rPr>
              <a:t>Data Flow Diagrams</a:t>
            </a:r>
          </a:p>
          <a:p>
            <a:pPr eaLnBrk="1" hangingPunct="1">
              <a:lnSpc>
                <a:spcPct val="80000"/>
              </a:lnSpc>
            </a:pPr>
            <a:r>
              <a:rPr lang="en-US" altLang="en-US" b="1" dirty="0" smtClean="0">
                <a:solidFill>
                  <a:schemeClr val="accent1"/>
                </a:solidFill>
              </a:rPr>
              <a:t>Entity Relation Diagrams</a:t>
            </a:r>
            <a:endParaRPr lang="en-US" altLang="en-US" dirty="0" smtClean="0"/>
          </a:p>
          <a:p>
            <a:pPr marL="0" indent="0" eaLnBrk="1" hangingPunct="1">
              <a:lnSpc>
                <a:spcPct val="80000"/>
              </a:lnSpc>
              <a:buNone/>
            </a:pPr>
            <a:endParaRPr lang="en-US" altLang="en-US" dirty="0"/>
          </a:p>
        </p:txBody>
      </p:sp>
      <p:sp>
        <p:nvSpPr>
          <p:cNvPr id="2" name="Slide Number Placeholder 1"/>
          <p:cNvSpPr>
            <a:spLocks noGrp="1"/>
          </p:cNvSpPr>
          <p:nvPr>
            <p:ph type="sldNum" sz="quarter" idx="12"/>
          </p:nvPr>
        </p:nvSpPr>
        <p:spPr/>
        <p:txBody>
          <a:bodyPr/>
          <a:lstStyle/>
          <a:p>
            <a:fld id="{36ADD7C9-F920-49A3-8BC2-1E0A407E2501}" type="slidenum">
              <a:rPr lang="en-US" smtClean="0"/>
              <a:t>4</a:t>
            </a:fld>
            <a:endParaRPr lang="en-US"/>
          </a:p>
        </p:txBody>
      </p:sp>
    </p:spTree>
    <p:extLst>
      <p:ext uri="{BB962C8B-B14F-4D97-AF65-F5344CB8AC3E}">
        <p14:creationId xmlns:p14="http://schemas.microsoft.com/office/powerpoint/2010/main" val="4049174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Effect transition="in" filter="wipe(left)">
                                      <p:cBhvr>
                                        <p:cTn id="7" dur="500"/>
                                        <p:tgtEl>
                                          <p:spTgt spid="327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683">
                                            <p:txEl>
                                              <p:pRg st="2" end="2"/>
                                            </p:txEl>
                                          </p:spTgt>
                                        </p:tgtEl>
                                        <p:attrNameLst>
                                          <p:attrName>style.visibility</p:attrName>
                                        </p:attrNameLst>
                                      </p:cBhvr>
                                      <p:to>
                                        <p:strVal val="visible"/>
                                      </p:to>
                                    </p:set>
                                    <p:animEffect transition="in" filter="wipe(left)">
                                      <p:cBhvr>
                                        <p:cTn id="12" dur="500"/>
                                        <p:tgtEl>
                                          <p:spTgt spid="3276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683">
                                            <p:txEl>
                                              <p:pRg st="3" end="3"/>
                                            </p:txEl>
                                          </p:spTgt>
                                        </p:tgtEl>
                                        <p:attrNameLst>
                                          <p:attrName>style.visibility</p:attrName>
                                        </p:attrNameLst>
                                      </p:cBhvr>
                                      <p:to>
                                        <p:strVal val="visible"/>
                                      </p:to>
                                    </p:set>
                                    <p:animEffect transition="in" filter="wipe(left)">
                                      <p:cBhvr>
                                        <p:cTn id="17" dur="500"/>
                                        <p:tgtEl>
                                          <p:spTgt spid="3276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683">
                                            <p:txEl>
                                              <p:pRg st="4" end="4"/>
                                            </p:txEl>
                                          </p:spTgt>
                                        </p:tgtEl>
                                        <p:attrNameLst>
                                          <p:attrName>style.visibility</p:attrName>
                                        </p:attrNameLst>
                                      </p:cBhvr>
                                      <p:to>
                                        <p:strVal val="visible"/>
                                      </p:to>
                                    </p:set>
                                    <p:animEffect transition="in" filter="wipe(left)">
                                      <p:cBhvr>
                                        <p:cTn id="22" dur="500"/>
                                        <p:tgtEl>
                                          <p:spTgt spid="3276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683">
                                            <p:txEl>
                                              <p:pRg st="5" end="5"/>
                                            </p:txEl>
                                          </p:spTgt>
                                        </p:tgtEl>
                                        <p:attrNameLst>
                                          <p:attrName>style.visibility</p:attrName>
                                        </p:attrNameLst>
                                      </p:cBhvr>
                                      <p:to>
                                        <p:strVal val="visible"/>
                                      </p:to>
                                    </p:set>
                                    <p:animEffect transition="in" filter="wipe(left)">
                                      <p:cBhvr>
                                        <p:cTn id="27" dur="500"/>
                                        <p:tgtEl>
                                          <p:spTgt spid="3276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683">
                                            <p:txEl>
                                              <p:pRg st="6" end="6"/>
                                            </p:txEl>
                                          </p:spTgt>
                                        </p:tgtEl>
                                        <p:attrNameLst>
                                          <p:attrName>style.visibility</p:attrName>
                                        </p:attrNameLst>
                                      </p:cBhvr>
                                      <p:to>
                                        <p:strVal val="visible"/>
                                      </p:to>
                                    </p:set>
                                    <p:animEffect transition="in" filter="wipe(left)">
                                      <p:cBhvr>
                                        <p:cTn id="32" dur="500"/>
                                        <p:tgtEl>
                                          <p:spTgt spid="327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sp>
        <p:nvSpPr>
          <p:cNvPr id="3" name="Content Placeholder 2"/>
          <p:cNvSpPr>
            <a:spLocks noGrp="1"/>
          </p:cNvSpPr>
          <p:nvPr>
            <p:ph idx="1"/>
          </p:nvPr>
        </p:nvSpPr>
        <p:spPr/>
        <p:txBody>
          <a:bodyPr>
            <a:normAutofit/>
          </a:bodyPr>
          <a:lstStyle/>
          <a:p>
            <a:r>
              <a:rPr lang="en-US" dirty="0" smtClean="0"/>
              <a:t>A Flow Chart (also known as a Process Flow Diagram or Process Map) is a diagram of the steps in a process and their sequence. </a:t>
            </a:r>
          </a:p>
          <a:p>
            <a:r>
              <a:rPr lang="en-US" dirty="0" smtClean="0"/>
              <a:t>There are </a:t>
            </a:r>
            <a:r>
              <a:rPr lang="en-US" dirty="0"/>
              <a:t>t</a:t>
            </a:r>
            <a:r>
              <a:rPr lang="en-US" dirty="0" smtClean="0"/>
              <a:t>wo types of flow charts diagrams:</a:t>
            </a:r>
          </a:p>
          <a:p>
            <a:pPr lvl="1"/>
            <a:r>
              <a:rPr lang="en-US" dirty="0" smtClean="0"/>
              <a:t> A </a:t>
            </a:r>
            <a:r>
              <a:rPr lang="en-US" b="1" dirty="0" smtClean="0"/>
              <a:t>high-level flowchart</a:t>
            </a:r>
            <a:r>
              <a:rPr lang="en-US" dirty="0" smtClean="0"/>
              <a:t>, outlining 6-10 major steps, gives a high-level view of a process. These flowcharts display the major blocks of activity, or the major system components, in a process.</a:t>
            </a:r>
          </a:p>
          <a:p>
            <a:pPr lvl="1"/>
            <a:endParaRPr lang="en-US" dirty="0" smtClean="0"/>
          </a:p>
          <a:p>
            <a:pPr lvl="1"/>
            <a:r>
              <a:rPr lang="en-US" dirty="0" smtClean="0"/>
              <a:t>A </a:t>
            </a:r>
            <a:r>
              <a:rPr lang="en-US" b="1" dirty="0" smtClean="0"/>
              <a:t>detailed flowchart</a:t>
            </a:r>
            <a:r>
              <a:rPr lang="en-US" dirty="0" smtClean="0"/>
              <a:t> is a close-up view of the process, typically showing dozens of steps. These flowcharts make it easy to identify complexity, excessive steps, etc. in a process and should be used when you want to standardize or make changes in the process. </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5</a:t>
            </a:fld>
            <a:endParaRPr lang="en-US"/>
          </a:p>
        </p:txBody>
      </p:sp>
    </p:spTree>
    <p:extLst>
      <p:ext uri="{BB962C8B-B14F-4D97-AF65-F5344CB8AC3E}">
        <p14:creationId xmlns:p14="http://schemas.microsoft.com/office/powerpoint/2010/main" val="180980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 Flow Chart?</a:t>
            </a:r>
            <a:endParaRPr lang="en-US" dirty="0"/>
          </a:p>
        </p:txBody>
      </p:sp>
      <p:sp>
        <p:nvSpPr>
          <p:cNvPr id="3" name="Content Placeholder 2"/>
          <p:cNvSpPr>
            <a:spLocks noGrp="1"/>
          </p:cNvSpPr>
          <p:nvPr>
            <p:ph idx="1"/>
          </p:nvPr>
        </p:nvSpPr>
        <p:spPr/>
        <p:txBody>
          <a:bodyPr/>
          <a:lstStyle/>
          <a:p>
            <a:r>
              <a:rPr lang="en-US" dirty="0" smtClean="0"/>
              <a:t>When you need to define or analyze an existing process.</a:t>
            </a:r>
          </a:p>
          <a:p>
            <a:endParaRPr lang="en-US" dirty="0" smtClean="0"/>
          </a:p>
          <a:p>
            <a:r>
              <a:rPr lang="en-US" dirty="0" smtClean="0"/>
              <a:t>When you need to standardize or redesign a process.</a:t>
            </a:r>
          </a:p>
          <a:p>
            <a:endParaRPr lang="en-US" dirty="0"/>
          </a:p>
          <a:p>
            <a:r>
              <a:rPr lang="en-US" dirty="0" smtClean="0"/>
              <a:t>When you need to find areas for improvement in a process such as unnecessary steps, gaps, barriers, etc.</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6</a:t>
            </a:fld>
            <a:endParaRPr lang="en-US"/>
          </a:p>
        </p:txBody>
      </p:sp>
    </p:spTree>
    <p:extLst>
      <p:ext uri="{BB962C8B-B14F-4D97-AF65-F5344CB8AC3E}">
        <p14:creationId xmlns:p14="http://schemas.microsoft.com/office/powerpoint/2010/main" val="347849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Flow Charts Are Constructed:</a:t>
            </a:r>
            <a:endParaRPr lang="en-US" dirty="0"/>
          </a:p>
        </p:txBody>
      </p:sp>
      <p:sp>
        <p:nvSpPr>
          <p:cNvPr id="3" name="Content Placeholder 2"/>
          <p:cNvSpPr>
            <a:spLocks noGrp="1"/>
          </p:cNvSpPr>
          <p:nvPr>
            <p:ph idx="1"/>
          </p:nvPr>
        </p:nvSpPr>
        <p:spPr>
          <a:xfrm>
            <a:off x="838200" y="1825624"/>
            <a:ext cx="10515600" cy="4831849"/>
          </a:xfrm>
        </p:spPr>
        <p:txBody>
          <a:bodyPr>
            <a:normAutofit/>
          </a:bodyPr>
          <a:lstStyle/>
          <a:p>
            <a:pPr marL="514350" indent="-514350">
              <a:buFont typeface="+mj-lt"/>
              <a:buAutoNum type="arabicPeriod"/>
            </a:pPr>
            <a:r>
              <a:rPr lang="en-US" dirty="0" smtClean="0"/>
              <a:t>Identify the goal for creating the flowchart and the level of detail required-high or detailed.</a:t>
            </a:r>
          </a:p>
          <a:p>
            <a:pPr marL="514350" indent="-514350">
              <a:buFont typeface="+mj-lt"/>
              <a:buAutoNum type="arabicPeriod"/>
            </a:pPr>
            <a:r>
              <a:rPr lang="en-US" dirty="0" smtClean="0"/>
              <a:t> Assemble the people who know the process best and outline the process steps.</a:t>
            </a:r>
          </a:p>
          <a:p>
            <a:pPr marL="514350" indent="-514350">
              <a:buFont typeface="+mj-lt"/>
              <a:buAutoNum type="arabicPeriod"/>
            </a:pPr>
            <a:r>
              <a:rPr lang="en-US" dirty="0" smtClean="0"/>
              <a:t>Define the first and last steps in the process.</a:t>
            </a:r>
          </a:p>
          <a:p>
            <a:pPr marL="514350" indent="-514350">
              <a:buFont typeface="+mj-lt"/>
              <a:buAutoNum type="arabicPeriod"/>
            </a:pPr>
            <a:r>
              <a:rPr lang="en-US" dirty="0" smtClean="0"/>
              <a:t>Begin documenting the process steps in sequence. Some steps may be parallel-they happen at the same time. Describe the process as it really exists, not the ideal. </a:t>
            </a:r>
          </a:p>
          <a:p>
            <a:pPr marL="514350" indent="-514350">
              <a:buFont typeface="+mj-lt"/>
              <a:buAutoNum type="arabicPeriod"/>
            </a:pPr>
            <a:r>
              <a:rPr lang="en-US" dirty="0" smtClean="0"/>
              <a:t>Work through the entire process, showing actions and decisions appropriately in the order they occur. Link these together using arrows to show the flow of the process.</a:t>
            </a:r>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36ADD7C9-F920-49A3-8BC2-1E0A407E2501}" type="slidenum">
              <a:rPr lang="en-US" smtClean="0"/>
              <a:t>7</a:t>
            </a:fld>
            <a:endParaRPr lang="en-US"/>
          </a:p>
        </p:txBody>
      </p:sp>
    </p:spTree>
    <p:extLst>
      <p:ext uri="{BB962C8B-B14F-4D97-AF65-F5344CB8AC3E}">
        <p14:creationId xmlns:p14="http://schemas.microsoft.com/office/powerpoint/2010/main" val="377455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Flow Charts Are Constructed: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6. At decision symbols, choose the most natural branch and continue to the end.</a:t>
            </a:r>
          </a:p>
          <a:p>
            <a:pPr marL="0" indent="0">
              <a:buNone/>
            </a:pPr>
            <a:r>
              <a:rPr lang="en-US" dirty="0" smtClean="0"/>
              <a:t>7. Use notes for unfamiliar steps and continue to the end.</a:t>
            </a:r>
          </a:p>
          <a:p>
            <a:pPr marL="0" indent="0">
              <a:buNone/>
            </a:pPr>
            <a:r>
              <a:rPr lang="en-US" dirty="0" smtClean="0"/>
              <a:t>8. When you reach the last step, go back to fill in any branches.</a:t>
            </a:r>
          </a:p>
          <a:p>
            <a:pPr marL="0" indent="0">
              <a:buNone/>
            </a:pPr>
            <a:r>
              <a:rPr lang="en-US" dirty="0" smtClean="0"/>
              <a:t>9. Follow up on unfamiliar steps and update chart.</a:t>
            </a:r>
          </a:p>
          <a:p>
            <a:pPr marL="0" indent="0">
              <a:buNone/>
            </a:pPr>
            <a:r>
              <a:rPr lang="en-US" dirty="0" smtClean="0"/>
              <a:t>10. Validate your flow chart. Work from step to step asking yourself and others if you have correctly represented the sequence of actions and decisions involved in the process. </a:t>
            </a:r>
          </a:p>
          <a:p>
            <a:pPr marL="0" indent="0">
              <a:buNone/>
            </a:pPr>
            <a:r>
              <a:rPr lang="en-US" dirty="0" smtClean="0"/>
              <a:t>11. Identify areas for improvement and redesign the process.</a:t>
            </a:r>
            <a:endParaRPr lang="en-US" dirty="0"/>
          </a:p>
        </p:txBody>
      </p:sp>
      <p:sp>
        <p:nvSpPr>
          <p:cNvPr id="4" name="Slide Number Placeholder 3"/>
          <p:cNvSpPr>
            <a:spLocks noGrp="1"/>
          </p:cNvSpPr>
          <p:nvPr>
            <p:ph type="sldNum" sz="quarter" idx="12"/>
          </p:nvPr>
        </p:nvSpPr>
        <p:spPr/>
        <p:txBody>
          <a:bodyPr/>
          <a:lstStyle/>
          <a:p>
            <a:fld id="{36ADD7C9-F920-49A3-8BC2-1E0A407E2501}" type="slidenum">
              <a:rPr lang="en-US" smtClean="0"/>
              <a:t>8</a:t>
            </a:fld>
            <a:endParaRPr lang="en-US"/>
          </a:p>
        </p:txBody>
      </p:sp>
    </p:spTree>
    <p:extLst>
      <p:ext uri="{BB962C8B-B14F-4D97-AF65-F5344CB8AC3E}">
        <p14:creationId xmlns:p14="http://schemas.microsoft.com/office/powerpoint/2010/main" val="94100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en-US" dirty="0" smtClean="0"/>
              <a:t>Flowchart symbols</a:t>
            </a:r>
          </a:p>
        </p:txBody>
      </p:sp>
      <p:pic>
        <p:nvPicPr>
          <p:cNvPr id="40965" name="Picture 4" descr="AACWQO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828800"/>
            <a:ext cx="6000750"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36ADD7C9-F920-49A3-8BC2-1E0A407E2501}" type="slidenum">
              <a:rPr lang="en-US" smtClean="0"/>
              <a:t>9</a:t>
            </a:fld>
            <a:endParaRPr lang="en-US"/>
          </a:p>
        </p:txBody>
      </p:sp>
    </p:spTree>
    <p:extLst>
      <p:ext uri="{BB962C8B-B14F-4D97-AF65-F5344CB8AC3E}">
        <p14:creationId xmlns:p14="http://schemas.microsoft.com/office/powerpoint/2010/main" val="4141971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2148</Words>
  <Application>Microsoft Office PowerPoint</Application>
  <PresentationFormat>Widescreen</PresentationFormat>
  <Paragraphs>179</Paragraphs>
  <Slides>28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Software Designing Techniques </vt:lpstr>
      <vt:lpstr>Program development cycle</vt:lpstr>
      <vt:lpstr>Software Design Phase</vt:lpstr>
      <vt:lpstr>Designing Tools</vt:lpstr>
      <vt:lpstr>Flowchart</vt:lpstr>
      <vt:lpstr>When to Use a Flow Chart?</vt:lpstr>
      <vt:lpstr> How Flow Charts Are Constructed:</vt:lpstr>
      <vt:lpstr> How Flow Charts Are Constructed:</vt:lpstr>
      <vt:lpstr>Flowchart symbols</vt:lpstr>
      <vt:lpstr>Flowchart symbols continued</vt:lpstr>
      <vt:lpstr>Problem solving example</vt:lpstr>
      <vt:lpstr>Flowchart  example</vt:lpstr>
      <vt:lpstr>Pseudocode</vt:lpstr>
      <vt:lpstr>Pseudocode example</vt:lpstr>
      <vt:lpstr>Finite State Machine (FSM)</vt:lpstr>
      <vt:lpstr>Door Finite State Machine</vt:lpstr>
      <vt:lpstr>State Machine symbols  </vt:lpstr>
      <vt:lpstr>Finite State Machine Example</vt:lpstr>
      <vt:lpstr>Extended Finite State Machine Example</vt:lpstr>
      <vt:lpstr>Data Flow Diagrams (DFDs)</vt:lpstr>
      <vt:lpstr>Data Flow Diagram Components</vt:lpstr>
      <vt:lpstr>Data Flow Diagram Levels</vt:lpstr>
      <vt:lpstr>Course Registration: Context level Diagram</vt:lpstr>
      <vt:lpstr>Course Registration: Current Logical Level 0 Diagram</vt:lpstr>
      <vt:lpstr>Entity-Relationship Diagrams (ERDs)</vt:lpstr>
      <vt:lpstr>Entity-Relationship Components</vt:lpstr>
      <vt:lpstr>ERD Example</vt:lpstr>
      <vt:lpstr>Refs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dc:creator>
  <cp:lastModifiedBy>JUST</cp:lastModifiedBy>
  <cp:revision>18</cp:revision>
  <dcterms:created xsi:type="dcterms:W3CDTF">2022-12-06T06:01:53Z</dcterms:created>
  <dcterms:modified xsi:type="dcterms:W3CDTF">2022-12-06T11:18:41Z</dcterms:modified>
</cp:coreProperties>
</file>