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90" r:id="rId4"/>
    <p:sldId id="291" r:id="rId5"/>
    <p:sldId id="312" r:id="rId6"/>
    <p:sldId id="313" r:id="rId7"/>
    <p:sldId id="315" r:id="rId8"/>
    <p:sldId id="314" r:id="rId9"/>
    <p:sldId id="292" r:id="rId10"/>
    <p:sldId id="316" r:id="rId11"/>
    <p:sldId id="323" r:id="rId12"/>
    <p:sldId id="317" r:id="rId13"/>
    <p:sldId id="318" r:id="rId14"/>
    <p:sldId id="319" r:id="rId15"/>
    <p:sldId id="320" r:id="rId16"/>
    <p:sldId id="321" r:id="rId17"/>
    <p:sldId id="322" r:id="rId18"/>
    <p:sldId id="324" r:id="rId19"/>
    <p:sldId id="325" r:id="rId20"/>
    <p:sldId id="331" r:id="rId21"/>
    <p:sldId id="327" r:id="rId22"/>
    <p:sldId id="328" r:id="rId23"/>
    <p:sldId id="330" r:id="rId24"/>
    <p:sldId id="329" r:id="rId25"/>
    <p:sldId id="333" r:id="rId26"/>
    <p:sldId id="33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266" autoAdjust="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5EE7A-01CD-4D4E-BBD5-9FD10B110DD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B30E958E-EBCE-4E11-861C-8E3CE6EA86BF}">
      <dgm:prSet phldrT="[Text]"/>
      <dgm:spPr/>
      <dgm:t>
        <a:bodyPr/>
        <a:lstStyle/>
        <a:p>
          <a:r>
            <a:rPr lang="en-GB" dirty="0"/>
            <a:t>SDLC Models</a:t>
          </a:r>
        </a:p>
      </dgm:t>
    </dgm:pt>
    <dgm:pt modelId="{F8A9B395-34B8-42B2-9AA7-9077C875D3EB}" type="parTrans" cxnId="{50E89D91-1D6D-428D-AC54-C28BC5B72471}">
      <dgm:prSet/>
      <dgm:spPr/>
      <dgm:t>
        <a:bodyPr/>
        <a:lstStyle/>
        <a:p>
          <a:endParaRPr lang="en-GB"/>
        </a:p>
      </dgm:t>
    </dgm:pt>
    <dgm:pt modelId="{F99466A0-FAFA-4B99-B89E-1011DC924B80}" type="sibTrans" cxnId="{50E89D91-1D6D-428D-AC54-C28BC5B72471}">
      <dgm:prSet/>
      <dgm:spPr/>
      <dgm:t>
        <a:bodyPr/>
        <a:lstStyle/>
        <a:p>
          <a:endParaRPr lang="en-GB"/>
        </a:p>
      </dgm:t>
    </dgm:pt>
    <dgm:pt modelId="{F8CA300C-DD36-4BD7-9ED4-BE46DCB4E133}">
      <dgm:prSet phldrT="[Text]"/>
      <dgm:spPr/>
      <dgm:t>
        <a:bodyPr/>
        <a:lstStyle/>
        <a:p>
          <a:r>
            <a:rPr lang="en-GB" dirty="0"/>
            <a:t>Predictive</a:t>
          </a:r>
        </a:p>
        <a:p>
          <a:r>
            <a:rPr lang="en-GB" dirty="0"/>
            <a:t>e.g. waterfall, prototyping, RAD</a:t>
          </a:r>
        </a:p>
      </dgm:t>
    </dgm:pt>
    <dgm:pt modelId="{425EA96D-C961-4080-8CDC-82A932502B26}" type="parTrans" cxnId="{10249D34-9E3B-4396-998A-E684FEA63E07}">
      <dgm:prSet/>
      <dgm:spPr/>
      <dgm:t>
        <a:bodyPr/>
        <a:lstStyle/>
        <a:p>
          <a:endParaRPr lang="en-GB"/>
        </a:p>
      </dgm:t>
    </dgm:pt>
    <dgm:pt modelId="{1D546E7A-7FF9-43EE-B45D-7CCFA0A217AF}" type="sibTrans" cxnId="{10249D34-9E3B-4396-998A-E684FEA63E07}">
      <dgm:prSet/>
      <dgm:spPr/>
      <dgm:t>
        <a:bodyPr/>
        <a:lstStyle/>
        <a:p>
          <a:endParaRPr lang="en-GB"/>
        </a:p>
      </dgm:t>
    </dgm:pt>
    <dgm:pt modelId="{26E64A68-B34A-424E-BDF9-EA84984B1FA0}">
      <dgm:prSet phldrT="[Text]"/>
      <dgm:spPr/>
      <dgm:t>
        <a:bodyPr/>
        <a:lstStyle/>
        <a:p>
          <a:r>
            <a:rPr lang="en-GB" dirty="0"/>
            <a:t>Adaptive</a:t>
          </a:r>
        </a:p>
        <a:p>
          <a:r>
            <a:rPr lang="en-GB" dirty="0"/>
            <a:t>e.g. Spiral, Agile, DDSDM </a:t>
          </a:r>
        </a:p>
      </dgm:t>
    </dgm:pt>
    <dgm:pt modelId="{07C693FF-AFBF-4414-BFA5-3F20EE60A222}" type="parTrans" cxnId="{550854EA-BAD2-4C28-B65F-2AE8E0B916D3}">
      <dgm:prSet/>
      <dgm:spPr/>
      <dgm:t>
        <a:bodyPr/>
        <a:lstStyle/>
        <a:p>
          <a:endParaRPr lang="en-GB"/>
        </a:p>
      </dgm:t>
    </dgm:pt>
    <dgm:pt modelId="{1B99F79D-3493-4866-9A4A-63E4371E1F48}" type="sibTrans" cxnId="{550854EA-BAD2-4C28-B65F-2AE8E0B916D3}">
      <dgm:prSet/>
      <dgm:spPr/>
      <dgm:t>
        <a:bodyPr/>
        <a:lstStyle/>
        <a:p>
          <a:endParaRPr lang="en-GB"/>
        </a:p>
      </dgm:t>
    </dgm:pt>
    <dgm:pt modelId="{A8FBF48B-D479-40E1-9764-33DC05044504}" type="pres">
      <dgm:prSet presAssocID="{4115EE7A-01CD-4D4E-BBD5-9FD10B110DD7}" presName="hierChild1" presStyleCnt="0">
        <dgm:presLayoutVars>
          <dgm:orgChart val="1"/>
          <dgm:chPref val="1"/>
          <dgm:dir/>
          <dgm:animOne val="branch"/>
          <dgm:animLvl val="lvl"/>
          <dgm:resizeHandles/>
        </dgm:presLayoutVars>
      </dgm:prSet>
      <dgm:spPr/>
    </dgm:pt>
    <dgm:pt modelId="{39D63229-32F5-4CFF-9D24-A602640573FD}" type="pres">
      <dgm:prSet presAssocID="{B30E958E-EBCE-4E11-861C-8E3CE6EA86BF}" presName="hierRoot1" presStyleCnt="0">
        <dgm:presLayoutVars>
          <dgm:hierBranch val="init"/>
        </dgm:presLayoutVars>
      </dgm:prSet>
      <dgm:spPr/>
    </dgm:pt>
    <dgm:pt modelId="{2CDDA4AF-02B8-492E-8F79-6B12FA661508}" type="pres">
      <dgm:prSet presAssocID="{B30E958E-EBCE-4E11-861C-8E3CE6EA86BF}" presName="rootComposite1" presStyleCnt="0"/>
      <dgm:spPr/>
    </dgm:pt>
    <dgm:pt modelId="{4A943574-1D44-4D7B-8FE5-9708C029B8AE}" type="pres">
      <dgm:prSet presAssocID="{B30E958E-EBCE-4E11-861C-8E3CE6EA86BF}" presName="rootText1" presStyleLbl="node0" presStyleIdx="0" presStyleCnt="1">
        <dgm:presLayoutVars>
          <dgm:chPref val="3"/>
        </dgm:presLayoutVars>
      </dgm:prSet>
      <dgm:spPr/>
    </dgm:pt>
    <dgm:pt modelId="{58419B56-CA3A-4354-AEDC-39C83804A232}" type="pres">
      <dgm:prSet presAssocID="{B30E958E-EBCE-4E11-861C-8E3CE6EA86BF}" presName="rootConnector1" presStyleLbl="node1" presStyleIdx="0" presStyleCnt="0"/>
      <dgm:spPr/>
    </dgm:pt>
    <dgm:pt modelId="{1F8474BD-4D99-4FBB-B584-22A9F9C5A8FD}" type="pres">
      <dgm:prSet presAssocID="{B30E958E-EBCE-4E11-861C-8E3CE6EA86BF}" presName="hierChild2" presStyleCnt="0"/>
      <dgm:spPr/>
    </dgm:pt>
    <dgm:pt modelId="{0A47D5E7-5475-4579-A0AC-116E3367B1D7}" type="pres">
      <dgm:prSet presAssocID="{425EA96D-C961-4080-8CDC-82A932502B26}" presName="Name37" presStyleLbl="parChTrans1D2" presStyleIdx="0" presStyleCnt="2"/>
      <dgm:spPr/>
    </dgm:pt>
    <dgm:pt modelId="{1E3440D6-3080-4891-9779-C9F29AB98226}" type="pres">
      <dgm:prSet presAssocID="{F8CA300C-DD36-4BD7-9ED4-BE46DCB4E133}" presName="hierRoot2" presStyleCnt="0">
        <dgm:presLayoutVars>
          <dgm:hierBranch val="init"/>
        </dgm:presLayoutVars>
      </dgm:prSet>
      <dgm:spPr/>
    </dgm:pt>
    <dgm:pt modelId="{0375AF05-EA15-4505-8C58-2B90307BEBEB}" type="pres">
      <dgm:prSet presAssocID="{F8CA300C-DD36-4BD7-9ED4-BE46DCB4E133}" presName="rootComposite" presStyleCnt="0"/>
      <dgm:spPr/>
    </dgm:pt>
    <dgm:pt modelId="{46F74A50-C04F-436B-83F3-13FEB296ABF4}" type="pres">
      <dgm:prSet presAssocID="{F8CA300C-DD36-4BD7-9ED4-BE46DCB4E133}" presName="rootText" presStyleLbl="node2" presStyleIdx="0" presStyleCnt="2">
        <dgm:presLayoutVars>
          <dgm:chPref val="3"/>
        </dgm:presLayoutVars>
      </dgm:prSet>
      <dgm:spPr/>
    </dgm:pt>
    <dgm:pt modelId="{B13E5567-BE1E-4C4C-B11A-E4D4FA3096AC}" type="pres">
      <dgm:prSet presAssocID="{F8CA300C-DD36-4BD7-9ED4-BE46DCB4E133}" presName="rootConnector" presStyleLbl="node2" presStyleIdx="0" presStyleCnt="2"/>
      <dgm:spPr/>
    </dgm:pt>
    <dgm:pt modelId="{9218734A-8C14-4E2F-A304-2ADAF5F7A3C5}" type="pres">
      <dgm:prSet presAssocID="{F8CA300C-DD36-4BD7-9ED4-BE46DCB4E133}" presName="hierChild4" presStyleCnt="0"/>
      <dgm:spPr/>
    </dgm:pt>
    <dgm:pt modelId="{B19CE2D9-01D6-4078-A39E-B674B99563E0}" type="pres">
      <dgm:prSet presAssocID="{F8CA300C-DD36-4BD7-9ED4-BE46DCB4E133}" presName="hierChild5" presStyleCnt="0"/>
      <dgm:spPr/>
    </dgm:pt>
    <dgm:pt modelId="{CAFFC3B7-BEEE-4D69-AF86-C17CE509B8D1}" type="pres">
      <dgm:prSet presAssocID="{07C693FF-AFBF-4414-BFA5-3F20EE60A222}" presName="Name37" presStyleLbl="parChTrans1D2" presStyleIdx="1" presStyleCnt="2"/>
      <dgm:spPr/>
    </dgm:pt>
    <dgm:pt modelId="{5746150E-B3F1-4AEA-85D7-DBAA35A615EF}" type="pres">
      <dgm:prSet presAssocID="{26E64A68-B34A-424E-BDF9-EA84984B1FA0}" presName="hierRoot2" presStyleCnt="0">
        <dgm:presLayoutVars>
          <dgm:hierBranch val="init"/>
        </dgm:presLayoutVars>
      </dgm:prSet>
      <dgm:spPr/>
    </dgm:pt>
    <dgm:pt modelId="{945D61E9-3567-4E4F-B355-7BED73AFCEA9}" type="pres">
      <dgm:prSet presAssocID="{26E64A68-B34A-424E-BDF9-EA84984B1FA0}" presName="rootComposite" presStyleCnt="0"/>
      <dgm:spPr/>
    </dgm:pt>
    <dgm:pt modelId="{C844C69D-A940-4DFF-B2B5-8715A0555408}" type="pres">
      <dgm:prSet presAssocID="{26E64A68-B34A-424E-BDF9-EA84984B1FA0}" presName="rootText" presStyleLbl="node2" presStyleIdx="1" presStyleCnt="2">
        <dgm:presLayoutVars>
          <dgm:chPref val="3"/>
        </dgm:presLayoutVars>
      </dgm:prSet>
      <dgm:spPr/>
    </dgm:pt>
    <dgm:pt modelId="{1D59B4BE-EFD2-4D4D-8F0B-06C6586FF87C}" type="pres">
      <dgm:prSet presAssocID="{26E64A68-B34A-424E-BDF9-EA84984B1FA0}" presName="rootConnector" presStyleLbl="node2" presStyleIdx="1" presStyleCnt="2"/>
      <dgm:spPr/>
    </dgm:pt>
    <dgm:pt modelId="{EBD0E61B-F9CF-400E-B530-CC92434286ED}" type="pres">
      <dgm:prSet presAssocID="{26E64A68-B34A-424E-BDF9-EA84984B1FA0}" presName="hierChild4" presStyleCnt="0"/>
      <dgm:spPr/>
    </dgm:pt>
    <dgm:pt modelId="{93F9EDD1-805B-4F1B-86AF-BFB49A79068A}" type="pres">
      <dgm:prSet presAssocID="{26E64A68-B34A-424E-BDF9-EA84984B1FA0}" presName="hierChild5" presStyleCnt="0"/>
      <dgm:spPr/>
    </dgm:pt>
    <dgm:pt modelId="{342CB73B-574D-4AE7-9DBE-E5915191CD6E}" type="pres">
      <dgm:prSet presAssocID="{B30E958E-EBCE-4E11-861C-8E3CE6EA86BF}" presName="hierChild3" presStyleCnt="0"/>
      <dgm:spPr/>
    </dgm:pt>
  </dgm:ptLst>
  <dgm:cxnLst>
    <dgm:cxn modelId="{51826D06-094B-49AC-82E3-4C5DCE93C7B0}" type="presOf" srcId="{F8CA300C-DD36-4BD7-9ED4-BE46DCB4E133}" destId="{46F74A50-C04F-436B-83F3-13FEB296ABF4}" srcOrd="0" destOrd="0" presId="urn:microsoft.com/office/officeart/2005/8/layout/orgChart1"/>
    <dgm:cxn modelId="{6BA37C0C-B64D-43B2-B184-E1281EB55405}" type="presOf" srcId="{4115EE7A-01CD-4D4E-BBD5-9FD10B110DD7}" destId="{A8FBF48B-D479-40E1-9764-33DC05044504}" srcOrd="0" destOrd="0" presId="urn:microsoft.com/office/officeart/2005/8/layout/orgChart1"/>
    <dgm:cxn modelId="{E4618323-5246-4CFF-99A2-30D94D5C07CE}" type="presOf" srcId="{26E64A68-B34A-424E-BDF9-EA84984B1FA0}" destId="{C844C69D-A940-4DFF-B2B5-8715A0555408}" srcOrd="0" destOrd="0" presId="urn:microsoft.com/office/officeart/2005/8/layout/orgChart1"/>
    <dgm:cxn modelId="{963B7333-5566-4968-B14C-6C6BC15402AE}" type="presOf" srcId="{B30E958E-EBCE-4E11-861C-8E3CE6EA86BF}" destId="{4A943574-1D44-4D7B-8FE5-9708C029B8AE}" srcOrd="0" destOrd="0" presId="urn:microsoft.com/office/officeart/2005/8/layout/orgChart1"/>
    <dgm:cxn modelId="{10249D34-9E3B-4396-998A-E684FEA63E07}" srcId="{B30E958E-EBCE-4E11-861C-8E3CE6EA86BF}" destId="{F8CA300C-DD36-4BD7-9ED4-BE46DCB4E133}" srcOrd="0" destOrd="0" parTransId="{425EA96D-C961-4080-8CDC-82A932502B26}" sibTransId="{1D546E7A-7FF9-43EE-B45D-7CCFA0A217AF}"/>
    <dgm:cxn modelId="{AD71686F-1960-4C28-9FB0-1A7187E5FB47}" type="presOf" srcId="{26E64A68-B34A-424E-BDF9-EA84984B1FA0}" destId="{1D59B4BE-EFD2-4D4D-8F0B-06C6586FF87C}" srcOrd="1" destOrd="0" presId="urn:microsoft.com/office/officeart/2005/8/layout/orgChart1"/>
    <dgm:cxn modelId="{0D2CB25A-B579-4901-9B62-A9F6D1E434D5}" type="presOf" srcId="{F8CA300C-DD36-4BD7-9ED4-BE46DCB4E133}" destId="{B13E5567-BE1E-4C4C-B11A-E4D4FA3096AC}" srcOrd="1" destOrd="0" presId="urn:microsoft.com/office/officeart/2005/8/layout/orgChart1"/>
    <dgm:cxn modelId="{50E89D91-1D6D-428D-AC54-C28BC5B72471}" srcId="{4115EE7A-01CD-4D4E-BBD5-9FD10B110DD7}" destId="{B30E958E-EBCE-4E11-861C-8E3CE6EA86BF}" srcOrd="0" destOrd="0" parTransId="{F8A9B395-34B8-42B2-9AA7-9077C875D3EB}" sibTransId="{F99466A0-FAFA-4B99-B89E-1011DC924B80}"/>
    <dgm:cxn modelId="{CD9727A6-B8E1-476E-B291-04C43BEFAB1A}" type="presOf" srcId="{425EA96D-C961-4080-8CDC-82A932502B26}" destId="{0A47D5E7-5475-4579-A0AC-116E3367B1D7}" srcOrd="0" destOrd="0" presId="urn:microsoft.com/office/officeart/2005/8/layout/orgChart1"/>
    <dgm:cxn modelId="{D32C99A8-BE28-4D68-83E6-D62B00B68E53}" type="presOf" srcId="{B30E958E-EBCE-4E11-861C-8E3CE6EA86BF}" destId="{58419B56-CA3A-4354-AEDC-39C83804A232}" srcOrd="1" destOrd="0" presId="urn:microsoft.com/office/officeart/2005/8/layout/orgChart1"/>
    <dgm:cxn modelId="{0CDDF7BE-234A-41CB-A1D4-AFA249C455A5}" type="presOf" srcId="{07C693FF-AFBF-4414-BFA5-3F20EE60A222}" destId="{CAFFC3B7-BEEE-4D69-AF86-C17CE509B8D1}" srcOrd="0" destOrd="0" presId="urn:microsoft.com/office/officeart/2005/8/layout/orgChart1"/>
    <dgm:cxn modelId="{550854EA-BAD2-4C28-B65F-2AE8E0B916D3}" srcId="{B30E958E-EBCE-4E11-861C-8E3CE6EA86BF}" destId="{26E64A68-B34A-424E-BDF9-EA84984B1FA0}" srcOrd="1" destOrd="0" parTransId="{07C693FF-AFBF-4414-BFA5-3F20EE60A222}" sibTransId="{1B99F79D-3493-4866-9A4A-63E4371E1F48}"/>
    <dgm:cxn modelId="{C7392542-0C47-4A68-BDB6-A758D3721BA8}" type="presParOf" srcId="{A8FBF48B-D479-40E1-9764-33DC05044504}" destId="{39D63229-32F5-4CFF-9D24-A602640573FD}" srcOrd="0" destOrd="0" presId="urn:microsoft.com/office/officeart/2005/8/layout/orgChart1"/>
    <dgm:cxn modelId="{7D8821F7-DA8D-4946-BB36-9E99B2E50A19}" type="presParOf" srcId="{39D63229-32F5-4CFF-9D24-A602640573FD}" destId="{2CDDA4AF-02B8-492E-8F79-6B12FA661508}" srcOrd="0" destOrd="0" presId="urn:microsoft.com/office/officeart/2005/8/layout/orgChart1"/>
    <dgm:cxn modelId="{F4BB85DF-128D-4E6A-B2C8-FECC3AA9701D}" type="presParOf" srcId="{2CDDA4AF-02B8-492E-8F79-6B12FA661508}" destId="{4A943574-1D44-4D7B-8FE5-9708C029B8AE}" srcOrd="0" destOrd="0" presId="urn:microsoft.com/office/officeart/2005/8/layout/orgChart1"/>
    <dgm:cxn modelId="{6BF00C29-BD8D-4DA9-A407-FC2AEB9C707E}" type="presParOf" srcId="{2CDDA4AF-02B8-492E-8F79-6B12FA661508}" destId="{58419B56-CA3A-4354-AEDC-39C83804A232}" srcOrd="1" destOrd="0" presId="urn:microsoft.com/office/officeart/2005/8/layout/orgChart1"/>
    <dgm:cxn modelId="{245ACBC0-9DA5-482A-9F96-884D9EF8740A}" type="presParOf" srcId="{39D63229-32F5-4CFF-9D24-A602640573FD}" destId="{1F8474BD-4D99-4FBB-B584-22A9F9C5A8FD}" srcOrd="1" destOrd="0" presId="urn:microsoft.com/office/officeart/2005/8/layout/orgChart1"/>
    <dgm:cxn modelId="{7ECBB6A5-4667-4A3F-9FEF-A6CE35A16AA6}" type="presParOf" srcId="{1F8474BD-4D99-4FBB-B584-22A9F9C5A8FD}" destId="{0A47D5E7-5475-4579-A0AC-116E3367B1D7}" srcOrd="0" destOrd="0" presId="urn:microsoft.com/office/officeart/2005/8/layout/orgChart1"/>
    <dgm:cxn modelId="{72EFEB68-B336-427A-BDC6-C9291B49547E}" type="presParOf" srcId="{1F8474BD-4D99-4FBB-B584-22A9F9C5A8FD}" destId="{1E3440D6-3080-4891-9779-C9F29AB98226}" srcOrd="1" destOrd="0" presId="urn:microsoft.com/office/officeart/2005/8/layout/orgChart1"/>
    <dgm:cxn modelId="{928FA3C4-7EEA-4416-9639-C128EEF3B159}" type="presParOf" srcId="{1E3440D6-3080-4891-9779-C9F29AB98226}" destId="{0375AF05-EA15-4505-8C58-2B90307BEBEB}" srcOrd="0" destOrd="0" presId="urn:microsoft.com/office/officeart/2005/8/layout/orgChart1"/>
    <dgm:cxn modelId="{BC621D8C-26DC-463F-93A8-4AB7E4488019}" type="presParOf" srcId="{0375AF05-EA15-4505-8C58-2B90307BEBEB}" destId="{46F74A50-C04F-436B-83F3-13FEB296ABF4}" srcOrd="0" destOrd="0" presId="urn:microsoft.com/office/officeart/2005/8/layout/orgChart1"/>
    <dgm:cxn modelId="{53C98B07-B169-4CA0-BCFF-E10F133DCEFF}" type="presParOf" srcId="{0375AF05-EA15-4505-8C58-2B90307BEBEB}" destId="{B13E5567-BE1E-4C4C-B11A-E4D4FA3096AC}" srcOrd="1" destOrd="0" presId="urn:microsoft.com/office/officeart/2005/8/layout/orgChart1"/>
    <dgm:cxn modelId="{81907A97-54A4-4BB5-9488-8265528CD70C}" type="presParOf" srcId="{1E3440D6-3080-4891-9779-C9F29AB98226}" destId="{9218734A-8C14-4E2F-A304-2ADAF5F7A3C5}" srcOrd="1" destOrd="0" presId="urn:microsoft.com/office/officeart/2005/8/layout/orgChart1"/>
    <dgm:cxn modelId="{9CE700F0-7B5F-499D-81E5-2BB3C188815C}" type="presParOf" srcId="{1E3440D6-3080-4891-9779-C9F29AB98226}" destId="{B19CE2D9-01D6-4078-A39E-B674B99563E0}" srcOrd="2" destOrd="0" presId="urn:microsoft.com/office/officeart/2005/8/layout/orgChart1"/>
    <dgm:cxn modelId="{232A7515-BA8D-4CE0-B07B-3107A4044D54}" type="presParOf" srcId="{1F8474BD-4D99-4FBB-B584-22A9F9C5A8FD}" destId="{CAFFC3B7-BEEE-4D69-AF86-C17CE509B8D1}" srcOrd="2" destOrd="0" presId="urn:microsoft.com/office/officeart/2005/8/layout/orgChart1"/>
    <dgm:cxn modelId="{87BC9FDA-2EF6-43E4-B885-22B0A93EC93B}" type="presParOf" srcId="{1F8474BD-4D99-4FBB-B584-22A9F9C5A8FD}" destId="{5746150E-B3F1-4AEA-85D7-DBAA35A615EF}" srcOrd="3" destOrd="0" presId="urn:microsoft.com/office/officeart/2005/8/layout/orgChart1"/>
    <dgm:cxn modelId="{F415DB59-34D7-436E-9E77-F0A6FE00E8F7}" type="presParOf" srcId="{5746150E-B3F1-4AEA-85D7-DBAA35A615EF}" destId="{945D61E9-3567-4E4F-B355-7BED73AFCEA9}" srcOrd="0" destOrd="0" presId="urn:microsoft.com/office/officeart/2005/8/layout/orgChart1"/>
    <dgm:cxn modelId="{1F0E8F94-2A1E-4D52-98CD-04A9A6348BB1}" type="presParOf" srcId="{945D61E9-3567-4E4F-B355-7BED73AFCEA9}" destId="{C844C69D-A940-4DFF-B2B5-8715A0555408}" srcOrd="0" destOrd="0" presId="urn:microsoft.com/office/officeart/2005/8/layout/orgChart1"/>
    <dgm:cxn modelId="{B1C39A6C-10EF-493A-82B5-723D5ED0A229}" type="presParOf" srcId="{945D61E9-3567-4E4F-B355-7BED73AFCEA9}" destId="{1D59B4BE-EFD2-4D4D-8F0B-06C6586FF87C}" srcOrd="1" destOrd="0" presId="urn:microsoft.com/office/officeart/2005/8/layout/orgChart1"/>
    <dgm:cxn modelId="{F5264442-9711-4250-94D0-200E1EF6E985}" type="presParOf" srcId="{5746150E-B3F1-4AEA-85D7-DBAA35A615EF}" destId="{EBD0E61B-F9CF-400E-B530-CC92434286ED}" srcOrd="1" destOrd="0" presId="urn:microsoft.com/office/officeart/2005/8/layout/orgChart1"/>
    <dgm:cxn modelId="{90FE3732-DA4F-49D5-9D2A-9F63511689E1}" type="presParOf" srcId="{5746150E-B3F1-4AEA-85D7-DBAA35A615EF}" destId="{93F9EDD1-805B-4F1B-86AF-BFB49A79068A}" srcOrd="2" destOrd="0" presId="urn:microsoft.com/office/officeart/2005/8/layout/orgChart1"/>
    <dgm:cxn modelId="{DAD88813-2E31-4FF0-82E4-6934A2589526}" type="presParOf" srcId="{39D63229-32F5-4CFF-9D24-A602640573FD}" destId="{342CB73B-574D-4AE7-9DBE-E5915191CD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FC3B7-BEEE-4D69-AF86-C17CE509B8D1}">
      <dsp:nvSpPr>
        <dsp:cNvPr id="0" name=""/>
        <dsp:cNvSpPr/>
      </dsp:nvSpPr>
      <dsp:spPr>
        <a:xfrm>
          <a:off x="1881198" y="2552955"/>
          <a:ext cx="1029480" cy="357340"/>
        </a:xfrm>
        <a:custGeom>
          <a:avLst/>
          <a:gdLst/>
          <a:ahLst/>
          <a:cxnLst/>
          <a:rect l="0" t="0" r="0" b="0"/>
          <a:pathLst>
            <a:path>
              <a:moveTo>
                <a:pt x="0" y="0"/>
              </a:moveTo>
              <a:lnTo>
                <a:pt x="0" y="178670"/>
              </a:lnTo>
              <a:lnTo>
                <a:pt x="1029480" y="178670"/>
              </a:lnTo>
              <a:lnTo>
                <a:pt x="1029480" y="357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7D5E7-5475-4579-A0AC-116E3367B1D7}">
      <dsp:nvSpPr>
        <dsp:cNvPr id="0" name=""/>
        <dsp:cNvSpPr/>
      </dsp:nvSpPr>
      <dsp:spPr>
        <a:xfrm>
          <a:off x="851717" y="2552955"/>
          <a:ext cx="1029480" cy="357340"/>
        </a:xfrm>
        <a:custGeom>
          <a:avLst/>
          <a:gdLst/>
          <a:ahLst/>
          <a:cxnLst/>
          <a:rect l="0" t="0" r="0" b="0"/>
          <a:pathLst>
            <a:path>
              <a:moveTo>
                <a:pt x="1029480" y="0"/>
              </a:moveTo>
              <a:lnTo>
                <a:pt x="1029480" y="178670"/>
              </a:lnTo>
              <a:lnTo>
                <a:pt x="0" y="178670"/>
              </a:lnTo>
              <a:lnTo>
                <a:pt x="0" y="357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943574-1D44-4D7B-8FE5-9708C029B8AE}">
      <dsp:nvSpPr>
        <dsp:cNvPr id="0" name=""/>
        <dsp:cNvSpPr/>
      </dsp:nvSpPr>
      <dsp:spPr>
        <a:xfrm>
          <a:off x="1030387" y="1702144"/>
          <a:ext cx="1701620" cy="850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SDLC Models</a:t>
          </a:r>
        </a:p>
      </dsp:txBody>
      <dsp:txXfrm>
        <a:off x="1030387" y="1702144"/>
        <a:ext cx="1701620" cy="850810"/>
      </dsp:txXfrm>
    </dsp:sp>
    <dsp:sp modelId="{46F74A50-C04F-436B-83F3-13FEB296ABF4}">
      <dsp:nvSpPr>
        <dsp:cNvPr id="0" name=""/>
        <dsp:cNvSpPr/>
      </dsp:nvSpPr>
      <dsp:spPr>
        <a:xfrm>
          <a:off x="907" y="2910295"/>
          <a:ext cx="1701620" cy="850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Predictive</a:t>
          </a:r>
        </a:p>
        <a:p>
          <a:pPr marL="0" lvl="0" indent="0" algn="ctr" defTabSz="755650">
            <a:lnSpc>
              <a:spcPct val="90000"/>
            </a:lnSpc>
            <a:spcBef>
              <a:spcPct val="0"/>
            </a:spcBef>
            <a:spcAft>
              <a:spcPct val="35000"/>
            </a:spcAft>
            <a:buNone/>
          </a:pPr>
          <a:r>
            <a:rPr lang="en-GB" sz="1700" kern="1200" dirty="0"/>
            <a:t>e.g. waterfall, prototyping, RAD</a:t>
          </a:r>
        </a:p>
      </dsp:txBody>
      <dsp:txXfrm>
        <a:off x="907" y="2910295"/>
        <a:ext cx="1701620" cy="850810"/>
      </dsp:txXfrm>
    </dsp:sp>
    <dsp:sp modelId="{C844C69D-A940-4DFF-B2B5-8715A0555408}">
      <dsp:nvSpPr>
        <dsp:cNvPr id="0" name=""/>
        <dsp:cNvSpPr/>
      </dsp:nvSpPr>
      <dsp:spPr>
        <a:xfrm>
          <a:off x="2059868" y="2910295"/>
          <a:ext cx="1701620" cy="850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Adaptive</a:t>
          </a:r>
        </a:p>
        <a:p>
          <a:pPr marL="0" lvl="0" indent="0" algn="ctr" defTabSz="755650">
            <a:lnSpc>
              <a:spcPct val="90000"/>
            </a:lnSpc>
            <a:spcBef>
              <a:spcPct val="0"/>
            </a:spcBef>
            <a:spcAft>
              <a:spcPct val="35000"/>
            </a:spcAft>
            <a:buNone/>
          </a:pPr>
          <a:r>
            <a:rPr lang="en-GB" sz="1700" kern="1200" dirty="0"/>
            <a:t>e.g. Spiral, Agile, DDSDM </a:t>
          </a:r>
        </a:p>
      </dsp:txBody>
      <dsp:txXfrm>
        <a:off x="2059868" y="2910295"/>
        <a:ext cx="1701620" cy="8508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D4465-73A3-4108-A290-952F6A235F5C}" type="datetimeFigureOut">
              <a:rPr lang="en-GB" smtClean="0"/>
              <a:t>01/11/2022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6E058-EEF8-4ED7-AB5D-61FF5881EE9B}" type="slidenum">
              <a:rPr lang="en-GB" smtClean="0"/>
              <a:t>‹#›</a:t>
            </a:fld>
            <a:endParaRPr lang="en-GB"/>
          </a:p>
        </p:txBody>
      </p:sp>
    </p:spTree>
    <p:extLst>
      <p:ext uri="{BB962C8B-B14F-4D97-AF65-F5344CB8AC3E}">
        <p14:creationId xmlns:p14="http://schemas.microsoft.com/office/powerpoint/2010/main" val="34002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4</a:t>
            </a:fld>
            <a:endParaRPr lang="en-GB"/>
          </a:p>
        </p:txBody>
      </p:sp>
    </p:spTree>
    <p:extLst>
      <p:ext uri="{BB962C8B-B14F-4D97-AF65-F5344CB8AC3E}">
        <p14:creationId xmlns:p14="http://schemas.microsoft.com/office/powerpoint/2010/main" val="312662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18</a:t>
            </a:fld>
            <a:endParaRPr lang="en-GB"/>
          </a:p>
        </p:txBody>
      </p:sp>
    </p:spTree>
    <p:extLst>
      <p:ext uri="{BB962C8B-B14F-4D97-AF65-F5344CB8AC3E}">
        <p14:creationId xmlns:p14="http://schemas.microsoft.com/office/powerpoint/2010/main" val="3418791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19</a:t>
            </a:fld>
            <a:endParaRPr lang="en-GB"/>
          </a:p>
        </p:txBody>
      </p:sp>
    </p:spTree>
    <p:extLst>
      <p:ext uri="{BB962C8B-B14F-4D97-AF65-F5344CB8AC3E}">
        <p14:creationId xmlns:p14="http://schemas.microsoft.com/office/powerpoint/2010/main" val="2262655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20</a:t>
            </a:fld>
            <a:endParaRPr lang="en-GB"/>
          </a:p>
        </p:txBody>
      </p:sp>
    </p:spTree>
    <p:extLst>
      <p:ext uri="{BB962C8B-B14F-4D97-AF65-F5344CB8AC3E}">
        <p14:creationId xmlns:p14="http://schemas.microsoft.com/office/powerpoint/2010/main" val="91207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21</a:t>
            </a:fld>
            <a:endParaRPr lang="en-GB"/>
          </a:p>
        </p:txBody>
      </p:sp>
    </p:spTree>
    <p:extLst>
      <p:ext uri="{BB962C8B-B14F-4D97-AF65-F5344CB8AC3E}">
        <p14:creationId xmlns:p14="http://schemas.microsoft.com/office/powerpoint/2010/main" val="211698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5</a:t>
            </a:fld>
            <a:endParaRPr lang="en-GB"/>
          </a:p>
        </p:txBody>
      </p:sp>
    </p:spTree>
    <p:extLst>
      <p:ext uri="{BB962C8B-B14F-4D97-AF65-F5344CB8AC3E}">
        <p14:creationId xmlns:p14="http://schemas.microsoft.com/office/powerpoint/2010/main" val="119176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6</a:t>
            </a:fld>
            <a:endParaRPr lang="en-GB"/>
          </a:p>
        </p:txBody>
      </p:sp>
    </p:spTree>
    <p:extLst>
      <p:ext uri="{BB962C8B-B14F-4D97-AF65-F5344CB8AC3E}">
        <p14:creationId xmlns:p14="http://schemas.microsoft.com/office/powerpoint/2010/main" val="537111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7</a:t>
            </a:fld>
            <a:endParaRPr lang="en-GB"/>
          </a:p>
        </p:txBody>
      </p:sp>
    </p:spTree>
    <p:extLst>
      <p:ext uri="{BB962C8B-B14F-4D97-AF65-F5344CB8AC3E}">
        <p14:creationId xmlns:p14="http://schemas.microsoft.com/office/powerpoint/2010/main" val="353421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8</a:t>
            </a:fld>
            <a:endParaRPr lang="en-GB"/>
          </a:p>
        </p:txBody>
      </p:sp>
    </p:spTree>
    <p:extLst>
      <p:ext uri="{BB962C8B-B14F-4D97-AF65-F5344CB8AC3E}">
        <p14:creationId xmlns:p14="http://schemas.microsoft.com/office/powerpoint/2010/main" val="340605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12</a:t>
            </a:fld>
            <a:endParaRPr lang="en-GB"/>
          </a:p>
        </p:txBody>
      </p:sp>
    </p:spTree>
    <p:extLst>
      <p:ext uri="{BB962C8B-B14F-4D97-AF65-F5344CB8AC3E}">
        <p14:creationId xmlns:p14="http://schemas.microsoft.com/office/powerpoint/2010/main" val="241929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13</a:t>
            </a:fld>
            <a:endParaRPr lang="en-GB"/>
          </a:p>
        </p:txBody>
      </p:sp>
    </p:spTree>
    <p:extLst>
      <p:ext uri="{BB962C8B-B14F-4D97-AF65-F5344CB8AC3E}">
        <p14:creationId xmlns:p14="http://schemas.microsoft.com/office/powerpoint/2010/main" val="220222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14</a:t>
            </a:fld>
            <a:endParaRPr lang="en-GB"/>
          </a:p>
        </p:txBody>
      </p:sp>
    </p:spTree>
    <p:extLst>
      <p:ext uri="{BB962C8B-B14F-4D97-AF65-F5344CB8AC3E}">
        <p14:creationId xmlns:p14="http://schemas.microsoft.com/office/powerpoint/2010/main" val="137421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15</a:t>
            </a:fld>
            <a:endParaRPr lang="en-GB"/>
          </a:p>
        </p:txBody>
      </p:sp>
    </p:spTree>
    <p:extLst>
      <p:ext uri="{BB962C8B-B14F-4D97-AF65-F5344CB8AC3E}">
        <p14:creationId xmlns:p14="http://schemas.microsoft.com/office/powerpoint/2010/main" val="42531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636B-FA90-2103-F139-2D6E8710D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09D1C3-D1A9-28C0-9D65-B8821DE84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247791-7370-06AC-276B-3C727E327902}"/>
              </a:ext>
            </a:extLst>
          </p:cNvPr>
          <p:cNvSpPr>
            <a:spLocks noGrp="1"/>
          </p:cNvSpPr>
          <p:nvPr>
            <p:ph type="dt" sz="half" idx="10"/>
          </p:nvPr>
        </p:nvSpPr>
        <p:spPr/>
        <p:txBody>
          <a:bodyPr/>
          <a:lstStyle/>
          <a:p>
            <a:fld id="{F3F4FA8F-7A3F-4FC4-BA3A-16B379AE0882}" type="datetime1">
              <a:rPr lang="en-GB" smtClean="0"/>
              <a:t>01/11/2022</a:t>
            </a:fld>
            <a:endParaRPr lang="en-GB"/>
          </a:p>
        </p:txBody>
      </p:sp>
      <p:sp>
        <p:nvSpPr>
          <p:cNvPr id="5" name="Footer Placeholder 4">
            <a:extLst>
              <a:ext uri="{FF2B5EF4-FFF2-40B4-BE49-F238E27FC236}">
                <a16:creationId xmlns:a16="http://schemas.microsoft.com/office/drawing/2014/main" id="{952B531B-8D45-FC8D-98A7-F794E05E198D}"/>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29D15432-FC9C-CD5C-9164-31954F052F3E}"/>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161332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D391-612A-A5F1-A07C-EABBBB9EC1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6097EA-115E-A1A7-9228-34BFA3660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CC1FF5-0F3F-460C-F4AF-4326BB3D8FA1}"/>
              </a:ext>
            </a:extLst>
          </p:cNvPr>
          <p:cNvSpPr>
            <a:spLocks noGrp="1"/>
          </p:cNvSpPr>
          <p:nvPr>
            <p:ph type="dt" sz="half" idx="10"/>
          </p:nvPr>
        </p:nvSpPr>
        <p:spPr/>
        <p:txBody>
          <a:bodyPr/>
          <a:lstStyle/>
          <a:p>
            <a:fld id="{5882633E-C940-45F7-ADEC-D8A9B9C7E5D4}" type="datetime1">
              <a:rPr lang="en-GB" smtClean="0"/>
              <a:t>01/11/2022</a:t>
            </a:fld>
            <a:endParaRPr lang="en-GB"/>
          </a:p>
        </p:txBody>
      </p:sp>
      <p:sp>
        <p:nvSpPr>
          <p:cNvPr id="5" name="Footer Placeholder 4">
            <a:extLst>
              <a:ext uri="{FF2B5EF4-FFF2-40B4-BE49-F238E27FC236}">
                <a16:creationId xmlns:a16="http://schemas.microsoft.com/office/drawing/2014/main" id="{A2519358-F273-5653-CA0C-22393FE15B74}"/>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215FA8CD-460C-69B4-4A6E-F569DC144F5B}"/>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403571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190B1-EF96-38B7-6ED4-661619F219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F08A6C-7935-3286-3C68-A1792CDAA1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645CC7-8A09-404B-DDE7-DE3D658C4F96}"/>
              </a:ext>
            </a:extLst>
          </p:cNvPr>
          <p:cNvSpPr>
            <a:spLocks noGrp="1"/>
          </p:cNvSpPr>
          <p:nvPr>
            <p:ph type="dt" sz="half" idx="10"/>
          </p:nvPr>
        </p:nvSpPr>
        <p:spPr/>
        <p:txBody>
          <a:bodyPr/>
          <a:lstStyle/>
          <a:p>
            <a:fld id="{6015256B-1CF9-46ED-881C-C08F0DC0C39B}" type="datetime1">
              <a:rPr lang="en-GB" smtClean="0"/>
              <a:t>01/11/2022</a:t>
            </a:fld>
            <a:endParaRPr lang="en-GB"/>
          </a:p>
        </p:txBody>
      </p:sp>
      <p:sp>
        <p:nvSpPr>
          <p:cNvPr id="5" name="Footer Placeholder 4">
            <a:extLst>
              <a:ext uri="{FF2B5EF4-FFF2-40B4-BE49-F238E27FC236}">
                <a16:creationId xmlns:a16="http://schemas.microsoft.com/office/drawing/2014/main" id="{A6200839-CA14-EF9E-49A8-F84E516F25F5}"/>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33A534B8-1F66-FE9C-5C55-37E64CCB34F7}"/>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357590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D0FF-5710-01CE-9545-AC4DEF7792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A7B6A3-2C4A-5F19-1E78-E862D7AD5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F150E8-614F-8116-A8FD-4EA99E2DCBA9}"/>
              </a:ext>
            </a:extLst>
          </p:cNvPr>
          <p:cNvSpPr>
            <a:spLocks noGrp="1"/>
          </p:cNvSpPr>
          <p:nvPr>
            <p:ph type="dt" sz="half" idx="10"/>
          </p:nvPr>
        </p:nvSpPr>
        <p:spPr/>
        <p:txBody>
          <a:bodyPr/>
          <a:lstStyle/>
          <a:p>
            <a:fld id="{12E22C2B-DF69-4251-BD71-ED20C5439459}" type="datetime1">
              <a:rPr lang="en-GB" smtClean="0"/>
              <a:t>01/11/2022</a:t>
            </a:fld>
            <a:endParaRPr lang="en-GB"/>
          </a:p>
        </p:txBody>
      </p:sp>
      <p:sp>
        <p:nvSpPr>
          <p:cNvPr id="5" name="Footer Placeholder 4">
            <a:extLst>
              <a:ext uri="{FF2B5EF4-FFF2-40B4-BE49-F238E27FC236}">
                <a16:creationId xmlns:a16="http://schemas.microsoft.com/office/drawing/2014/main" id="{79F2FB36-5F5E-D93A-91FD-7AB541FB3952}"/>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E8D05EA7-05E5-BB98-B410-DAE4A1F64438}"/>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3115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3539-1003-6456-40A2-B5D2A0EB8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C58AEC-821B-0AEC-00BE-35B851D26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1BFBA-4882-5A4A-66B6-C33BF42123C9}"/>
              </a:ext>
            </a:extLst>
          </p:cNvPr>
          <p:cNvSpPr>
            <a:spLocks noGrp="1"/>
          </p:cNvSpPr>
          <p:nvPr>
            <p:ph type="dt" sz="half" idx="10"/>
          </p:nvPr>
        </p:nvSpPr>
        <p:spPr/>
        <p:txBody>
          <a:bodyPr/>
          <a:lstStyle/>
          <a:p>
            <a:fld id="{D5B76EB9-1427-4FC8-9A66-08A388A9D25B}" type="datetime1">
              <a:rPr lang="en-GB" smtClean="0"/>
              <a:t>01/11/2022</a:t>
            </a:fld>
            <a:endParaRPr lang="en-GB"/>
          </a:p>
        </p:txBody>
      </p:sp>
      <p:sp>
        <p:nvSpPr>
          <p:cNvPr id="5" name="Footer Placeholder 4">
            <a:extLst>
              <a:ext uri="{FF2B5EF4-FFF2-40B4-BE49-F238E27FC236}">
                <a16:creationId xmlns:a16="http://schemas.microsoft.com/office/drawing/2014/main" id="{F06EAA7B-CE75-E310-48D4-F894CFE8A214}"/>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C1399895-CE07-ED35-0A86-3993F0E64279}"/>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67136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7627-6C8D-45C9-643D-2CA73C7455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665C5C-F14C-DC94-479A-62CE547A9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E255F0-2C41-3F39-F258-CC58D7D6D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3CA1D1-6E91-D03A-C627-A06700CFBE32}"/>
              </a:ext>
            </a:extLst>
          </p:cNvPr>
          <p:cNvSpPr>
            <a:spLocks noGrp="1"/>
          </p:cNvSpPr>
          <p:nvPr>
            <p:ph type="dt" sz="half" idx="10"/>
          </p:nvPr>
        </p:nvSpPr>
        <p:spPr/>
        <p:txBody>
          <a:bodyPr/>
          <a:lstStyle/>
          <a:p>
            <a:fld id="{D682E813-4A04-4197-8351-1B6FC8F4B2ED}" type="datetime1">
              <a:rPr lang="en-GB" smtClean="0"/>
              <a:t>01/11/2022</a:t>
            </a:fld>
            <a:endParaRPr lang="en-GB"/>
          </a:p>
        </p:txBody>
      </p:sp>
      <p:sp>
        <p:nvSpPr>
          <p:cNvPr id="6" name="Footer Placeholder 5">
            <a:extLst>
              <a:ext uri="{FF2B5EF4-FFF2-40B4-BE49-F238E27FC236}">
                <a16:creationId xmlns:a16="http://schemas.microsoft.com/office/drawing/2014/main" id="{A696BC72-DE59-CC98-359D-A6BFA69FC39B}"/>
              </a:ext>
            </a:extLst>
          </p:cNvPr>
          <p:cNvSpPr>
            <a:spLocks noGrp="1"/>
          </p:cNvSpPr>
          <p:nvPr>
            <p:ph type="ftr" sz="quarter" idx="11"/>
          </p:nvPr>
        </p:nvSpPr>
        <p:spPr/>
        <p:txBody>
          <a:bodyPr/>
          <a:lstStyle/>
          <a:p>
            <a:r>
              <a:rPr lang="en-GB"/>
              <a:t>Eng. Asmaa Lafi</a:t>
            </a:r>
          </a:p>
        </p:txBody>
      </p:sp>
      <p:sp>
        <p:nvSpPr>
          <p:cNvPr id="7" name="Slide Number Placeholder 6">
            <a:extLst>
              <a:ext uri="{FF2B5EF4-FFF2-40B4-BE49-F238E27FC236}">
                <a16:creationId xmlns:a16="http://schemas.microsoft.com/office/drawing/2014/main" id="{8E8DCDD3-1AA1-D0F2-3C0B-16BB6158929A}"/>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6451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8BBA-9C77-2D46-5958-3573AD55B09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E909F-444E-9B96-153F-DAD075B11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C2277-D919-2477-3613-ABFAFE446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2F69C7-47C7-113A-E684-4394F2082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733DB5-DCA4-9B1B-DED0-B94C18427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3D96F4-6368-A6F3-EF81-0677A6E50F68}"/>
              </a:ext>
            </a:extLst>
          </p:cNvPr>
          <p:cNvSpPr>
            <a:spLocks noGrp="1"/>
          </p:cNvSpPr>
          <p:nvPr>
            <p:ph type="dt" sz="half" idx="10"/>
          </p:nvPr>
        </p:nvSpPr>
        <p:spPr/>
        <p:txBody>
          <a:bodyPr/>
          <a:lstStyle/>
          <a:p>
            <a:fld id="{A037B26B-80E3-4CB2-B882-9F0C5604F8CB}" type="datetime1">
              <a:rPr lang="en-GB" smtClean="0"/>
              <a:t>01/11/2022</a:t>
            </a:fld>
            <a:endParaRPr lang="en-GB"/>
          </a:p>
        </p:txBody>
      </p:sp>
      <p:sp>
        <p:nvSpPr>
          <p:cNvPr id="8" name="Footer Placeholder 7">
            <a:extLst>
              <a:ext uri="{FF2B5EF4-FFF2-40B4-BE49-F238E27FC236}">
                <a16:creationId xmlns:a16="http://schemas.microsoft.com/office/drawing/2014/main" id="{E8A826B1-AA3E-3CA3-8EAE-AD555B1B14EB}"/>
              </a:ext>
            </a:extLst>
          </p:cNvPr>
          <p:cNvSpPr>
            <a:spLocks noGrp="1"/>
          </p:cNvSpPr>
          <p:nvPr>
            <p:ph type="ftr" sz="quarter" idx="11"/>
          </p:nvPr>
        </p:nvSpPr>
        <p:spPr/>
        <p:txBody>
          <a:bodyPr/>
          <a:lstStyle/>
          <a:p>
            <a:r>
              <a:rPr lang="en-GB"/>
              <a:t>Eng. Asmaa Lafi</a:t>
            </a:r>
          </a:p>
        </p:txBody>
      </p:sp>
      <p:sp>
        <p:nvSpPr>
          <p:cNvPr id="9" name="Slide Number Placeholder 8">
            <a:extLst>
              <a:ext uri="{FF2B5EF4-FFF2-40B4-BE49-F238E27FC236}">
                <a16:creationId xmlns:a16="http://schemas.microsoft.com/office/drawing/2014/main" id="{CFCC833D-3552-1B02-002A-413AD396EC4C}"/>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328908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D23E-5B8C-221A-8548-C894E4325C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4DACF8-8467-89E7-5699-4037A018D16C}"/>
              </a:ext>
            </a:extLst>
          </p:cNvPr>
          <p:cNvSpPr>
            <a:spLocks noGrp="1"/>
          </p:cNvSpPr>
          <p:nvPr>
            <p:ph type="dt" sz="half" idx="10"/>
          </p:nvPr>
        </p:nvSpPr>
        <p:spPr/>
        <p:txBody>
          <a:bodyPr/>
          <a:lstStyle/>
          <a:p>
            <a:fld id="{3685CB8E-AA65-4300-AD4E-FC2A396D846D}" type="datetime1">
              <a:rPr lang="en-GB" smtClean="0"/>
              <a:t>01/11/2022</a:t>
            </a:fld>
            <a:endParaRPr lang="en-GB"/>
          </a:p>
        </p:txBody>
      </p:sp>
      <p:sp>
        <p:nvSpPr>
          <p:cNvPr id="4" name="Footer Placeholder 3">
            <a:extLst>
              <a:ext uri="{FF2B5EF4-FFF2-40B4-BE49-F238E27FC236}">
                <a16:creationId xmlns:a16="http://schemas.microsoft.com/office/drawing/2014/main" id="{888F5B41-5D48-FCEB-3564-8B133B2D42CA}"/>
              </a:ext>
            </a:extLst>
          </p:cNvPr>
          <p:cNvSpPr>
            <a:spLocks noGrp="1"/>
          </p:cNvSpPr>
          <p:nvPr>
            <p:ph type="ftr" sz="quarter" idx="11"/>
          </p:nvPr>
        </p:nvSpPr>
        <p:spPr/>
        <p:txBody>
          <a:bodyPr/>
          <a:lstStyle/>
          <a:p>
            <a:r>
              <a:rPr lang="en-GB"/>
              <a:t>Eng. Asmaa Lafi</a:t>
            </a:r>
          </a:p>
        </p:txBody>
      </p:sp>
      <p:sp>
        <p:nvSpPr>
          <p:cNvPr id="5" name="Slide Number Placeholder 4">
            <a:extLst>
              <a:ext uri="{FF2B5EF4-FFF2-40B4-BE49-F238E27FC236}">
                <a16:creationId xmlns:a16="http://schemas.microsoft.com/office/drawing/2014/main" id="{43155CBB-BC77-76B1-C580-E998FC834806}"/>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37964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6C20E-E540-877A-9BDE-3D29148E005C}"/>
              </a:ext>
            </a:extLst>
          </p:cNvPr>
          <p:cNvSpPr>
            <a:spLocks noGrp="1"/>
          </p:cNvSpPr>
          <p:nvPr>
            <p:ph type="dt" sz="half" idx="10"/>
          </p:nvPr>
        </p:nvSpPr>
        <p:spPr/>
        <p:txBody>
          <a:bodyPr/>
          <a:lstStyle/>
          <a:p>
            <a:fld id="{6440BDF0-CDB6-47A0-B3AB-7E5854B8964D}" type="datetime1">
              <a:rPr lang="en-GB" smtClean="0"/>
              <a:t>01/11/2022</a:t>
            </a:fld>
            <a:endParaRPr lang="en-GB"/>
          </a:p>
        </p:txBody>
      </p:sp>
      <p:sp>
        <p:nvSpPr>
          <p:cNvPr id="3" name="Footer Placeholder 2">
            <a:extLst>
              <a:ext uri="{FF2B5EF4-FFF2-40B4-BE49-F238E27FC236}">
                <a16:creationId xmlns:a16="http://schemas.microsoft.com/office/drawing/2014/main" id="{46152D13-6FAE-82AC-CC74-5D905A4A1B06}"/>
              </a:ext>
            </a:extLst>
          </p:cNvPr>
          <p:cNvSpPr>
            <a:spLocks noGrp="1"/>
          </p:cNvSpPr>
          <p:nvPr>
            <p:ph type="ftr" sz="quarter" idx="11"/>
          </p:nvPr>
        </p:nvSpPr>
        <p:spPr/>
        <p:txBody>
          <a:bodyPr/>
          <a:lstStyle/>
          <a:p>
            <a:r>
              <a:rPr lang="en-GB"/>
              <a:t>Eng. Asmaa Lafi</a:t>
            </a:r>
          </a:p>
        </p:txBody>
      </p:sp>
      <p:sp>
        <p:nvSpPr>
          <p:cNvPr id="4" name="Slide Number Placeholder 3">
            <a:extLst>
              <a:ext uri="{FF2B5EF4-FFF2-40B4-BE49-F238E27FC236}">
                <a16:creationId xmlns:a16="http://schemas.microsoft.com/office/drawing/2014/main" id="{62B5E5D3-64D2-3E80-57F7-C25CDB4A1FE1}"/>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124710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B971-616B-8FB5-221B-0C45BD9AD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25ACB5-0626-5776-6680-60FCA6842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1E3C66-258E-893B-75F2-690576720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D5D77-ADDB-B333-A8D9-18B7F62DDFB3}"/>
              </a:ext>
            </a:extLst>
          </p:cNvPr>
          <p:cNvSpPr>
            <a:spLocks noGrp="1"/>
          </p:cNvSpPr>
          <p:nvPr>
            <p:ph type="dt" sz="half" idx="10"/>
          </p:nvPr>
        </p:nvSpPr>
        <p:spPr/>
        <p:txBody>
          <a:bodyPr/>
          <a:lstStyle/>
          <a:p>
            <a:fld id="{787C1651-0CC5-429B-83DA-3C922506ECC3}" type="datetime1">
              <a:rPr lang="en-GB" smtClean="0"/>
              <a:t>01/11/2022</a:t>
            </a:fld>
            <a:endParaRPr lang="en-GB"/>
          </a:p>
        </p:txBody>
      </p:sp>
      <p:sp>
        <p:nvSpPr>
          <p:cNvPr id="6" name="Footer Placeholder 5">
            <a:extLst>
              <a:ext uri="{FF2B5EF4-FFF2-40B4-BE49-F238E27FC236}">
                <a16:creationId xmlns:a16="http://schemas.microsoft.com/office/drawing/2014/main" id="{6FFFDA3F-9750-21DE-A46D-165C5CD03237}"/>
              </a:ext>
            </a:extLst>
          </p:cNvPr>
          <p:cNvSpPr>
            <a:spLocks noGrp="1"/>
          </p:cNvSpPr>
          <p:nvPr>
            <p:ph type="ftr" sz="quarter" idx="11"/>
          </p:nvPr>
        </p:nvSpPr>
        <p:spPr/>
        <p:txBody>
          <a:bodyPr/>
          <a:lstStyle/>
          <a:p>
            <a:r>
              <a:rPr lang="en-GB"/>
              <a:t>Eng. Asmaa Lafi</a:t>
            </a:r>
          </a:p>
        </p:txBody>
      </p:sp>
      <p:sp>
        <p:nvSpPr>
          <p:cNvPr id="7" name="Slide Number Placeholder 6">
            <a:extLst>
              <a:ext uri="{FF2B5EF4-FFF2-40B4-BE49-F238E27FC236}">
                <a16:creationId xmlns:a16="http://schemas.microsoft.com/office/drawing/2014/main" id="{E42DA234-4F23-33F1-657B-C13ABC92A7C4}"/>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57209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695B-B270-3BD0-E6E1-5B59DAA4A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F98C29-ED7E-49D8-9ADA-6F84C1EB8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100615-2FCD-51B0-56A2-7BF505BC4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95C37-0DBD-3163-3334-6764EAEBC6D6}"/>
              </a:ext>
            </a:extLst>
          </p:cNvPr>
          <p:cNvSpPr>
            <a:spLocks noGrp="1"/>
          </p:cNvSpPr>
          <p:nvPr>
            <p:ph type="dt" sz="half" idx="10"/>
          </p:nvPr>
        </p:nvSpPr>
        <p:spPr/>
        <p:txBody>
          <a:bodyPr/>
          <a:lstStyle/>
          <a:p>
            <a:fld id="{F40843AC-00F1-44F9-8399-5EBDC56E5A5F}" type="datetime1">
              <a:rPr lang="en-GB" smtClean="0"/>
              <a:t>01/11/2022</a:t>
            </a:fld>
            <a:endParaRPr lang="en-GB"/>
          </a:p>
        </p:txBody>
      </p:sp>
      <p:sp>
        <p:nvSpPr>
          <p:cNvPr id="6" name="Footer Placeholder 5">
            <a:extLst>
              <a:ext uri="{FF2B5EF4-FFF2-40B4-BE49-F238E27FC236}">
                <a16:creationId xmlns:a16="http://schemas.microsoft.com/office/drawing/2014/main" id="{C9F58D23-657D-8224-6E7E-D97FB8ABDB42}"/>
              </a:ext>
            </a:extLst>
          </p:cNvPr>
          <p:cNvSpPr>
            <a:spLocks noGrp="1"/>
          </p:cNvSpPr>
          <p:nvPr>
            <p:ph type="ftr" sz="quarter" idx="11"/>
          </p:nvPr>
        </p:nvSpPr>
        <p:spPr/>
        <p:txBody>
          <a:bodyPr/>
          <a:lstStyle/>
          <a:p>
            <a:r>
              <a:rPr lang="en-GB"/>
              <a:t>Eng. Asmaa Lafi</a:t>
            </a:r>
          </a:p>
        </p:txBody>
      </p:sp>
      <p:sp>
        <p:nvSpPr>
          <p:cNvPr id="7" name="Slide Number Placeholder 6">
            <a:extLst>
              <a:ext uri="{FF2B5EF4-FFF2-40B4-BE49-F238E27FC236}">
                <a16:creationId xmlns:a16="http://schemas.microsoft.com/office/drawing/2014/main" id="{57F857B3-27A5-CF97-EDB4-B928C711B66F}"/>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183957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4C572-0D4F-EBE9-F0F6-3FAD59F7D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F36C2F-8615-47DC-2ED6-47DA18033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781EB3-BBEA-C9A5-7CFA-AC396E249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15BE0-0367-4939-BCFF-C7CA49ACB990}" type="datetime1">
              <a:rPr lang="en-GB" smtClean="0"/>
              <a:t>01/11/2022</a:t>
            </a:fld>
            <a:endParaRPr lang="en-GB"/>
          </a:p>
        </p:txBody>
      </p:sp>
      <p:sp>
        <p:nvSpPr>
          <p:cNvPr id="5" name="Footer Placeholder 4">
            <a:extLst>
              <a:ext uri="{FF2B5EF4-FFF2-40B4-BE49-F238E27FC236}">
                <a16:creationId xmlns:a16="http://schemas.microsoft.com/office/drawing/2014/main" id="{21327D8A-4ECE-1E52-E142-76363AC32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Eng. Asmaa Lafi</a:t>
            </a:r>
          </a:p>
        </p:txBody>
      </p:sp>
      <p:sp>
        <p:nvSpPr>
          <p:cNvPr id="6" name="Slide Number Placeholder 5">
            <a:extLst>
              <a:ext uri="{FF2B5EF4-FFF2-40B4-BE49-F238E27FC236}">
                <a16:creationId xmlns:a16="http://schemas.microsoft.com/office/drawing/2014/main" id="{38B7607B-1FCF-9AD6-FE6A-767FA053B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4FF0D-3DC2-44BC-9B61-AEBC90AB7521}" type="slidenum">
              <a:rPr lang="en-GB" smtClean="0"/>
              <a:t>‹#›</a:t>
            </a:fld>
            <a:endParaRPr lang="en-GB"/>
          </a:p>
        </p:txBody>
      </p:sp>
    </p:spTree>
    <p:extLst>
      <p:ext uri="{BB962C8B-B14F-4D97-AF65-F5344CB8AC3E}">
        <p14:creationId xmlns:p14="http://schemas.microsoft.com/office/powerpoint/2010/main" val="114252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A8C6-5B15-ACA4-D98A-6ACCFB3E73AE}"/>
              </a:ext>
            </a:extLst>
          </p:cNvPr>
          <p:cNvSpPr>
            <a:spLocks noGrp="1"/>
          </p:cNvSpPr>
          <p:nvPr>
            <p:ph type="ctrTitle"/>
          </p:nvPr>
        </p:nvSpPr>
        <p:spPr>
          <a:xfrm>
            <a:off x="1524000" y="1487488"/>
            <a:ext cx="9144000" cy="2387600"/>
          </a:xfrm>
        </p:spPr>
        <p:txBody>
          <a:bodyPr/>
          <a:lstStyle/>
          <a:p>
            <a:r>
              <a:rPr lang="en-GB" b="0" i="0" dirty="0">
                <a:solidFill>
                  <a:srgbClr val="444444"/>
                </a:solidFill>
                <a:effectLst/>
                <a:latin typeface="Open Sans" panose="020B0606030504020204" pitchFamily="34" charset="0"/>
              </a:rPr>
              <a:t> Software Development Lifecycles Models</a:t>
            </a:r>
            <a:endParaRPr lang="en-GB" dirty="0"/>
          </a:p>
        </p:txBody>
      </p:sp>
    </p:spTree>
    <p:extLst>
      <p:ext uri="{BB962C8B-B14F-4D97-AF65-F5344CB8AC3E}">
        <p14:creationId xmlns:p14="http://schemas.microsoft.com/office/powerpoint/2010/main" val="369402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Disadvantages of the Spiral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lstStyle/>
          <a:p>
            <a:r>
              <a:rPr lang="en-US" altLang="en-US" sz="2800" dirty="0"/>
              <a:t>Can be a costly model to use. </a:t>
            </a:r>
          </a:p>
          <a:p>
            <a:r>
              <a:rPr lang="en-US" altLang="en-US" sz="2800" dirty="0"/>
              <a:t>Risk analysis requires highly specific expertise. </a:t>
            </a:r>
          </a:p>
          <a:p>
            <a:r>
              <a:rPr lang="en-US" altLang="en-US" sz="2800" dirty="0"/>
              <a:t>Project’s success is heavily dependent on the risk analysis phase. </a:t>
            </a:r>
          </a:p>
          <a:p>
            <a:r>
              <a:rPr lang="en-US" altLang="en-US" sz="2800" dirty="0"/>
              <a:t>Doesn’t work well for smaller projects.</a:t>
            </a:r>
            <a:endParaRPr lang="en-GB" dirty="0"/>
          </a:p>
        </p:txBody>
      </p:sp>
    </p:spTree>
    <p:extLst>
      <p:ext uri="{BB962C8B-B14F-4D97-AF65-F5344CB8AC3E}">
        <p14:creationId xmlns:p14="http://schemas.microsoft.com/office/powerpoint/2010/main" val="257205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When to use the Spiral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lstStyle/>
          <a:p>
            <a:r>
              <a:rPr lang="en-US" dirty="0"/>
              <a:t>When costs and risk evaluation is important </a:t>
            </a:r>
          </a:p>
          <a:p>
            <a:r>
              <a:rPr lang="en-US" dirty="0"/>
              <a:t>For medium to high-risk projects </a:t>
            </a:r>
          </a:p>
          <a:p>
            <a:r>
              <a:rPr lang="en-US" dirty="0"/>
              <a:t>Long-term project commitment unwise because of potential changes to economic priorities </a:t>
            </a:r>
          </a:p>
          <a:p>
            <a:r>
              <a:rPr lang="en-US" dirty="0"/>
              <a:t>Users are unsure of their needs </a:t>
            </a:r>
          </a:p>
          <a:p>
            <a:r>
              <a:rPr lang="en-US" dirty="0"/>
              <a:t>Requirements are complex </a:t>
            </a:r>
          </a:p>
          <a:p>
            <a:r>
              <a:rPr lang="en-US" dirty="0"/>
              <a:t>New product line </a:t>
            </a:r>
          </a:p>
          <a:p>
            <a:r>
              <a:rPr lang="en-US" dirty="0"/>
              <a:t>Significant changes are expected (research and exploration)</a:t>
            </a:r>
            <a:endParaRPr lang="en-GB" dirty="0"/>
          </a:p>
        </p:txBody>
      </p:sp>
    </p:spTree>
    <p:extLst>
      <p:ext uri="{BB962C8B-B14F-4D97-AF65-F5344CB8AC3E}">
        <p14:creationId xmlns:p14="http://schemas.microsoft.com/office/powerpoint/2010/main" val="391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Agile</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pPr marL="0" indent="0" algn="just">
              <a:buNone/>
            </a:pPr>
            <a:endParaRPr lang="en-US" sz="2400" dirty="0"/>
          </a:p>
          <a:p>
            <a:r>
              <a:rPr lang="en-US" sz="2400" dirty="0"/>
              <a:t>“Agile modeling (AM) is a methodology for modeling and documenting software systems based on best practices. It is a collection of values and principles, that can be applied on an (agile) software development project. This methodology is more flexible than traditional modeling methods, making it a better fit in a fast-changing environment.”</a:t>
            </a:r>
          </a:p>
        </p:txBody>
      </p:sp>
    </p:spTree>
    <p:extLst>
      <p:ext uri="{BB962C8B-B14F-4D97-AF65-F5344CB8AC3E}">
        <p14:creationId xmlns:p14="http://schemas.microsoft.com/office/powerpoint/2010/main" val="425074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Agile</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pPr marL="0" indent="0" algn="just">
              <a:buNone/>
            </a:pPr>
            <a:endParaRPr lang="en-US" sz="2400" dirty="0"/>
          </a:p>
          <a:p>
            <a:r>
              <a:rPr lang="en-US" sz="2400" dirty="0"/>
              <a:t>Agile development model is also a type of Incremental model. </a:t>
            </a:r>
          </a:p>
          <a:p>
            <a:r>
              <a:rPr lang="en-US" sz="2400" dirty="0"/>
              <a:t>Software is developed in incremental, rapid cycles. </a:t>
            </a:r>
          </a:p>
          <a:p>
            <a:r>
              <a:rPr lang="en-US" sz="2400" dirty="0"/>
              <a:t>This results in small incremental releases with each release building on previous functionality. </a:t>
            </a:r>
          </a:p>
          <a:p>
            <a:r>
              <a:rPr lang="en-US" sz="2400" dirty="0"/>
              <a:t>Each release is thoroughly tested to ensure software quality is maintained. </a:t>
            </a:r>
          </a:p>
          <a:p>
            <a:r>
              <a:rPr lang="en-US" sz="2400" dirty="0"/>
              <a:t>It is used for time critical applications.  </a:t>
            </a:r>
          </a:p>
          <a:p>
            <a:r>
              <a:rPr lang="en-US" sz="2400" dirty="0"/>
              <a:t>Extreme Programming (XP) is currently one of the most well known agile development life cycle model. </a:t>
            </a:r>
          </a:p>
        </p:txBody>
      </p:sp>
    </p:spTree>
    <p:extLst>
      <p:ext uri="{BB962C8B-B14F-4D97-AF65-F5344CB8AC3E}">
        <p14:creationId xmlns:p14="http://schemas.microsoft.com/office/powerpoint/2010/main" val="50805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lnSpcReduction="10000"/>
          </a:bodyPr>
          <a:lstStyle/>
          <a:p>
            <a:pPr marL="0" indent="0" algn="just">
              <a:buNone/>
            </a:pPr>
            <a:endParaRPr lang="en-US" sz="2400" dirty="0"/>
          </a:p>
          <a:p>
            <a:r>
              <a:rPr lang="en-US" sz="2400" dirty="0"/>
              <a:t>Planning Phase: Requirements are gathered during the planning phase (Business Requirement Specifications-BRS &amp; System Requirement specifications-SRS)</a:t>
            </a:r>
          </a:p>
          <a:p>
            <a:r>
              <a:rPr lang="en-US" sz="2400" dirty="0"/>
              <a:t>Risk Analysis: In the risk analysis phase, a process is undertaken to identify risk and alternate solutions (prototype is produced at the end of the risk analysis phase &amp; If any risk is found during the risk analysis then alternate solutions are suggested and implemented). </a:t>
            </a:r>
          </a:p>
          <a:p>
            <a:r>
              <a:rPr lang="en-US" sz="2400" dirty="0"/>
              <a:t>Engineering Phase: In this phase software is developed, along with testing at the end of the phase (development and testing is done in this phase). </a:t>
            </a:r>
          </a:p>
          <a:p>
            <a:r>
              <a:rPr lang="en-US" sz="2400" dirty="0"/>
              <a:t>Evaluation phase: This phase allows the customer to evaluate the output of the project to date before the project continues to the next spiral.</a:t>
            </a:r>
          </a:p>
        </p:txBody>
      </p:sp>
    </p:spTree>
    <p:extLst>
      <p:ext uri="{BB962C8B-B14F-4D97-AF65-F5344CB8AC3E}">
        <p14:creationId xmlns:p14="http://schemas.microsoft.com/office/powerpoint/2010/main" val="261472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Agile</a:t>
            </a:r>
          </a:p>
        </p:txBody>
      </p:sp>
      <p:pic>
        <p:nvPicPr>
          <p:cNvPr id="4" name="Picture 3">
            <a:extLst>
              <a:ext uri="{FF2B5EF4-FFF2-40B4-BE49-F238E27FC236}">
                <a16:creationId xmlns:a16="http://schemas.microsoft.com/office/drawing/2014/main" id="{1568A498-902F-39F3-1310-A4FEA413C7EB}"/>
              </a:ext>
            </a:extLst>
          </p:cNvPr>
          <p:cNvPicPr>
            <a:picLocks noChangeAspect="1"/>
          </p:cNvPicPr>
          <p:nvPr/>
        </p:nvPicPr>
        <p:blipFill>
          <a:blip r:embed="rId3"/>
          <a:stretch>
            <a:fillRect/>
          </a:stretch>
        </p:blipFill>
        <p:spPr>
          <a:xfrm>
            <a:off x="836612" y="1416353"/>
            <a:ext cx="9659698" cy="5020376"/>
          </a:xfrm>
          <a:prstGeom prst="rect">
            <a:avLst/>
          </a:prstGeom>
        </p:spPr>
      </p:pic>
    </p:spTree>
    <p:extLst>
      <p:ext uri="{BB962C8B-B14F-4D97-AF65-F5344CB8AC3E}">
        <p14:creationId xmlns:p14="http://schemas.microsoft.com/office/powerpoint/2010/main" val="2402531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Advantages of the Agile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fontScale="92500"/>
          </a:bodyPr>
          <a:lstStyle/>
          <a:p>
            <a:r>
              <a:rPr lang="en-US" altLang="en-US" sz="2800" dirty="0"/>
              <a:t>Customer satisfaction by rapid, continuous delivery of useful software. </a:t>
            </a:r>
          </a:p>
          <a:p>
            <a:r>
              <a:rPr lang="en-US" altLang="en-US" sz="2800" dirty="0"/>
              <a:t>People and interactions are emphasized rather than process and tools.</a:t>
            </a:r>
          </a:p>
          <a:p>
            <a:r>
              <a:rPr lang="en-US" altLang="en-US" sz="2800" dirty="0"/>
              <a:t>Customers, developers and testers constantly interact with each other. </a:t>
            </a:r>
          </a:p>
          <a:p>
            <a:r>
              <a:rPr lang="en-US" altLang="en-US" sz="2800" dirty="0"/>
              <a:t>Working software is delivered frequently (weeks rather than months). </a:t>
            </a:r>
          </a:p>
          <a:p>
            <a:r>
              <a:rPr lang="en-US" altLang="en-US" sz="2800" dirty="0"/>
              <a:t>Face-to-face conversation is the best form of communication. </a:t>
            </a:r>
          </a:p>
          <a:p>
            <a:r>
              <a:rPr lang="en-US" altLang="en-US" dirty="0"/>
              <a:t>D</a:t>
            </a:r>
            <a:r>
              <a:rPr lang="en-US" altLang="en-US" sz="2800" dirty="0"/>
              <a:t>aily cooperation between businesspeople and developers. </a:t>
            </a:r>
          </a:p>
          <a:p>
            <a:r>
              <a:rPr lang="en-US" altLang="en-US" sz="2800" dirty="0"/>
              <a:t>Continuous attention to technical excellence and good design. </a:t>
            </a:r>
          </a:p>
          <a:p>
            <a:r>
              <a:rPr lang="en-US" altLang="en-US" dirty="0"/>
              <a:t>A</a:t>
            </a:r>
            <a:r>
              <a:rPr lang="en-US" altLang="en-US" sz="2800" dirty="0"/>
              <a:t>daptation to changing circumstances.</a:t>
            </a:r>
          </a:p>
          <a:p>
            <a:r>
              <a:rPr lang="en-US" altLang="en-US" sz="2800" dirty="0"/>
              <a:t> </a:t>
            </a:r>
            <a:r>
              <a:rPr lang="en-US" altLang="en-US" dirty="0"/>
              <a:t>L</a:t>
            </a:r>
            <a:r>
              <a:rPr lang="en-US" altLang="en-US" sz="2800" dirty="0"/>
              <a:t>ate changes in requirements are welcomed</a:t>
            </a:r>
            <a:endParaRPr lang="en-GB" dirty="0"/>
          </a:p>
        </p:txBody>
      </p:sp>
    </p:spTree>
    <p:extLst>
      <p:ext uri="{BB962C8B-B14F-4D97-AF65-F5344CB8AC3E}">
        <p14:creationId xmlns:p14="http://schemas.microsoft.com/office/powerpoint/2010/main" val="66843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Disadvantages of the Agile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lnSpcReduction="10000"/>
          </a:bodyPr>
          <a:lstStyle/>
          <a:p>
            <a:r>
              <a:rPr lang="en-US" altLang="en-US" sz="2800" dirty="0"/>
              <a:t>In case of some software deliverables, especially the large ones, it is difficult to assess the effort required at the beginning of the software development life cycle. </a:t>
            </a:r>
          </a:p>
          <a:p>
            <a:r>
              <a:rPr lang="en-US" altLang="en-US" sz="2800" dirty="0"/>
              <a:t>There is lack of emphasis on necessary designing and documentation. </a:t>
            </a:r>
          </a:p>
          <a:p>
            <a:r>
              <a:rPr lang="en-US" altLang="en-US" sz="2800" dirty="0"/>
              <a:t>The project can easily go off track if the customer representative is not clear what outcome that they want. </a:t>
            </a:r>
          </a:p>
          <a:p>
            <a:r>
              <a:rPr lang="en-US" altLang="en-US" sz="2800" dirty="0"/>
              <a:t>Only senior programmers are capable of taking the kind of decisions required during the development process. </a:t>
            </a:r>
          </a:p>
          <a:p>
            <a:r>
              <a:rPr lang="en-US" altLang="en-US" dirty="0"/>
              <a:t>Risky for new </a:t>
            </a:r>
            <a:r>
              <a:rPr lang="en-US" altLang="en-US" sz="2800" dirty="0"/>
              <a:t>programmers, unless combined with experienced resources.</a:t>
            </a:r>
            <a:endParaRPr lang="en-GB" dirty="0"/>
          </a:p>
        </p:txBody>
      </p:sp>
    </p:spTree>
    <p:extLst>
      <p:ext uri="{BB962C8B-B14F-4D97-AF65-F5344CB8AC3E}">
        <p14:creationId xmlns:p14="http://schemas.microsoft.com/office/powerpoint/2010/main" val="320172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DSDM</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pPr marL="0" indent="0" algn="just">
              <a:buNone/>
            </a:pPr>
            <a:endParaRPr lang="en-US" sz="2400" dirty="0"/>
          </a:p>
          <a:p>
            <a:r>
              <a:rPr lang="en-US" sz="2400" dirty="0"/>
              <a:t>“Is an agile project delivery framework, initially used as a software development method.[1][2] First released in 1994, DSDM originally sought to provide some discipline to the rapid application development (RAD) method.[3] In later versions the DSDM Agile Project Framework was revised and became a generic approach to project management and solution delivery rather than being focused specifically on software development and code creation, and it could be used for non-IT projects”</a:t>
            </a:r>
          </a:p>
        </p:txBody>
      </p:sp>
    </p:spTree>
    <p:extLst>
      <p:ext uri="{BB962C8B-B14F-4D97-AF65-F5344CB8AC3E}">
        <p14:creationId xmlns:p14="http://schemas.microsoft.com/office/powerpoint/2010/main" val="136922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DSDM</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pPr algn="just"/>
            <a:r>
              <a:rPr lang="en-US" sz="2400" dirty="0"/>
              <a:t>The DSDM Agile Project Framework covers a wide range of activities across the whole project lifecycle such as:</a:t>
            </a:r>
          </a:p>
          <a:p>
            <a:pPr lvl="1" algn="just"/>
            <a:r>
              <a:rPr lang="en-US" sz="2000" dirty="0"/>
              <a:t>Strong foundations and governance, which set it apart from some other Agile methods.</a:t>
            </a:r>
          </a:p>
          <a:p>
            <a:pPr lvl="1" algn="just"/>
            <a:r>
              <a:rPr lang="en-US" sz="2000" dirty="0"/>
              <a:t>Iterative and incremental approach that embraces principles of Agile development, including continuous user/customer involvement</a:t>
            </a:r>
          </a:p>
          <a:p>
            <a:pPr algn="just"/>
            <a:r>
              <a:rPr lang="en-US" sz="2400" dirty="0"/>
              <a:t>DSDM fixes cost, quality and time at the outset and uses the </a:t>
            </a:r>
            <a:r>
              <a:rPr lang="en-US" sz="2400" dirty="0" err="1"/>
              <a:t>MoSCoW</a:t>
            </a:r>
            <a:r>
              <a:rPr lang="en-US" sz="2400" dirty="0"/>
              <a:t> prioritization of scope into musts, </a:t>
            </a:r>
            <a:r>
              <a:rPr lang="en-US" sz="2400" dirty="0" err="1"/>
              <a:t>shoulds</a:t>
            </a:r>
            <a:r>
              <a:rPr lang="en-US" sz="2400" dirty="0"/>
              <a:t>, </a:t>
            </a:r>
            <a:r>
              <a:rPr lang="en-US" sz="2400" dirty="0" err="1"/>
              <a:t>coulds</a:t>
            </a:r>
            <a:r>
              <a:rPr lang="en-US" sz="2400" dirty="0"/>
              <a:t> and will not haves to adjust the project deliverable to meet the stated time constraint. </a:t>
            </a:r>
          </a:p>
          <a:p>
            <a:pPr algn="just"/>
            <a:r>
              <a:rPr lang="en-US" sz="2400" dirty="0"/>
              <a:t>DSDM is one of a number of agile methods for developing software and non-IT solutions, and it forms a part of the Agile Alliance.</a:t>
            </a:r>
          </a:p>
        </p:txBody>
      </p:sp>
    </p:spTree>
    <p:extLst>
      <p:ext uri="{BB962C8B-B14F-4D97-AF65-F5344CB8AC3E}">
        <p14:creationId xmlns:p14="http://schemas.microsoft.com/office/powerpoint/2010/main" val="282400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07CF-95D9-79EA-CD36-84754E673178}"/>
              </a:ext>
            </a:extLst>
          </p:cNvPr>
          <p:cNvSpPr>
            <a:spLocks noGrp="1"/>
          </p:cNvSpPr>
          <p:nvPr>
            <p:ph type="title"/>
          </p:nvPr>
        </p:nvSpPr>
        <p:spPr/>
        <p:txBody>
          <a:bodyPr/>
          <a:lstStyle/>
          <a:p>
            <a:r>
              <a:rPr lang="en-GB" b="1" dirty="0"/>
              <a:t>SDLC Models</a:t>
            </a:r>
          </a:p>
        </p:txBody>
      </p:sp>
      <p:sp>
        <p:nvSpPr>
          <p:cNvPr id="3" name="Content Placeholder 2">
            <a:extLst>
              <a:ext uri="{FF2B5EF4-FFF2-40B4-BE49-F238E27FC236}">
                <a16:creationId xmlns:a16="http://schemas.microsoft.com/office/drawing/2014/main" id="{471B57F2-C406-3316-80A9-0F3AFEB9249F}"/>
              </a:ext>
            </a:extLst>
          </p:cNvPr>
          <p:cNvSpPr>
            <a:spLocks noGrp="1"/>
          </p:cNvSpPr>
          <p:nvPr>
            <p:ph idx="1"/>
          </p:nvPr>
        </p:nvSpPr>
        <p:spPr>
          <a:xfrm>
            <a:off x="838200" y="1690688"/>
            <a:ext cx="10515600" cy="4351338"/>
          </a:xfrm>
        </p:spPr>
        <p:txBody>
          <a:bodyPr>
            <a:normAutofit/>
          </a:bodyPr>
          <a:lstStyle/>
          <a:p>
            <a:pPr algn="just"/>
            <a:r>
              <a:rPr lang="en-GB" sz="3000" dirty="0">
                <a:latin typeface="Times New Roman" panose="02020603050405020304" pitchFamily="18" charset="0"/>
                <a:cs typeface="Times New Roman" panose="02020603050405020304" pitchFamily="18" charset="0"/>
              </a:rPr>
              <a:t>A software development life cycle (SDLC) model is a conceptual framework </a:t>
            </a:r>
            <a:r>
              <a:rPr lang="en-GB" sz="3000" dirty="0">
                <a:solidFill>
                  <a:srgbClr val="292929"/>
                </a:solidFill>
                <a:latin typeface="Times New Roman" panose="02020603050405020304" pitchFamily="18" charset="0"/>
                <a:cs typeface="Times New Roman" panose="02020603050405020304" pitchFamily="18" charset="0"/>
              </a:rPr>
              <a:t>describing all activities in a software development project from planning to </a:t>
            </a:r>
            <a:r>
              <a:rPr lang="en-GB" sz="3000" dirty="0">
                <a:latin typeface="Times New Roman" panose="02020603050405020304" pitchFamily="18" charset="0"/>
                <a:cs typeface="Times New Roman" panose="02020603050405020304" pitchFamily="18" charset="0"/>
              </a:rPr>
              <a:t>maintenance. Most of the models are graphical models, which are drawn representations that employ agreed-upon symbols and conventions.</a:t>
            </a:r>
          </a:p>
        </p:txBody>
      </p:sp>
    </p:spTree>
    <p:extLst>
      <p:ext uri="{BB962C8B-B14F-4D97-AF65-F5344CB8AC3E}">
        <p14:creationId xmlns:p14="http://schemas.microsoft.com/office/powerpoint/2010/main" val="3462903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7793983"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DSDM Phases</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r>
              <a:rPr lang="en-US" sz="2400" dirty="0"/>
              <a:t>Pre-project. Helps start the project correctly and prevents poor projects beginning. </a:t>
            </a:r>
          </a:p>
          <a:p>
            <a:r>
              <a:rPr lang="en-US" sz="2400" dirty="0"/>
              <a:t>Feasibility. Check the project is technically feasible, and the business case is viable. </a:t>
            </a:r>
          </a:p>
          <a:p>
            <a:r>
              <a:rPr lang="en-US" sz="2400" dirty="0"/>
              <a:t>Foundations. Teams spend a few weeks establishing the business rationale, the technical solution and approach. </a:t>
            </a:r>
          </a:p>
          <a:p>
            <a:r>
              <a:rPr lang="en-US" sz="2400" dirty="0"/>
              <a:t>Evolutionary development. Teams build increments of prioritized features in iterations of the system. </a:t>
            </a:r>
          </a:p>
          <a:p>
            <a:r>
              <a:rPr lang="en-US" sz="2400" dirty="0"/>
              <a:t>Bring the system into operational use. </a:t>
            </a:r>
          </a:p>
          <a:p>
            <a:r>
              <a:rPr lang="en-US" sz="2400" dirty="0"/>
              <a:t>Post-project.</a:t>
            </a:r>
          </a:p>
        </p:txBody>
      </p:sp>
    </p:spTree>
    <p:extLst>
      <p:ext uri="{BB962C8B-B14F-4D97-AF65-F5344CB8AC3E}">
        <p14:creationId xmlns:p14="http://schemas.microsoft.com/office/powerpoint/2010/main" val="395677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DSDM</a:t>
            </a:r>
          </a:p>
        </p:txBody>
      </p:sp>
      <p:pic>
        <p:nvPicPr>
          <p:cNvPr id="3" name="Picture 2" descr="Diagram&#10;&#10;Description automatically generated">
            <a:extLst>
              <a:ext uri="{FF2B5EF4-FFF2-40B4-BE49-F238E27FC236}">
                <a16:creationId xmlns:a16="http://schemas.microsoft.com/office/drawing/2014/main" id="{73566DC9-DF22-9C7D-1748-40C29604D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044" y="1371599"/>
            <a:ext cx="8537145" cy="5244353"/>
          </a:xfrm>
          <a:prstGeom prst="rect">
            <a:avLst/>
          </a:prstGeom>
        </p:spPr>
      </p:pic>
    </p:spTree>
    <p:extLst>
      <p:ext uri="{BB962C8B-B14F-4D97-AF65-F5344CB8AC3E}">
        <p14:creationId xmlns:p14="http://schemas.microsoft.com/office/powerpoint/2010/main" val="1783534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Advantages of the DSDM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a:bodyPr>
          <a:lstStyle/>
          <a:p>
            <a:r>
              <a:rPr lang="en-US" dirty="0"/>
              <a:t>Improves collaboration</a:t>
            </a:r>
          </a:p>
          <a:p>
            <a:pPr lvl="1"/>
            <a:r>
              <a:rPr lang="en-US" dirty="0"/>
              <a:t>Help to enhance communication efforts across various cross-functional teams and departments. </a:t>
            </a:r>
          </a:p>
          <a:p>
            <a:pPr lvl="1"/>
            <a:r>
              <a:rPr lang="en-US" dirty="0"/>
              <a:t>Minimize confusion since everyone remains updated on the latest developments that occur within the project.</a:t>
            </a:r>
          </a:p>
          <a:p>
            <a:r>
              <a:rPr lang="en-US" dirty="0"/>
              <a:t>Supports rapid deliverables</a:t>
            </a:r>
          </a:p>
          <a:p>
            <a:pPr lvl="1"/>
            <a:r>
              <a:rPr lang="en-US" dirty="0"/>
              <a:t>Allows product teams to release their deliverables rapidly, minimizing delays and attending to a reasonable timeline. </a:t>
            </a:r>
          </a:p>
          <a:p>
            <a:pPr lvl="1"/>
            <a:r>
              <a:rPr lang="en-US" dirty="0"/>
              <a:t>Helps teams increase efficiency, meet client needs and achieve a launch sooner.</a:t>
            </a:r>
            <a:endParaRPr lang="en-GB" dirty="0"/>
          </a:p>
        </p:txBody>
      </p:sp>
    </p:spTree>
    <p:extLst>
      <p:ext uri="{BB962C8B-B14F-4D97-AF65-F5344CB8AC3E}">
        <p14:creationId xmlns:p14="http://schemas.microsoft.com/office/powerpoint/2010/main" val="291210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Advantages of the DSDM Model cont.</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a:bodyPr>
          <a:lstStyle/>
          <a:p>
            <a:r>
              <a:rPr lang="en-US" dirty="0"/>
              <a:t>Promotes feedback</a:t>
            </a:r>
          </a:p>
          <a:p>
            <a:pPr lvl="1"/>
            <a:r>
              <a:rPr lang="en-US" dirty="0"/>
              <a:t>Encourages teams to stay in close communication with interested parties to receive frequent feedback and suggestions. </a:t>
            </a:r>
          </a:p>
          <a:p>
            <a:r>
              <a:rPr lang="en-US" dirty="0"/>
              <a:t>Enhances project organization</a:t>
            </a:r>
          </a:p>
          <a:p>
            <a:pPr lvl="1"/>
            <a:r>
              <a:rPr lang="en-US" dirty="0"/>
              <a:t>There are a variety of tools and strategies they can use to help better manage the overall operation.</a:t>
            </a:r>
          </a:p>
          <a:p>
            <a:r>
              <a:rPr lang="en-US" dirty="0"/>
              <a:t>Sets clear guidelines</a:t>
            </a:r>
          </a:p>
          <a:p>
            <a:pPr lvl="1"/>
            <a:r>
              <a:rPr lang="en-US" dirty="0"/>
              <a:t>Help teams manage their efforts to ensure they meet deadlines and stay within the budget. 		</a:t>
            </a:r>
            <a:endParaRPr lang="en-GB" dirty="0"/>
          </a:p>
        </p:txBody>
      </p:sp>
    </p:spTree>
    <p:extLst>
      <p:ext uri="{BB962C8B-B14F-4D97-AF65-F5344CB8AC3E}">
        <p14:creationId xmlns:p14="http://schemas.microsoft.com/office/powerpoint/2010/main" val="3389193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Disadvantages of the DSDM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fontScale="92500"/>
          </a:bodyPr>
          <a:lstStyle/>
          <a:p>
            <a:r>
              <a:rPr lang="en-US" altLang="en-US" sz="2800" dirty="0"/>
              <a:t>Requires resources</a:t>
            </a:r>
          </a:p>
          <a:p>
            <a:pPr lvl="1"/>
            <a:r>
              <a:rPr lang="en-US" altLang="en-US" dirty="0"/>
              <a:t>Can be costly to implement. Although it requires an investment to implement, it may also save an organization money by encouraging teams to work efficiently and reducing time-to-market for products. </a:t>
            </a:r>
          </a:p>
          <a:p>
            <a:r>
              <a:rPr lang="en-US" altLang="en-US" sz="2800" dirty="0"/>
              <a:t>Minimizes creativity</a:t>
            </a:r>
          </a:p>
          <a:p>
            <a:pPr lvl="1"/>
            <a:r>
              <a:rPr lang="en-US" altLang="en-US" dirty="0"/>
              <a:t> It encourages developers to work quickly, it may limit risk-taking. The focus on iterative development may allow professionals to revisit their work to infuse more unique, creative elements later. </a:t>
            </a:r>
          </a:p>
          <a:p>
            <a:r>
              <a:rPr lang="en-US" altLang="en-US" sz="2800" dirty="0"/>
              <a:t>Demands structure </a:t>
            </a:r>
          </a:p>
          <a:p>
            <a:pPr lvl="1"/>
            <a:r>
              <a:rPr lang="en-US" altLang="en-US" dirty="0"/>
              <a:t>Works best when teams have a reliable structure, full support from management and capable project managers to lead the project life cycle. You can implement more structure in your team before committing to DSDM to ensure its success.</a:t>
            </a:r>
            <a:endParaRPr lang="en-GB" dirty="0"/>
          </a:p>
        </p:txBody>
      </p:sp>
    </p:spTree>
    <p:extLst>
      <p:ext uri="{BB962C8B-B14F-4D97-AF65-F5344CB8AC3E}">
        <p14:creationId xmlns:p14="http://schemas.microsoft.com/office/powerpoint/2010/main" val="241229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normAutofit/>
          </a:bodyPr>
          <a:lstStyle/>
          <a:p>
            <a:r>
              <a:rPr lang="en-US" b="1" dirty="0"/>
              <a:t>Sequential software development models</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a:bodyPr>
          <a:lstStyle/>
          <a:p>
            <a:r>
              <a:rPr lang="en-US" altLang="en-US" sz="2800" dirty="0"/>
              <a:t>It is also known as "The Linear Sequential Model". The linear sequential model suggests a systematic, sequential approach to software development that begins at the system level and progresses through analysis, design, implementation, testing, and support or maintenance.</a:t>
            </a:r>
            <a:endParaRPr lang="en-GB" dirty="0"/>
          </a:p>
        </p:txBody>
      </p:sp>
    </p:spTree>
    <p:extLst>
      <p:ext uri="{BB962C8B-B14F-4D97-AF65-F5344CB8AC3E}">
        <p14:creationId xmlns:p14="http://schemas.microsoft.com/office/powerpoint/2010/main" val="84796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normAutofit/>
          </a:bodyPr>
          <a:lstStyle/>
          <a:p>
            <a:r>
              <a:rPr lang="en-US" b="1" dirty="0"/>
              <a:t>Iterative software development models</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normAutofit/>
          </a:bodyPr>
          <a:lstStyle/>
          <a:p>
            <a:r>
              <a:rPr lang="en-US" altLang="en-US" sz="2800" dirty="0"/>
              <a:t>The iterative process model is a software development life cycle (SDLC) approach in which the initial development work is conducted based on initial requirements that are clearly defined, and subsequent features are added to this base software product through iterations until the final system is completed.</a:t>
            </a:r>
            <a:endParaRPr lang="en-GB" dirty="0"/>
          </a:p>
        </p:txBody>
      </p:sp>
    </p:spTree>
    <p:extLst>
      <p:ext uri="{BB962C8B-B14F-4D97-AF65-F5344CB8AC3E}">
        <p14:creationId xmlns:p14="http://schemas.microsoft.com/office/powerpoint/2010/main" val="353202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8C69-709E-FDC7-B45E-992BB4ACA9B1}"/>
              </a:ext>
            </a:extLst>
          </p:cNvPr>
          <p:cNvSpPr>
            <a:spLocks noGrp="1"/>
          </p:cNvSpPr>
          <p:nvPr>
            <p:ph type="title"/>
          </p:nvPr>
        </p:nvSpPr>
        <p:spPr>
          <a:xfrm>
            <a:off x="839788" y="457200"/>
            <a:ext cx="9866794" cy="978061"/>
          </a:xfrm>
        </p:spPr>
        <p:txBody>
          <a:bodyPr>
            <a:normAutofit/>
          </a:bodyPr>
          <a:lstStyle/>
          <a:p>
            <a:r>
              <a:rPr lang="en-GB" sz="4000" b="1" dirty="0"/>
              <a:t>SDLC Models (cont’d)</a:t>
            </a:r>
            <a:endParaRPr lang="en-GB" sz="4000" dirty="0"/>
          </a:p>
        </p:txBody>
      </p:sp>
      <p:sp>
        <p:nvSpPr>
          <p:cNvPr id="4" name="Text Placeholder 3">
            <a:extLst>
              <a:ext uri="{FF2B5EF4-FFF2-40B4-BE49-F238E27FC236}">
                <a16:creationId xmlns:a16="http://schemas.microsoft.com/office/drawing/2014/main" id="{9C1E475D-A9CD-6992-8E32-C1C2CFF8B9A5}"/>
              </a:ext>
            </a:extLst>
          </p:cNvPr>
          <p:cNvSpPr>
            <a:spLocks noGrp="1"/>
          </p:cNvSpPr>
          <p:nvPr>
            <p:ph type="body" sz="half" idx="2"/>
          </p:nvPr>
        </p:nvSpPr>
        <p:spPr>
          <a:xfrm>
            <a:off x="839788" y="1516284"/>
            <a:ext cx="6544860" cy="4840066"/>
          </a:xfrm>
        </p:spPr>
        <p:txBody>
          <a:bodyPr>
            <a:normAutofit lnSpcReduction="10000"/>
          </a:bodyPr>
          <a:lstStyle/>
          <a:p>
            <a:pPr marL="285750" indent="-285750" algn="just">
              <a:buFont typeface="Wingdings" panose="05000000000000000000" pitchFamily="2" charset="2"/>
              <a:buChar char="Ø"/>
            </a:pPr>
            <a:r>
              <a:rPr lang="en-GB" sz="2400" b="0" i="0" dirty="0">
                <a:solidFill>
                  <a:srgbClr val="292929"/>
                </a:solidFill>
                <a:effectLst/>
                <a:latin typeface="source-serif-pro"/>
              </a:rPr>
              <a:t>predictive SDLC assumes you can predict the complete workflow. It involves fully understanding the final product and determining the process for delivering it. In this form of project life cycle, you determine the cost, scope, and timeline in the early phases of the project.</a:t>
            </a:r>
          </a:p>
          <a:p>
            <a:pPr algn="just"/>
            <a:endParaRPr lang="en-GB" sz="2400" b="0" i="0" dirty="0">
              <a:solidFill>
                <a:srgbClr val="292929"/>
              </a:solidFill>
              <a:effectLst/>
              <a:latin typeface="source-serif-pro"/>
            </a:endParaRPr>
          </a:p>
          <a:p>
            <a:pPr marL="285750" indent="-285750" algn="just">
              <a:buFont typeface="Wingdings" panose="05000000000000000000" pitchFamily="2" charset="2"/>
              <a:buChar char="Ø"/>
            </a:pPr>
            <a:r>
              <a:rPr lang="en-GB" sz="2400" b="0" i="0" dirty="0">
                <a:solidFill>
                  <a:srgbClr val="292929"/>
                </a:solidFill>
                <a:effectLst/>
                <a:latin typeface="source-serif-pro"/>
              </a:rPr>
              <a:t>Adaptive SDLC approaches have a mix of incremental and iterative development. It involves adding features incrementally and making changes and refinements according to feedback. In other words, the work can easily adapt to the changing requirements based on new feedback received from the client.</a:t>
            </a:r>
          </a:p>
          <a:p>
            <a:endParaRPr lang="en-GB" sz="2400" dirty="0">
              <a:solidFill>
                <a:srgbClr val="292929"/>
              </a:solidFill>
              <a:latin typeface="source-serif-pro"/>
            </a:endParaRPr>
          </a:p>
          <a:p>
            <a:endParaRPr lang="en-GB" dirty="0"/>
          </a:p>
        </p:txBody>
      </p:sp>
      <p:graphicFrame>
        <p:nvGraphicFramePr>
          <p:cNvPr id="6" name="Content Placeholder 4">
            <a:extLst>
              <a:ext uri="{FF2B5EF4-FFF2-40B4-BE49-F238E27FC236}">
                <a16:creationId xmlns:a16="http://schemas.microsoft.com/office/drawing/2014/main" id="{583849CD-B14E-6650-51C6-89474A9E0E07}"/>
              </a:ext>
            </a:extLst>
          </p:cNvPr>
          <p:cNvGraphicFramePr>
            <a:graphicFrameLocks noGrp="1"/>
          </p:cNvGraphicFramePr>
          <p:nvPr>
            <p:ph idx="1"/>
            <p:extLst>
              <p:ext uri="{D42A27DB-BD31-4B8C-83A1-F6EECF244321}">
                <p14:modId xmlns:p14="http://schemas.microsoft.com/office/powerpoint/2010/main" val="2702574854"/>
              </p:ext>
            </p:extLst>
          </p:nvPr>
        </p:nvGraphicFramePr>
        <p:xfrm>
          <a:off x="7592992" y="717630"/>
          <a:ext cx="3762396" cy="546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11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3932237"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6426220" cy="4873625"/>
          </a:xfrm>
        </p:spPr>
        <p:txBody>
          <a:bodyPr vert="horz" lIns="91440" tIns="45720" rIns="91440" bIns="45720" rtlCol="0" anchor="t">
            <a:normAutofit/>
          </a:bodyPr>
          <a:lstStyle/>
          <a:p>
            <a:pPr algn="just"/>
            <a:r>
              <a:rPr lang="en-US" sz="2400" dirty="0"/>
              <a:t>Spiral</a:t>
            </a:r>
          </a:p>
          <a:p>
            <a:pPr algn="just"/>
            <a:r>
              <a:rPr lang="en-US" sz="2400" dirty="0"/>
              <a:t>Agile</a:t>
            </a:r>
          </a:p>
          <a:p>
            <a:pPr algn="just"/>
            <a:r>
              <a:rPr lang="en-US" sz="2400" dirty="0"/>
              <a:t>DSDM</a:t>
            </a:r>
          </a:p>
          <a:p>
            <a:pPr algn="just"/>
            <a:endParaRPr lang="en-US" sz="2400" dirty="0"/>
          </a:p>
        </p:txBody>
      </p:sp>
      <p:sp>
        <p:nvSpPr>
          <p:cNvPr id="5" name="Footer Placeholder 4">
            <a:extLst>
              <a:ext uri="{FF2B5EF4-FFF2-40B4-BE49-F238E27FC236}">
                <a16:creationId xmlns:a16="http://schemas.microsoft.com/office/drawing/2014/main" id="{4F85AD6A-5847-6FC2-ADF2-40B40388A2E6}"/>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Eng. Asmaa Lafi</a:t>
            </a:r>
          </a:p>
        </p:txBody>
      </p:sp>
    </p:spTree>
    <p:extLst>
      <p:ext uri="{BB962C8B-B14F-4D97-AF65-F5344CB8AC3E}">
        <p14:creationId xmlns:p14="http://schemas.microsoft.com/office/powerpoint/2010/main" val="307901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Spiral</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pPr marL="0" indent="0" algn="just">
              <a:buNone/>
            </a:pPr>
            <a:endParaRPr lang="en-US" sz="2400" dirty="0"/>
          </a:p>
          <a:p>
            <a:pPr algn="just"/>
            <a:r>
              <a:rPr lang="en-US" sz="2400" dirty="0"/>
              <a:t>“The spiral model is a risk-driven software development process model. Based on the unique risk patterns of a given project, the spiral model guides a team to adopt elements of one or more process models, such as incremental, waterfall, or evolutionary prototyping.”</a:t>
            </a:r>
          </a:p>
        </p:txBody>
      </p:sp>
    </p:spTree>
    <p:extLst>
      <p:ext uri="{BB962C8B-B14F-4D97-AF65-F5344CB8AC3E}">
        <p14:creationId xmlns:p14="http://schemas.microsoft.com/office/powerpoint/2010/main" val="219591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Spiral</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a:bodyPr>
          <a:lstStyle/>
          <a:p>
            <a:pPr marL="0" indent="0" algn="just">
              <a:buNone/>
            </a:pPr>
            <a:endParaRPr lang="en-US" sz="2400" dirty="0"/>
          </a:p>
          <a:p>
            <a:pPr algn="just"/>
            <a:r>
              <a:rPr lang="en-US" sz="2400" dirty="0"/>
              <a:t>Also called a meta model since it encompasses all other life cycle models. </a:t>
            </a:r>
          </a:p>
          <a:p>
            <a:pPr algn="just"/>
            <a:r>
              <a:rPr lang="en-US" sz="2400" dirty="0"/>
              <a:t>Risk handling is built into this model. </a:t>
            </a:r>
          </a:p>
          <a:p>
            <a:pPr algn="just"/>
            <a:r>
              <a:rPr lang="en-US" sz="2400" dirty="0"/>
              <a:t>Model appears like a spiral with many loops. </a:t>
            </a:r>
          </a:p>
          <a:p>
            <a:pPr algn="just"/>
            <a:r>
              <a:rPr lang="en-US" sz="2400" dirty="0"/>
              <a:t>Number of loops can Vary.</a:t>
            </a:r>
          </a:p>
          <a:p>
            <a:pPr algn="just"/>
            <a:r>
              <a:rPr lang="en-US" sz="2400" dirty="0"/>
              <a:t> A single loop of the spiral represents a phase of the software process. </a:t>
            </a:r>
          </a:p>
          <a:p>
            <a:pPr algn="just"/>
            <a:r>
              <a:rPr lang="en-US" sz="2400" dirty="0"/>
              <a:t>Spiral Model includes the iterative nature of the prototyping model and the linear nature of the waterfall model.</a:t>
            </a:r>
          </a:p>
        </p:txBody>
      </p:sp>
    </p:spTree>
    <p:extLst>
      <p:ext uri="{BB962C8B-B14F-4D97-AF65-F5344CB8AC3E}">
        <p14:creationId xmlns:p14="http://schemas.microsoft.com/office/powerpoint/2010/main" val="193563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Adaptive Models - Spiral</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9009758" cy="4873625"/>
          </a:xfrm>
        </p:spPr>
        <p:txBody>
          <a:bodyPr vert="horz" lIns="91440" tIns="45720" rIns="91440" bIns="45720" rtlCol="0" anchor="t">
            <a:normAutofit lnSpcReduction="10000"/>
          </a:bodyPr>
          <a:lstStyle/>
          <a:p>
            <a:pPr marL="0" indent="0" algn="just">
              <a:buNone/>
            </a:pPr>
            <a:endParaRPr lang="en-US" sz="2400" dirty="0"/>
          </a:p>
          <a:p>
            <a:r>
              <a:rPr lang="en-US" sz="2400" dirty="0"/>
              <a:t>Planning Phase: Requirements are gathered during the planning phase (Business Requirement Specifications-BRS &amp; System Requirement specifications-SRS)</a:t>
            </a:r>
          </a:p>
          <a:p>
            <a:r>
              <a:rPr lang="en-US" sz="2400" dirty="0"/>
              <a:t>Risk Analysis: In the risk analysis phase, a process is undertaken to identify risk and alternate solutions (prototype is produced at the end of the risk analysis phase &amp; If any risk is found during the risk analysis then alternate solutions are suggested and implemented). </a:t>
            </a:r>
          </a:p>
          <a:p>
            <a:r>
              <a:rPr lang="en-US" sz="2400" dirty="0"/>
              <a:t>Engineering Phase: In this phase software is developed, along with testing at the end of the phase (development and testing is done in this phase). </a:t>
            </a:r>
          </a:p>
          <a:p>
            <a:r>
              <a:rPr lang="en-US" sz="2400" dirty="0"/>
              <a:t>Evaluation phase: This phase allows the customer to evaluate the output of the project to date before the project continues to the next spiral.</a:t>
            </a:r>
          </a:p>
        </p:txBody>
      </p:sp>
    </p:spTree>
    <p:extLst>
      <p:ext uri="{BB962C8B-B14F-4D97-AF65-F5344CB8AC3E}">
        <p14:creationId xmlns:p14="http://schemas.microsoft.com/office/powerpoint/2010/main" val="21325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6691325" cy="1192192"/>
          </a:xfrm>
        </p:spPr>
        <p:txBody>
          <a:bodyPr vert="horz" lIns="91440" tIns="45720" rIns="91440" bIns="45720" rtlCol="0" anchor="b">
            <a:normAutofit/>
          </a:bodyPr>
          <a:lstStyle/>
          <a:p>
            <a:r>
              <a:rPr lang="en-US" sz="4000" b="1" kern="1200">
                <a:solidFill>
                  <a:schemeClr val="tx1"/>
                </a:solidFill>
                <a:latin typeface="+mj-lt"/>
                <a:ea typeface="+mj-ea"/>
                <a:cs typeface="+mj-cs"/>
              </a:rPr>
              <a:t>Adaptive Models - Spiral</a:t>
            </a:r>
            <a:endParaRPr lang="en-US" sz="4000" b="1" kern="1200" dirty="0">
              <a:solidFill>
                <a:schemeClr val="tx1"/>
              </a:solidFill>
              <a:latin typeface="+mj-lt"/>
              <a:ea typeface="+mj-ea"/>
              <a:cs typeface="+mj-cs"/>
            </a:endParaRPr>
          </a:p>
        </p:txBody>
      </p:sp>
      <p:pic>
        <p:nvPicPr>
          <p:cNvPr id="3" name="Content Placeholder 2">
            <a:extLst>
              <a:ext uri="{FF2B5EF4-FFF2-40B4-BE49-F238E27FC236}">
                <a16:creationId xmlns:a16="http://schemas.microsoft.com/office/drawing/2014/main" id="{5EC82079-17A1-EEF4-1841-04E1C73EFDB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9354" y="1192192"/>
            <a:ext cx="6548547" cy="5457123"/>
          </a:xfrm>
        </p:spPr>
      </p:pic>
    </p:spTree>
    <p:extLst>
      <p:ext uri="{BB962C8B-B14F-4D97-AF65-F5344CB8AC3E}">
        <p14:creationId xmlns:p14="http://schemas.microsoft.com/office/powerpoint/2010/main" val="67604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Advantages of the Spiral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lstStyle/>
          <a:p>
            <a:r>
              <a:rPr lang="en-US" altLang="en-US" sz="2800" dirty="0"/>
              <a:t>High amount of risk analysis to </a:t>
            </a:r>
            <a:r>
              <a:rPr lang="en-US" altLang="en-US" sz="2800" b="1" i="1" dirty="0"/>
              <a:t>avoid risk</a:t>
            </a:r>
            <a:r>
              <a:rPr lang="en-US" altLang="en-US" sz="2800" dirty="0"/>
              <a:t>.</a:t>
            </a:r>
          </a:p>
          <a:p>
            <a:r>
              <a:rPr lang="en-US" altLang="en-US" sz="2800" dirty="0"/>
              <a:t>Good for large and mission-critical projects. </a:t>
            </a:r>
          </a:p>
          <a:p>
            <a:r>
              <a:rPr lang="en-US" altLang="en-US" sz="2800" dirty="0"/>
              <a:t>Strong approval and documentation control. </a:t>
            </a:r>
          </a:p>
          <a:p>
            <a:r>
              <a:rPr lang="en-US" altLang="en-US" sz="2800" dirty="0"/>
              <a:t>Additional Functionality can be added later. </a:t>
            </a:r>
          </a:p>
          <a:p>
            <a:r>
              <a:rPr lang="en-US" altLang="en-US" sz="2800" dirty="0"/>
              <a:t>Software is produced early in the software life cycle.</a:t>
            </a:r>
          </a:p>
          <a:p>
            <a:endParaRPr lang="en-GB" dirty="0"/>
          </a:p>
        </p:txBody>
      </p:sp>
    </p:spTree>
    <p:extLst>
      <p:ext uri="{BB962C8B-B14F-4D97-AF65-F5344CB8AC3E}">
        <p14:creationId xmlns:p14="http://schemas.microsoft.com/office/powerpoint/2010/main" val="373824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1693</Words>
  <Application>Microsoft Office PowerPoint</Application>
  <PresentationFormat>Widescreen</PresentationFormat>
  <Paragraphs>143</Paragraphs>
  <Slides>26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Open Sans</vt:lpstr>
      <vt:lpstr>source-serif-pro</vt:lpstr>
      <vt:lpstr>Times New Roman</vt:lpstr>
      <vt:lpstr>Wingdings</vt:lpstr>
      <vt:lpstr>Office Theme</vt:lpstr>
      <vt:lpstr> Software Development Lifecycles Models</vt:lpstr>
      <vt:lpstr>SDLC Models</vt:lpstr>
      <vt:lpstr>SDLC Models (cont’d)</vt:lpstr>
      <vt:lpstr>Adaptive Models</vt:lpstr>
      <vt:lpstr>Adaptive Models - Spiral</vt:lpstr>
      <vt:lpstr>Adaptive Models - Spiral</vt:lpstr>
      <vt:lpstr>Adaptive Models - Spiral</vt:lpstr>
      <vt:lpstr>Adaptive Models - Spiral</vt:lpstr>
      <vt:lpstr>Advantages of the Spiral Model</vt:lpstr>
      <vt:lpstr>Disadvantages of the Spiral Model</vt:lpstr>
      <vt:lpstr>When to use the Spiral Model</vt:lpstr>
      <vt:lpstr>Adaptive Models - Agile</vt:lpstr>
      <vt:lpstr>Adaptive Models - Agile</vt:lpstr>
      <vt:lpstr>????????????</vt:lpstr>
      <vt:lpstr>Adaptive Models - Agile</vt:lpstr>
      <vt:lpstr>Advantages of the Agile Model</vt:lpstr>
      <vt:lpstr>Disadvantages of the Agile Model</vt:lpstr>
      <vt:lpstr>Adaptive Models - DSDM</vt:lpstr>
      <vt:lpstr>Adaptive Models - DSDM</vt:lpstr>
      <vt:lpstr>Adaptive Models – DSDM Phases</vt:lpstr>
      <vt:lpstr>Adaptive Models - DSDM</vt:lpstr>
      <vt:lpstr>Advantages of the DSDM Model</vt:lpstr>
      <vt:lpstr>Advantages of the DSDM Model cont.</vt:lpstr>
      <vt:lpstr>Disadvantages of the DSDM Model</vt:lpstr>
      <vt:lpstr>Sequential software development models</vt:lpstr>
      <vt:lpstr>Iterative software development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Development Lifecycles</dc:title>
  <dc:creator>Asmaa Lafi</dc:creator>
  <cp:lastModifiedBy>salem.alemaishat</cp:lastModifiedBy>
  <cp:revision>81</cp:revision>
  <dcterms:created xsi:type="dcterms:W3CDTF">2022-10-23T07:29:25Z</dcterms:created>
  <dcterms:modified xsi:type="dcterms:W3CDTF">2022-11-01T09:30:46Z</dcterms:modified>
</cp:coreProperties>
</file>