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  <p:sldMasterId id="2147483653" r:id="rId5"/>
    <p:sldMasterId id="2147483654" r:id="rId6"/>
    <p:sldMasterId id="2147483655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8" r:id="rId9"/>
    <p:sldId id="259" r:id="rId10"/>
    <p:sldId id="261" r:id="rId11"/>
    <p:sldId id="262" r:id="rId12"/>
    <p:sldId id="263" r:id="rId13"/>
    <p:sldId id="265" r:id="rId14"/>
    <p:sldId id="266" r:id="rId15"/>
    <p:sldId id="268" r:id="rId16"/>
    <p:sldId id="269" r:id="rId17"/>
    <p:sldId id="289" r:id="rId18"/>
    <p:sldId id="278" r:id="rId19"/>
    <p:sldId id="279" r:id="rId20"/>
    <p:sldId id="282" r:id="rId21"/>
    <p:sldId id="283" r:id="rId22"/>
    <p:sldId id="285" r:id="rId23"/>
    <p:sldId id="286" r:id="rId24"/>
    <p:sldId id="287" r:id="rId25"/>
    <p:sldId id="288" r:id="rId2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1" autoAdjust="0"/>
    <p:restoredTop sz="94660"/>
  </p:normalViewPr>
  <p:slideViewPr>
    <p:cSldViewPr>
      <p:cViewPr varScale="1">
        <p:scale>
          <a:sx n="69" d="100"/>
          <a:sy n="69" d="100"/>
        </p:scale>
        <p:origin x="1896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9819-E56A-1845-B671-FFC16A0BA4F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1EA0-8A4B-D044-8583-905C0ED5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4913" cy="3757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9226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3950" cy="451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E26C931-FD0D-43F0-A089-36D813A16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9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4337C4-6836-4207-99A0-61D00A9EE7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25D8384-35CD-4683-B8D8-D9ACD1039DE6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88CC60D-6D47-48E3-B4F0-0AC48EE536C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6B01FB6-0DC7-43F2-9A3C-8B34FEF4E58C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4CAE3D-E2BE-463F-8054-77D760D25F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6A6AD6C-C7E2-4F8D-AF2E-8508FA95912B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FD7234-E2A4-4A45-B17E-FABA84378C7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506221F-A2C0-4072-B6CC-2B2B6CBE4339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EA4192-C60F-4058-A980-97F47596B22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5E1120B-F3A5-47B4-9F96-76A0C10A17BD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4EA20C-C602-4978-B92A-214097EC6C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6A00F54-F7F3-4DFC-BAF5-DB7A6E6A2EDA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DA7819D-3575-4816-BBA8-5A8481C132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2A6A2D0-5AC3-4A8D-8811-7A5CC8F121F2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605DE3-DC09-4A42-B5A6-A5381AF199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7C7A2DF-5D1D-41F8-9266-110F46B8CE74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706BB5-422D-4773-A6E7-1F1BAB48985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0D738DA-6C2D-4276-9811-01ADD8C16F79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BD07FD-CD53-4A6B-9B08-13B25960BB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E191961-61C7-430B-AEA6-63F139481DBF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99A7A4-C5E8-4EE4-822B-5B7A351156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7E2953C-5F17-4A4A-B53B-BAD133C56F0D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4EE658-A7A3-4913-94C2-52F69AB33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E51705-C232-49F7-955A-AD748309411C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312D76-CB44-48E9-84C6-49CF731C0A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6850E0B-E831-499A-A3CE-12587774264E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9F2212-3133-4526-A1B5-0B49491CB9D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1BC43CE-4BF0-4D8C-B365-899CA20B9EA9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4CC5595-721F-4B7E-89C4-5628C37B49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B49556A-71C7-4E03-9CA4-08EC9139C208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0A32F0-270E-458B-8793-189F85B7FC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9453C51-C345-414B-86B4-49DF645FC5B9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64FFCA-11FE-4751-BEAF-9DA7330E82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DFCA73-666B-4CD8-A100-8B0EA534F296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EF0347-0C6B-4099-9A50-A981AA9175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16F8D22-0ABA-4ACD-852D-A643695499BD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69FF9-6D0F-437D-98C1-20BFCBD2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0C50A-6B40-4E05-95A2-7593A198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54163"/>
            <a:ext cx="44513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554163"/>
            <a:ext cx="445293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6535A-1C72-4873-B703-CAC8791D1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D1DE1-E8D2-4FD1-A741-1B98B5829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F9E7-CE78-4120-B8CB-1980C8EC6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F8334-02BF-411F-A816-42E5121A2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C6ABA-9346-4896-B02C-C7DEA8D2A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C434-3110-4428-A326-4691CEBBC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DCCF-5DEB-4C10-86CA-833971065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54163"/>
            <a:ext cx="44513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554163"/>
            <a:ext cx="445293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83D79-4D9C-4800-A2BD-F2C18C813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DDAF5-637B-49E5-A6A4-9DB978C62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36C0D-474F-4C2F-BB84-EE514915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DD80-03C7-4A8C-A988-E9AE3EE5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143C5-A6A4-49AD-8035-5FE4AF294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E97EF-2448-4B7C-A630-2CCBC2B57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67C4-DBD6-4390-82F5-0FD4B0077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E72B-B51E-44F2-B412-7F748B422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54163"/>
            <a:ext cx="44513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554163"/>
            <a:ext cx="445293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CBDF-7A73-4E19-89CB-A0BE5A3C1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5EC36-FEE8-4E6D-8127-9D95DCA80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61756-D993-4192-B075-7FBD54C4E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54BBF-7D11-4C1A-BB94-C27FD91BB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79DD5-0D2E-44C9-BF65-34F8536C8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54163"/>
            <a:ext cx="44513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554163"/>
            <a:ext cx="445293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CC669-7C26-4F36-8C21-F0B209A5E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ED78-A675-4AFA-9488-2413CE098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571ED-14E9-4D21-BE12-985C649FF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02DE-75C0-4227-B8CB-452EE10DE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335FC-BB7C-4ABD-94F1-C20DDD409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70D7-1031-4669-BB23-57A737988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96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54163"/>
            <a:ext cx="9056687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33625" cy="50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C3337CA-0894-4A38-96EC-39937244D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sldNum="0" hd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0080625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0080625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6913" y="0"/>
            <a:ext cx="1382712" cy="554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96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54163"/>
            <a:ext cx="9056687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33625" cy="50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38E7B92-9D8B-4C28-A16E-4496AFBF3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hf sldNum="0" hd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0080625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0080625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6913" y="0"/>
            <a:ext cx="1382712" cy="554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96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54163"/>
            <a:ext cx="9056687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33625" cy="50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D3BEDD5-2F6A-4F30-8910-270321672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sldNum="0" hd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0080625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0080625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6913" y="0"/>
            <a:ext cx="1382712" cy="554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96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54163"/>
            <a:ext cx="9056687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33625" cy="50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B355B57-610B-480F-A7F5-14801D389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642394" y="7158037"/>
            <a:ext cx="4795837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sldNum="0" hd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9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5.jpeg"/><Relationship Id="rId5" Type="http://schemas.openxmlformats.org/officeDocument/2006/relationships/image" Target="../media/image32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1"/>
          <p:cNvSpPr>
            <a:spLocks noChangeArrowheads="1"/>
          </p:cNvSpPr>
          <p:nvPr/>
        </p:nvSpPr>
        <p:spPr bwMode="auto">
          <a:xfrm>
            <a:off x="1103313" y="1951038"/>
            <a:ext cx="7939087" cy="2682875"/>
          </a:xfrm>
          <a:custGeom>
            <a:avLst/>
            <a:gdLst>
              <a:gd name="T0" fmla="*/ 0 w 7939087"/>
              <a:gd name="T1" fmla="*/ 0 h 2682875"/>
              <a:gd name="T2" fmla="*/ 7605686 w 7939087"/>
              <a:gd name="T3" fmla="*/ 0 h 2682875"/>
              <a:gd name="T4" fmla="*/ 7939087 w 7939087"/>
              <a:gd name="T5" fmla="*/ 333401 h 2682875"/>
              <a:gd name="T6" fmla="*/ 7939087 w 7939087"/>
              <a:gd name="T7" fmla="*/ 2682875 h 2682875"/>
              <a:gd name="T8" fmla="*/ 7939087 w 7939087"/>
              <a:gd name="T9" fmla="*/ 2682875 h 2682875"/>
              <a:gd name="T10" fmla="*/ 333401 w 7939087"/>
              <a:gd name="T11" fmla="*/ 2682875 h 2682875"/>
              <a:gd name="T12" fmla="*/ 0 w 7939087"/>
              <a:gd name="T13" fmla="*/ 2349474 h 2682875"/>
              <a:gd name="T14" fmla="*/ 0 w 7939087"/>
              <a:gd name="T15" fmla="*/ 0 h 26828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39087" h="2682875">
                <a:moveTo>
                  <a:pt x="0" y="0"/>
                </a:moveTo>
                <a:lnTo>
                  <a:pt x="7605686" y="0"/>
                </a:lnTo>
                <a:lnTo>
                  <a:pt x="7939087" y="333401"/>
                </a:lnTo>
                <a:lnTo>
                  <a:pt x="7939087" y="2682875"/>
                </a:lnTo>
                <a:lnTo>
                  <a:pt x="333401" y="2682875"/>
                </a:lnTo>
                <a:lnTo>
                  <a:pt x="0" y="2349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60">
            <a:solidFill>
              <a:srgbClr val="5A9238"/>
            </a:solidFill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03313" y="2179638"/>
            <a:ext cx="7939087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8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>
                <a:solidFill>
                  <a:srgbClr val="34566E"/>
                </a:solidFill>
                <a:ea typeface="Calibri" pitchFamily="32" charset="0"/>
                <a:cs typeface="Calibri" pitchFamily="32" charset="0"/>
              </a:rPr>
              <a:t>Potential Energy and Conservation of Energy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103313" y="1341438"/>
            <a:ext cx="7939087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 marL="342900" indent="-330200"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Chapter 8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5113" y="5608638"/>
            <a:ext cx="4238625" cy="1700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2014 John Wiley &amp; Sons, Inc.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3408363"/>
            <a:ext cx="9337675" cy="1471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8-2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Conservation of Mechanical Energy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503238" y="1554163"/>
            <a:ext cx="90709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This is the principle of the </a:t>
            </a:r>
            <a:r>
              <a:rPr lang="en-US" sz="2800" b="1">
                <a:solidFill>
                  <a:srgbClr val="000000"/>
                </a:solidFill>
              </a:rPr>
              <a:t>conservation of mechanical energy</a:t>
            </a:r>
            <a:r>
              <a:rPr lang="en-US" sz="2800">
                <a:solidFill>
                  <a:srgbClr val="000000"/>
                </a:solidFill>
              </a:rPr>
              <a:t>:</a:t>
            </a: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This is very powerful tool: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One application:</a:t>
            </a:r>
          </a:p>
          <a:p>
            <a:pPr marL="741363" lvl="1" indent="-284163">
              <a:spcAft>
                <a:spcPts val="1425"/>
              </a:spcAft>
              <a:buSzPct val="45000"/>
              <a:buFont typeface="Ubuntu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Choose the lowest point in the system as </a:t>
            </a:r>
            <a:r>
              <a:rPr lang="en-US" sz="2400" i="1">
                <a:solidFill>
                  <a:srgbClr val="000000"/>
                </a:solidFill>
              </a:rPr>
              <a:t>U</a:t>
            </a:r>
            <a:r>
              <a:rPr lang="en-US" sz="2400">
                <a:solidFill>
                  <a:srgbClr val="000000"/>
                </a:solidFill>
              </a:rPr>
              <a:t> = 0</a:t>
            </a:r>
          </a:p>
          <a:p>
            <a:pPr marL="741363" lvl="1" indent="-284163">
              <a:spcAft>
                <a:spcPts val="1425"/>
              </a:spcAft>
              <a:buSzPct val="45000"/>
              <a:buFont typeface="Ubuntu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Then at the highest point </a:t>
            </a:r>
            <a:r>
              <a:rPr lang="en-US" sz="2400" i="1">
                <a:solidFill>
                  <a:srgbClr val="000000"/>
                </a:solidFill>
              </a:rPr>
              <a:t>U</a:t>
            </a:r>
            <a:r>
              <a:rPr lang="en-US" sz="2400">
                <a:solidFill>
                  <a:srgbClr val="000000"/>
                </a:solidFill>
              </a:rPr>
              <a:t> = max, and </a:t>
            </a:r>
            <a:r>
              <a:rPr lang="en-US" sz="2400" i="1">
                <a:solidFill>
                  <a:srgbClr val="000000"/>
                </a:solidFill>
              </a:rPr>
              <a:t>K</a:t>
            </a:r>
            <a:r>
              <a:rPr lang="en-US" sz="2400">
                <a:solidFill>
                  <a:srgbClr val="000000"/>
                </a:solidFill>
              </a:rPr>
              <a:t> = min</a:t>
            </a:r>
          </a:p>
          <a:p>
            <a:pPr marL="741363" lvl="1" indent="-284163">
              <a:spcAft>
                <a:spcPts val="1138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956550" y="2305050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(8-18)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0075" y="2193925"/>
            <a:ext cx="3544888" cy="59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BA30757-A832-4085-86A9-456768A3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4288" y="-720649"/>
            <a:ext cx="7180739" cy="67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3C23F3F3-E604-4169-B9B0-D0D985BB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012" y="1459586"/>
            <a:ext cx="5291773" cy="167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5" dirty="0">
                <a:solidFill>
                  <a:schemeClr val="tx1"/>
                </a:solidFill>
              </a:rPr>
              <a:t>An example of the principle of conservation of mechanical energy is given in the figure.  It consists of a pendulum bob of mass </a:t>
            </a:r>
            <a:r>
              <a:rPr lang="en-US" altLang="en-US" sz="2205" i="1" dirty="0">
                <a:solidFill>
                  <a:schemeClr val="tx1"/>
                </a:solidFill>
              </a:rPr>
              <a:t>m</a:t>
            </a:r>
            <a:r>
              <a:rPr lang="en-US" altLang="en-US" sz="2205" dirty="0">
                <a:solidFill>
                  <a:schemeClr val="tx1"/>
                </a:solidFill>
              </a:rPr>
              <a:t> moving under the action of the gravitational force.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D23DAE2-916B-4EA0-B8EC-672950FD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01" y="3251415"/>
            <a:ext cx="4535805" cy="261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5" dirty="0">
                <a:solidFill>
                  <a:schemeClr val="tx1"/>
                </a:solidFill>
              </a:rPr>
              <a:t>The total mechanical energy of the bob-Earth system remains constant.  As the pendulum swings, the total energy </a:t>
            </a:r>
            <a:r>
              <a:rPr lang="en-US" altLang="en-US" sz="2205" i="1" dirty="0">
                <a:solidFill>
                  <a:schemeClr val="tx1"/>
                </a:solidFill>
              </a:rPr>
              <a:t>E</a:t>
            </a:r>
            <a:r>
              <a:rPr lang="en-US" altLang="en-US" sz="2205" dirty="0">
                <a:solidFill>
                  <a:schemeClr val="tx1"/>
                </a:solidFill>
              </a:rPr>
              <a:t> is transferred back and forth between kinetic energy </a:t>
            </a:r>
            <a:r>
              <a:rPr lang="en-US" altLang="en-US" sz="2205" i="1" dirty="0">
                <a:solidFill>
                  <a:schemeClr val="tx1"/>
                </a:solidFill>
              </a:rPr>
              <a:t>K</a:t>
            </a:r>
            <a:r>
              <a:rPr lang="en-US" altLang="en-US" sz="2205" dirty="0">
                <a:solidFill>
                  <a:schemeClr val="tx1"/>
                </a:solidFill>
              </a:rPr>
              <a:t> of the bob and potential energy </a:t>
            </a:r>
            <a:r>
              <a:rPr lang="en-US" altLang="en-US" sz="2205" i="1" dirty="0">
                <a:solidFill>
                  <a:schemeClr val="tx1"/>
                </a:solidFill>
              </a:rPr>
              <a:t>U</a:t>
            </a:r>
            <a:r>
              <a:rPr lang="en-US" altLang="en-US" sz="2205" dirty="0">
                <a:solidFill>
                  <a:schemeClr val="tx1"/>
                </a:solidFill>
              </a:rPr>
              <a:t> of the          bob-Earth system.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273F744E-0E5A-4087-9566-2F8087562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5840693"/>
            <a:ext cx="5291773" cy="167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5" dirty="0">
                <a:solidFill>
                  <a:schemeClr val="tx1"/>
                </a:solidFill>
              </a:rPr>
              <a:t>We assume that </a:t>
            </a:r>
            <a:r>
              <a:rPr lang="en-US" altLang="en-US" sz="2205" i="1" dirty="0">
                <a:solidFill>
                  <a:schemeClr val="tx1"/>
                </a:solidFill>
              </a:rPr>
              <a:t>U</a:t>
            </a:r>
            <a:r>
              <a:rPr lang="en-US" altLang="en-US" sz="2205" dirty="0">
                <a:solidFill>
                  <a:schemeClr val="tx1"/>
                </a:solidFill>
              </a:rPr>
              <a:t> is zero at the lowest point of the pendulum orbit. </a:t>
            </a:r>
            <a:r>
              <a:rPr lang="en-US" altLang="en-US" sz="2205" i="1" dirty="0">
                <a:solidFill>
                  <a:schemeClr val="tx1"/>
                </a:solidFill>
              </a:rPr>
              <a:t>K</a:t>
            </a:r>
            <a:r>
              <a:rPr lang="en-US" altLang="en-US" sz="2205" dirty="0">
                <a:solidFill>
                  <a:schemeClr val="tx1"/>
                </a:solidFill>
              </a:rPr>
              <a:t> is maximum in frames a and e (</a:t>
            </a:r>
            <a:r>
              <a:rPr lang="en-US" altLang="en-US" sz="2205" i="1" dirty="0">
                <a:solidFill>
                  <a:schemeClr val="tx1"/>
                </a:solidFill>
              </a:rPr>
              <a:t>U</a:t>
            </a:r>
            <a:r>
              <a:rPr lang="en-US" altLang="en-US" sz="2205" dirty="0">
                <a:solidFill>
                  <a:schemeClr val="tx1"/>
                </a:solidFill>
              </a:rPr>
              <a:t> is minimum there). </a:t>
            </a:r>
            <a:r>
              <a:rPr lang="en-US" altLang="en-US" sz="2205" i="1" dirty="0">
                <a:solidFill>
                  <a:schemeClr val="tx1"/>
                </a:solidFill>
              </a:rPr>
              <a:t>U</a:t>
            </a:r>
            <a:r>
              <a:rPr lang="en-US" altLang="en-US" sz="2205" dirty="0">
                <a:solidFill>
                  <a:schemeClr val="tx1"/>
                </a:solidFill>
              </a:rPr>
              <a:t> is maximum in frames c and g (</a:t>
            </a:r>
            <a:r>
              <a:rPr lang="en-US" altLang="en-US" sz="2205" i="1" dirty="0">
                <a:solidFill>
                  <a:schemeClr val="tx1"/>
                </a:solidFill>
              </a:rPr>
              <a:t>K</a:t>
            </a:r>
            <a:r>
              <a:rPr lang="en-US" altLang="en-US" sz="2205" dirty="0">
                <a:solidFill>
                  <a:schemeClr val="tx1"/>
                </a:solidFill>
              </a:rPr>
              <a:t> is minimum there).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681DD2CB-9218-4512-85FB-99EF4B2D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53" y="6887704"/>
            <a:ext cx="1091953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(8-10)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 cstate="print"/>
          <a:srcRect r="5011"/>
          <a:stretch>
            <a:fillRect/>
          </a:stretch>
        </p:blipFill>
        <p:spPr bwMode="auto">
          <a:xfrm>
            <a:off x="469900" y="1884363"/>
            <a:ext cx="8101013" cy="1062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03224" y="4360863"/>
            <a:ext cx="3298978" cy="307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8-4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Work Done on a System by an External Force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503238" y="1554163"/>
            <a:ext cx="90709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We can extend work on an object to work on a system: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For a system of more than 1 particle, work can change both </a:t>
            </a:r>
            <a:r>
              <a:rPr lang="en-US" sz="2800" i="1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i="1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, or other forms of energy of the system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For a frictionless system:</a:t>
            </a:r>
          </a:p>
          <a:p>
            <a:pPr marL="874713" lvl="1" indent="-334963">
              <a:spcAft>
                <a:spcPts val="1138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956550" y="4645025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(8-25)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7956550" y="5400675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(8-26)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492750" y="6858000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Figure 8-12</a:t>
            </a:r>
          </a:p>
        </p:txBody>
      </p:sp>
      <p:pic>
        <p:nvPicPr>
          <p:cNvPr id="3175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1275" y="4479925"/>
            <a:ext cx="2659063" cy="617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75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525" y="5254625"/>
            <a:ext cx="19685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8-4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Work Done on a System by an External Force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03238" y="1560513"/>
            <a:ext cx="9070975" cy="2198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For a system with friction: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The thermal energy comes from the forming and breaking of the welds between the sliding surfaces</a:t>
            </a:r>
          </a:p>
          <a:p>
            <a:pPr marL="874713" lvl="1" indent="-334963">
              <a:spcAft>
                <a:spcPts val="1138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7956550" y="2124075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(8-31)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956550" y="280828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(8-33)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47700" y="6786563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Figure 8-13</a:t>
            </a:r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87563"/>
            <a:ext cx="6977063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277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2738" y="2646363"/>
            <a:ext cx="3594100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2777" name="Picture 8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551948" y="4349750"/>
            <a:ext cx="6208630" cy="289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763" y="4087813"/>
            <a:ext cx="9236075" cy="117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8-5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Conservation of Energy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03238" y="1554163"/>
            <a:ext cx="9070975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Energy transferred between systems can always be accounted for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 b="1">
                <a:solidFill>
                  <a:srgbClr val="000000"/>
                </a:solidFill>
              </a:rPr>
              <a:t>law of conservation of energy</a:t>
            </a:r>
            <a:r>
              <a:rPr lang="en-US" sz="2800">
                <a:solidFill>
                  <a:srgbClr val="000000"/>
                </a:solidFill>
              </a:rPr>
              <a:t> concerns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 b="1">
                <a:solidFill>
                  <a:srgbClr val="000000"/>
                </a:solidFill>
              </a:rPr>
              <a:t>total energy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i="1">
                <a:solidFill>
                  <a:srgbClr val="000000"/>
                </a:solidFill>
              </a:rPr>
              <a:t>E</a:t>
            </a:r>
            <a:r>
              <a:rPr lang="en-US" sz="2400">
                <a:solidFill>
                  <a:srgbClr val="000000"/>
                </a:solidFill>
              </a:rPr>
              <a:t> of a system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Which includes mechanical, thermal, and other internal energy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03238" y="5478463"/>
            <a:ext cx="9070975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Considering only energy transfer through work: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958138" y="6337300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(8-35)</a:t>
            </a:r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6191250"/>
            <a:ext cx="5937250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8-5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Conservation of Energy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03238" y="1554163"/>
            <a:ext cx="9070975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An isolated system is one for which there can be no </a:t>
            </a:r>
            <a:r>
              <a:rPr lang="en-US" sz="2800" i="1">
                <a:solidFill>
                  <a:srgbClr val="000000"/>
                </a:solidFill>
              </a:rPr>
              <a:t>external</a:t>
            </a:r>
            <a:r>
              <a:rPr lang="en-US" sz="2800">
                <a:solidFill>
                  <a:srgbClr val="000000"/>
                </a:solidFill>
              </a:rPr>
              <a:t> energy transfer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Energy transfers may happen internal to the system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We can write:</a:t>
            </a: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Or, for two instants of time:</a:t>
            </a:r>
          </a:p>
          <a:p>
            <a:pPr marL="419100" indent="-314325">
              <a:spcAft>
                <a:spcPts val="1138"/>
              </a:spcAft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958138" y="4176713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(8-36)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7958138" y="5618163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(8-37)</a:t>
            </a:r>
          </a:p>
        </p:txBody>
      </p:sp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6127750"/>
            <a:ext cx="9063038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25" y="2400300"/>
            <a:ext cx="8915400" cy="846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2775" y="4022725"/>
            <a:ext cx="4765675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8" y="5362575"/>
            <a:ext cx="4970462" cy="765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8-5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Conservation of Energy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03238" y="1554163"/>
            <a:ext cx="9070975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We can expand the definition of power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In general, power is the rate at which energy is transferred by a force from one type to another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If energy </a:t>
            </a:r>
            <a:r>
              <a:rPr lang="en-US" sz="2800" i="1">
                <a:solidFill>
                  <a:srgbClr val="000000"/>
                </a:solidFill>
                <a:latin typeface="Ubuntu" charset="0"/>
                <a:ea typeface="Ubuntu" charset="0"/>
                <a:cs typeface="Ubuntu" charset="0"/>
              </a:rPr>
              <a:t>Δ</a:t>
            </a:r>
            <a:r>
              <a:rPr lang="en-US" sz="2800" i="1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is transferred in time </a:t>
            </a:r>
            <a:r>
              <a:rPr lang="en-US" sz="2800" i="1">
                <a:solidFill>
                  <a:srgbClr val="000000"/>
                </a:solidFill>
                <a:latin typeface="Ubuntu" charset="0"/>
                <a:ea typeface="Ubuntu" charset="0"/>
                <a:cs typeface="Ubuntu" charset="0"/>
              </a:rPr>
              <a:t>Δ</a:t>
            </a:r>
            <a:r>
              <a:rPr lang="en-US" sz="2800" i="1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, the </a:t>
            </a:r>
            <a:r>
              <a:rPr lang="en-US" sz="2800" b="1">
                <a:solidFill>
                  <a:srgbClr val="000000"/>
                </a:solidFill>
              </a:rPr>
              <a:t>average power</a:t>
            </a:r>
            <a:r>
              <a:rPr lang="en-US" sz="2800">
                <a:solidFill>
                  <a:srgbClr val="000000"/>
                </a:solidFill>
              </a:rPr>
              <a:t> is: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And the </a:t>
            </a:r>
            <a:r>
              <a:rPr lang="en-US" sz="2800" b="1">
                <a:solidFill>
                  <a:srgbClr val="000000"/>
                </a:solidFill>
              </a:rPr>
              <a:t>instantaneous power</a:t>
            </a:r>
            <a:r>
              <a:rPr lang="en-US" sz="2800">
                <a:solidFill>
                  <a:srgbClr val="000000"/>
                </a:solidFill>
              </a:rPr>
              <a:t> is:</a:t>
            </a: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137525" y="5689600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(8-41)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139113" y="4106863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(8-40)</a:t>
            </a:r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3765550"/>
            <a:ext cx="1973263" cy="104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2963" y="5343525"/>
            <a:ext cx="1849437" cy="105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503238" y="1554163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Conservative Forces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Net work on a particle over a closed path is 0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149850" y="1554163"/>
            <a:ext cx="4424363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Potential Energy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Energy associated with the configuration of a system and a conservative force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</a:rPr>
              <a:t>8   </a:t>
            </a:r>
            <a:r>
              <a:rPr lang="en-US" sz="3000">
                <a:solidFill>
                  <a:srgbClr val="FFFFFF"/>
                </a:solidFill>
              </a:rPr>
              <a:t>  Summary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770313" y="5905500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(8-9)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03238" y="4217988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Gravitational Potential Energy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Energy associated with Earth + a nearby particle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450263" y="6049963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(8-11)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8450263" y="3384550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(8-6)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183188" y="4217988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Elastic Potential Energy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Energy associated with compression or extension of a spring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675" y="3108325"/>
            <a:ext cx="2354263" cy="90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851525"/>
            <a:ext cx="2370138" cy="598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1088" y="5851525"/>
            <a:ext cx="2251075" cy="71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8412163" y="6342063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(8-35)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</a:rPr>
              <a:t>8   </a:t>
            </a:r>
            <a:r>
              <a:rPr lang="en-US" sz="3000">
                <a:solidFill>
                  <a:srgbClr val="FFFFFF"/>
                </a:solidFill>
              </a:rPr>
              <a:t>  Summary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741738" y="2178050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(8-12)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03238" y="4217988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112713" indent="-9525" eaLnBrk="1">
              <a:spcAft>
                <a:spcPts val="1425"/>
              </a:spcAft>
              <a:buClrTx/>
              <a:buFontTx/>
              <a:buNone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Work Done on a System by an External Force</a:t>
            </a:r>
          </a:p>
          <a:p>
            <a:pPr eaLnBrk="1">
              <a:spcAft>
                <a:spcPts val="1425"/>
              </a:spcAft>
              <a:buSzPct val="60000"/>
              <a:buFont typeface="Wingdings" charset="2"/>
              <a:buChar char=""/>
              <a:defRPr/>
            </a:pPr>
            <a:r>
              <a:rPr lang="en-US" sz="2200" dirty="0">
                <a:solidFill>
                  <a:srgbClr val="000000"/>
                </a:solidFill>
              </a:rPr>
              <a:t>Without/with friction: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741738" y="6389688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(8-33)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183188" y="4217988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Conservation of Energy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b="1" dirty="0">
                <a:solidFill>
                  <a:srgbClr val="000000"/>
                </a:solidFill>
              </a:rPr>
              <a:t>total energy</a:t>
            </a:r>
            <a:r>
              <a:rPr lang="en-US" sz="2200" dirty="0">
                <a:solidFill>
                  <a:srgbClr val="000000"/>
                </a:solidFill>
              </a:rPr>
              <a:t> can change only by amounts transferred in or out of the system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03238" y="1554163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Mechanical Energy</a:t>
            </a:r>
          </a:p>
          <a:p>
            <a:pPr eaLnBrk="1">
              <a:spcAft>
                <a:spcPts val="1425"/>
              </a:spcAft>
              <a:buFont typeface="Wingdings" charset="2"/>
              <a:buNone/>
              <a:defRPr/>
            </a:pPr>
            <a:endParaRPr lang="en-US" sz="2200" dirty="0">
              <a:solidFill>
                <a:srgbClr val="000000"/>
              </a:solidFill>
            </a:endParaRP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For only conservative forces within an isolated system, mechanical energy is conserved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3741738" y="5670550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(8-26)</a:t>
            </a:r>
          </a:p>
        </p:txBody>
      </p:sp>
      <p:pic>
        <p:nvPicPr>
          <p:cNvPr id="4097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2011363"/>
            <a:ext cx="2513012" cy="63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74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7213" y="5664200"/>
            <a:ext cx="1858962" cy="442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7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325" y="6218238"/>
            <a:ext cx="2835275" cy="50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7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2900" y="5943600"/>
            <a:ext cx="4062413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5488" y="3200400"/>
            <a:ext cx="171926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03238" y="1554163"/>
            <a:ext cx="4424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4840" rIns="0" bIns="0"/>
          <a:lstStyle>
            <a:lvl1pPr marL="717550" indent="-614363"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550" algn="l"/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Power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dirty="0">
                <a:solidFill>
                  <a:srgbClr val="000000"/>
                </a:solidFill>
              </a:rPr>
              <a:t>The rate at which a force transfers energy</a:t>
            </a: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</a:rPr>
              <a:t>Average power</a:t>
            </a:r>
            <a:r>
              <a:rPr lang="en-US" sz="2200" dirty="0">
                <a:solidFill>
                  <a:srgbClr val="000000"/>
                </a:solidFill>
              </a:rPr>
              <a:t>:</a:t>
            </a:r>
            <a:br>
              <a:rPr lang="en-US" sz="2200" dirty="0">
                <a:solidFill>
                  <a:srgbClr val="000000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000000"/>
              </a:solidFill>
            </a:endParaRPr>
          </a:p>
          <a:p>
            <a:pPr marL="465138" indent="-361950" eaLnBrk="1">
              <a:spcAft>
                <a:spcPts val="1425"/>
              </a:spcAft>
              <a:buSzPct val="60000"/>
              <a:buFont typeface="Wingdings" charset="2"/>
              <a:buChar char=""/>
              <a:tabLst>
                <a:tab pos="1174750" algn="l"/>
                <a:tab pos="1631950" algn="l"/>
                <a:tab pos="2089150" algn="l"/>
                <a:tab pos="2546350" algn="l"/>
                <a:tab pos="3003550" algn="l"/>
                <a:tab pos="3460750" algn="l"/>
                <a:tab pos="3917950" algn="l"/>
                <a:tab pos="4375150" algn="l"/>
                <a:tab pos="4832350" algn="l"/>
                <a:tab pos="5289550" algn="l"/>
                <a:tab pos="5746750" algn="l"/>
                <a:tab pos="6203950" algn="l"/>
                <a:tab pos="6661150" algn="l"/>
                <a:tab pos="7118350" algn="l"/>
                <a:tab pos="7575550" algn="l"/>
                <a:tab pos="8032750" algn="l"/>
                <a:tab pos="8489950" algn="l"/>
                <a:tab pos="8947150" algn="l"/>
                <a:tab pos="9404350" algn="l"/>
                <a:tab pos="9861550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</a:rPr>
              <a:t>Instantaneous power</a:t>
            </a:r>
            <a:r>
              <a:rPr lang="en-US" sz="2200" dirty="0">
                <a:solidFill>
                  <a:srgbClr val="000000"/>
                </a:solidFill>
              </a:rPr>
              <a:t>:</a:t>
            </a:r>
          </a:p>
          <a:p>
            <a:pPr eaLnBrk="1"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</a:rPr>
              <a:t>8   </a:t>
            </a:r>
            <a:r>
              <a:rPr lang="en-US" sz="3000">
                <a:solidFill>
                  <a:srgbClr val="FFFFFF"/>
                </a:solidFill>
              </a:rPr>
              <a:t>  Summary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768725" y="3455988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(8-40)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768725" y="4716463"/>
            <a:ext cx="10826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(8-41)</a:t>
            </a:r>
          </a:p>
        </p:txBody>
      </p:sp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1363" y="4479925"/>
            <a:ext cx="1646237" cy="94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1554163"/>
            <a:ext cx="9070975" cy="520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b="1">
                <a:solidFill>
                  <a:srgbClr val="000000"/>
                </a:solidFill>
              </a:rPr>
              <a:t>Potential energy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 is energy that can be associated with the configuration of a system of objects that exert forces on one another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A system of objects may be: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Earth and a bungee jumper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 b="1">
                <a:solidFill>
                  <a:srgbClr val="000000"/>
                </a:solidFill>
              </a:rPr>
              <a:t>Gravitational potential energy</a:t>
            </a:r>
            <a:r>
              <a:rPr lang="en-US" sz="2400">
                <a:solidFill>
                  <a:srgbClr val="000000"/>
                </a:solidFill>
              </a:rPr>
              <a:t> accounts for kinetic energy increase during the fall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 b="1">
                <a:solidFill>
                  <a:srgbClr val="000000"/>
                </a:solidFill>
              </a:rPr>
              <a:t>Elastic potential energy</a:t>
            </a:r>
            <a:r>
              <a:rPr lang="en-US" sz="2400">
                <a:solidFill>
                  <a:srgbClr val="000000"/>
                </a:solidFill>
              </a:rPr>
              <a:t> accounts for deceleration by the bungee cord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Physics determines how potential energy is calculated, to account for stored energy</a:t>
            </a: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93802" y="4039523"/>
            <a:ext cx="2085190" cy="326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221917" y="4079875"/>
            <a:ext cx="1903995" cy="3225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03238" y="1554163"/>
            <a:ext cx="9070975" cy="173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For an object being raised or lowered:</a:t>
            </a: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change in gravitational potential energy is the negative of the work done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This also applies to an elastic block-spring system </a:t>
            </a:r>
          </a:p>
          <a:p>
            <a:pPr marL="419100" indent="-314325">
              <a:spcAft>
                <a:spcPts val="1138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8321675" y="2200275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(8-1)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7954963" y="669448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Figure 8-3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55650" y="669448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Figure 8-2</a:t>
            </a:r>
          </a:p>
        </p:txBody>
      </p:sp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4963" y="2027238"/>
            <a:ext cx="2490787" cy="698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03238" y="1554163"/>
            <a:ext cx="9070975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b="1">
                <a:solidFill>
                  <a:srgbClr val="000000"/>
                </a:solidFill>
              </a:rPr>
              <a:t>Conservative forces</a:t>
            </a:r>
            <a:r>
              <a:rPr lang="en-US" sz="2800">
                <a:solidFill>
                  <a:srgbClr val="000000"/>
                </a:solidFill>
              </a:rPr>
              <a:t> are forces for which </a:t>
            </a:r>
            <a:r>
              <a:rPr lang="en-US" sz="2800" i="1">
                <a:solidFill>
                  <a:srgbClr val="000000"/>
                </a:solidFill>
              </a:rPr>
              <a:t>W</a:t>
            </a:r>
            <a:r>
              <a:rPr lang="en-US" sz="2800" i="1" baseline="-250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 = -</a:t>
            </a:r>
            <a:r>
              <a:rPr lang="en-US" sz="2800" i="1">
                <a:solidFill>
                  <a:srgbClr val="000000"/>
                </a:solidFill>
              </a:rPr>
              <a:t>W</a:t>
            </a:r>
            <a:r>
              <a:rPr lang="en-US" sz="2800" i="1" baseline="-25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is always true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Examples: gravitational force, spring force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Otherwise we could not speak of their potential energies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03238" y="3533775"/>
            <a:ext cx="9070975" cy="219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b="1">
                <a:solidFill>
                  <a:srgbClr val="000000"/>
                </a:solidFill>
              </a:rPr>
              <a:t>Nonconservative forces</a:t>
            </a:r>
            <a:r>
              <a:rPr lang="en-US" sz="2800">
                <a:solidFill>
                  <a:srgbClr val="000000"/>
                </a:solidFill>
              </a:rPr>
              <a:t> are those for which it is false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Examples: kinetic friction force, drag force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Kinetic energy of a moving particle is transferred to heat by friction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Thermal energy cannot be recovered back into kinetic energy of the object via the friction force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Char char="o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400">
                <a:solidFill>
                  <a:srgbClr val="000000"/>
                </a:solidFill>
              </a:rPr>
              <a:t>Therefore the force is not conservative, thermal energy is not a potential energy 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0559" y="4887913"/>
            <a:ext cx="4017981" cy="213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86442" y="4887913"/>
            <a:ext cx="4653857" cy="19399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600" y="3676650"/>
            <a:ext cx="8970963" cy="1103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163" y="2270125"/>
            <a:ext cx="8915400" cy="108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03238" y="1554163"/>
            <a:ext cx="9070975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When only conservative forces act on a particle, we find many problems can be simplified: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A result of this is that:</a:t>
            </a: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954963" y="669448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Figure 8-4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71323" y="3399010"/>
            <a:ext cx="5879591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03238" y="1590675"/>
            <a:ext cx="9070975" cy="219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Mathematically: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6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This result allows you to substitute a simpler path for a more complex one if only conservative forces are involved</a:t>
            </a: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873125" lvl="1" indent="-336550">
              <a:spcAft>
                <a:spcPts val="1138"/>
              </a:spcAft>
              <a:buSzPct val="45000"/>
              <a:buFont typeface="Courier New" pitchFamily="49" charset="0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835150" y="691038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Figure 8-5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954963" y="179863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(8-2)</a:t>
            </a:r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4763" y="1498600"/>
            <a:ext cx="2732087" cy="91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3243263"/>
            <a:ext cx="3157538" cy="120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1213" y="1955800"/>
            <a:ext cx="2876550" cy="1122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03238" y="1554163"/>
            <a:ext cx="9097962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For the general case, we calculate work as: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So we calculate potential energy as:</a:t>
            </a:r>
            <a:br>
              <a:rPr lang="en-US" sz="2800">
                <a:solidFill>
                  <a:srgbClr val="000000"/>
                </a:solidFill>
              </a:rPr>
            </a:b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>
                <a:solidFill>
                  <a:srgbClr val="000000"/>
                </a:solidFill>
              </a:rPr>
              <a:t>Using this to calculate gravitational PE, relative to a </a:t>
            </a:r>
            <a:r>
              <a:rPr lang="en-US" sz="2800" b="1">
                <a:solidFill>
                  <a:srgbClr val="000000"/>
                </a:solidFill>
              </a:rPr>
              <a:t>reference configuration</a:t>
            </a:r>
            <a:r>
              <a:rPr lang="en-US" sz="2800">
                <a:solidFill>
                  <a:srgbClr val="000000"/>
                </a:solidFill>
              </a:rPr>
              <a:t> with </a:t>
            </a:r>
            <a:r>
              <a:rPr lang="en-US" sz="2800" b="1">
                <a:solidFill>
                  <a:srgbClr val="000000"/>
                </a:solidFill>
              </a:rPr>
              <a:t>reference point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 i="1" baseline="-330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 = 0:</a:t>
            </a: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956550" y="2232025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(8-5)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956550" y="3600450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(8-6)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956550" y="5327650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(8-9)</a:t>
            </a:r>
          </a:p>
        </p:txBody>
      </p:sp>
      <p:pic>
        <p:nvPicPr>
          <p:cNvPr id="1844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600" y="5816600"/>
            <a:ext cx="9245600" cy="149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4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8475" y="5248275"/>
            <a:ext cx="2166938" cy="54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011363"/>
            <a:ext cx="5056188" cy="1352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8-1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Potential Energy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03238" y="1554163"/>
            <a:ext cx="9097962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Use the same process to calculate spring PE:</a:t>
            </a: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With reference point </a:t>
            </a:r>
            <a:r>
              <a:rPr lang="en-US" sz="2800" i="1" dirty="0">
                <a:solidFill>
                  <a:srgbClr val="000000"/>
                </a:solidFill>
              </a:rPr>
              <a:t>x</a:t>
            </a:r>
            <a:r>
              <a:rPr lang="en-US" sz="2800" i="1" baseline="-33000" dirty="0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= 0 for a relaxed spring:</a:t>
            </a:r>
          </a:p>
          <a:p>
            <a:pPr marL="419100" indent="-314325">
              <a:spcAft>
                <a:spcPts val="1138"/>
              </a:spcAft>
              <a:buClrTx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946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2712" y="5689599"/>
            <a:ext cx="1978025" cy="631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8-2</a:t>
            </a:r>
            <a:r>
              <a:rPr lang="en-US" sz="3000">
                <a:solidFill>
                  <a:srgbClr val="FFFFFF"/>
                </a:solidFill>
                <a:ea typeface="Calibri" pitchFamily="32" charset="0"/>
                <a:cs typeface="Calibri" pitchFamily="32" charset="0"/>
              </a:rPr>
              <a:t>  Conservation of Mechanical Energy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03238" y="1554163"/>
            <a:ext cx="90709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4840" rIns="0" bIns="0"/>
          <a:lstStyle/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mechanical energy of a system is the sum of its potential energy </a:t>
            </a:r>
            <a:r>
              <a:rPr lang="en-US" sz="2800" i="1" dirty="0">
                <a:solidFill>
                  <a:srgbClr val="000000"/>
                </a:solidFill>
              </a:rPr>
              <a:t>U</a:t>
            </a:r>
            <a:r>
              <a:rPr lang="en-US" sz="2800" dirty="0">
                <a:solidFill>
                  <a:srgbClr val="000000"/>
                </a:solidFill>
              </a:rPr>
              <a:t> and kinetic energy </a:t>
            </a:r>
            <a:r>
              <a:rPr lang="en-US" sz="2800" i="1" dirty="0">
                <a:solidFill>
                  <a:srgbClr val="000000"/>
                </a:solidFill>
              </a:rPr>
              <a:t>K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Work done by conservative forces increases </a:t>
            </a:r>
            <a:r>
              <a:rPr lang="en-US" sz="2800" i="1" dirty="0">
                <a:solidFill>
                  <a:srgbClr val="000000"/>
                </a:solidFill>
              </a:rPr>
              <a:t>K</a:t>
            </a:r>
            <a:r>
              <a:rPr lang="en-US" sz="2800" dirty="0">
                <a:solidFill>
                  <a:srgbClr val="000000"/>
                </a:solidFill>
              </a:rPr>
              <a:t> and decreases </a:t>
            </a:r>
            <a:r>
              <a:rPr lang="en-US" sz="2800" i="1" dirty="0">
                <a:solidFill>
                  <a:srgbClr val="000000"/>
                </a:solidFill>
              </a:rPr>
              <a:t>U</a:t>
            </a:r>
            <a:r>
              <a:rPr lang="en-US" sz="2800" dirty="0">
                <a:solidFill>
                  <a:srgbClr val="000000"/>
                </a:solidFill>
              </a:rPr>
              <a:t> by that amount, so:</a:t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Using subscripts to refer to different instants of time:</a:t>
            </a: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In other words:</a:t>
            </a:r>
          </a:p>
          <a:p>
            <a:pPr marL="874713" lvl="1" indent="-334963">
              <a:spcAft>
                <a:spcPts val="1138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419100" indent="-314325">
              <a:spcAft>
                <a:spcPts val="1425"/>
              </a:spcAft>
              <a:buClrTx/>
              <a:buSzPct val="45000"/>
              <a:buFont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956550" y="2484438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Eq. (8-12)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935912" y="3779837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</a:rPr>
              <a:t>Eq. (8-15)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859712" y="4999037"/>
            <a:ext cx="1273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4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</a:rPr>
              <a:t>Eq. (8-17)</a:t>
            </a:r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634038"/>
            <a:ext cx="9153525" cy="148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5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2357438"/>
            <a:ext cx="2265362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5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2" y="3703637"/>
            <a:ext cx="20193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5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3512" y="4922837"/>
            <a:ext cx="3065463" cy="55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2014 John Wiley &amp; Sons, Inc. All rights reserved.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463EF5D872347A7BF5761BB9BB3CC" ma:contentTypeVersion="" ma:contentTypeDescription="Create a new document." ma:contentTypeScope="" ma:versionID="db448a981e3324c438c86929fb02f4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769213C-ACF6-42FB-B848-36BA39FC52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C6FF-F270-446D-A76D-94D6081F0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5D2DBE-FB2E-43A8-AE9D-0CEF6D234E9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1333</Words>
  <Application>Microsoft Office PowerPoint</Application>
  <PresentationFormat>Custom</PresentationFormat>
  <Paragraphs>209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 New</vt:lpstr>
      <vt:lpstr>Times New Roman</vt:lpstr>
      <vt:lpstr>Ubuntu</vt:lpstr>
      <vt:lpstr>Wingdings</vt:lpstr>
      <vt:lpstr>4_Office Theme</vt:lpstr>
      <vt:lpstr>5_Office Theme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Ch8 - Potential Energy and Conservation of Energy</dc:title>
  <dc:creator>Erik Stayton</dc:creator>
  <cp:lastModifiedBy>Morad Hamad</cp:lastModifiedBy>
  <cp:revision>133</cp:revision>
  <cp:lastPrinted>1601-01-01T00:00:00Z</cp:lastPrinted>
  <dcterms:created xsi:type="dcterms:W3CDTF">2013-02-14T18:57:49Z</dcterms:created>
  <dcterms:modified xsi:type="dcterms:W3CDTF">2022-05-21T15:08:32Z</dcterms:modified>
</cp:coreProperties>
</file>