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Viga"/>
      <p:regular r:id="rId17"/>
    </p:embeddedFont>
    <p:embeddedFont>
      <p:font typeface="DM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italic.fntdata"/><Relationship Id="rId21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Viga-regular.fntdata"/><Relationship Id="rId16" Type="http://schemas.openxmlformats.org/officeDocument/2006/relationships/slide" Target="slides/slide11.xml"/><Relationship Id="rId19" Type="http://schemas.openxmlformats.org/officeDocument/2006/relationships/font" Target="fonts/DMSans-bold.fntdata"/><Relationship Id="rId1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bdca54fc3_0_26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bdca54fc3_0_26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bb4ddd66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bb4ddd66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dca54fc3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bdca54fc3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07dfd49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07dfd4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07dfd49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07dfd49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dca54fc3_0_27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dca54fc3_0_27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07dfd490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07dfd490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07dfd490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07dfd490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07dfd490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07dfd490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07dfd490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07dfd49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X-Power</a:t>
            </a:r>
            <a:r>
              <a:rPr lang="en">
                <a:solidFill>
                  <a:schemeClr val="lt2"/>
                </a:solidFill>
              </a:rPr>
              <a:t> SECURITY BUSINESS PLAN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7" name="Google Shape;157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9" name="Google Shape;159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0" name="Google Shape;160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0" name="Google Shape;280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1" name="Google Shape;281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4" name="Google Shape;284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/>
          <p:nvPr/>
        </p:nvSpPr>
        <p:spPr>
          <a:xfrm>
            <a:off x="343700" y="1793150"/>
            <a:ext cx="1639500" cy="175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X-Power</a:t>
            </a:r>
            <a:endParaRPr sz="18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2090763" y="1161350"/>
            <a:ext cx="2295300" cy="723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Physical</a:t>
            </a: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2090763" y="3411600"/>
            <a:ext cx="2295300" cy="723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Software 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5362788" y="543750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A</a:t>
            </a:r>
            <a:endParaRPr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5362788" y="1253450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B</a:t>
            </a:r>
            <a:endParaRPr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5362788" y="1963150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C</a:t>
            </a:r>
            <a:endParaRPr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5362788" y="2733425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</a:t>
            </a:r>
            <a:endParaRPr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45" name="Google Shape;345;p36"/>
          <p:cNvSpPr txBox="1"/>
          <p:nvPr>
            <p:ph idx="4294967295" type="body"/>
          </p:nvPr>
        </p:nvSpPr>
        <p:spPr>
          <a:xfrm>
            <a:off x="6067675" y="619200"/>
            <a:ext cx="2853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Entrance Security</a:t>
            </a:r>
            <a:endParaRPr sz="1400"/>
          </a:p>
        </p:txBody>
      </p:sp>
      <p:sp>
        <p:nvSpPr>
          <p:cNvPr id="346" name="Google Shape;346;p36"/>
          <p:cNvSpPr txBox="1"/>
          <p:nvPr>
            <p:ph idx="4294967295" type="body"/>
          </p:nvPr>
        </p:nvSpPr>
        <p:spPr>
          <a:xfrm>
            <a:off x="6067671" y="1328900"/>
            <a:ext cx="2943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UPS (Uninterruptible Power Supply)</a:t>
            </a:r>
            <a:endParaRPr sz="1300"/>
          </a:p>
        </p:txBody>
      </p:sp>
      <p:sp>
        <p:nvSpPr>
          <p:cNvPr id="347" name="Google Shape;347;p36"/>
          <p:cNvSpPr txBox="1"/>
          <p:nvPr>
            <p:ph idx="4294967295" type="body"/>
          </p:nvPr>
        </p:nvSpPr>
        <p:spPr>
          <a:xfrm>
            <a:off x="6067671" y="2038600"/>
            <a:ext cx="2853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CCTV</a:t>
            </a:r>
            <a:endParaRPr sz="1400"/>
          </a:p>
        </p:txBody>
      </p:sp>
      <p:sp>
        <p:nvSpPr>
          <p:cNvPr id="348" name="Google Shape;348;p36"/>
          <p:cNvSpPr txBox="1"/>
          <p:nvPr>
            <p:ph idx="4294967295" type="body"/>
          </p:nvPr>
        </p:nvSpPr>
        <p:spPr>
          <a:xfrm>
            <a:off x="6067696" y="2808875"/>
            <a:ext cx="29007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Backups</a:t>
            </a:r>
            <a:endParaRPr sz="1400"/>
          </a:p>
        </p:txBody>
      </p:sp>
      <p:cxnSp>
        <p:nvCxnSpPr>
          <p:cNvPr id="349" name="Google Shape;349;p36"/>
          <p:cNvCxnSpPr>
            <a:stCxn id="338" idx="0"/>
            <a:endCxn id="339" idx="1"/>
          </p:cNvCxnSpPr>
          <p:nvPr/>
        </p:nvCxnSpPr>
        <p:spPr>
          <a:xfrm rot="-5400000">
            <a:off x="1492250" y="1194650"/>
            <a:ext cx="269700" cy="9273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6"/>
          <p:cNvCxnSpPr>
            <a:stCxn id="338" idx="4"/>
            <a:endCxn id="340" idx="1"/>
          </p:cNvCxnSpPr>
          <p:nvPr/>
        </p:nvCxnSpPr>
        <p:spPr>
          <a:xfrm flipH="1" rot="-5400000">
            <a:off x="1515350" y="3198050"/>
            <a:ext cx="223500" cy="9273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6"/>
          <p:cNvCxnSpPr>
            <a:stCxn id="339" idx="3"/>
            <a:endCxn id="341" idx="2"/>
          </p:cNvCxnSpPr>
          <p:nvPr/>
        </p:nvCxnSpPr>
        <p:spPr>
          <a:xfrm flipH="1" rot="10800000">
            <a:off x="4386063" y="813500"/>
            <a:ext cx="976800" cy="709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6"/>
          <p:cNvCxnSpPr>
            <a:stCxn id="339" idx="3"/>
            <a:endCxn id="343" idx="2"/>
          </p:cNvCxnSpPr>
          <p:nvPr/>
        </p:nvCxnSpPr>
        <p:spPr>
          <a:xfrm>
            <a:off x="4386063" y="1523300"/>
            <a:ext cx="976800" cy="709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6"/>
          <p:cNvCxnSpPr>
            <a:stCxn id="339" idx="3"/>
            <a:endCxn id="342" idx="2"/>
          </p:cNvCxnSpPr>
          <p:nvPr/>
        </p:nvCxnSpPr>
        <p:spPr>
          <a:xfrm>
            <a:off x="4386063" y="1523300"/>
            <a:ext cx="97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6"/>
          <p:cNvCxnSpPr>
            <a:stCxn id="340" idx="3"/>
            <a:endCxn id="344" idx="2"/>
          </p:cNvCxnSpPr>
          <p:nvPr/>
        </p:nvCxnSpPr>
        <p:spPr>
          <a:xfrm flipH="1" rot="10800000">
            <a:off x="4386063" y="3003150"/>
            <a:ext cx="976800" cy="770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6"/>
          <p:cNvSpPr/>
          <p:nvPr/>
        </p:nvSpPr>
        <p:spPr>
          <a:xfrm>
            <a:off x="5362788" y="3550075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</a:t>
            </a:r>
            <a:endParaRPr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356" name="Google Shape;356;p36"/>
          <p:cNvCxnSpPr>
            <a:endCxn id="355" idx="2"/>
          </p:cNvCxnSpPr>
          <p:nvPr/>
        </p:nvCxnSpPr>
        <p:spPr>
          <a:xfrm>
            <a:off x="4385988" y="3819925"/>
            <a:ext cx="97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6"/>
          <p:cNvSpPr/>
          <p:nvPr/>
        </p:nvSpPr>
        <p:spPr>
          <a:xfrm>
            <a:off x="5362788" y="4273850"/>
            <a:ext cx="539700" cy="53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D</a:t>
            </a:r>
            <a:endParaRPr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358" name="Google Shape;358;p36"/>
          <p:cNvCxnSpPr>
            <a:stCxn id="340" idx="3"/>
            <a:endCxn id="357" idx="2"/>
          </p:cNvCxnSpPr>
          <p:nvPr/>
        </p:nvCxnSpPr>
        <p:spPr>
          <a:xfrm>
            <a:off x="4386063" y="3773550"/>
            <a:ext cx="976800" cy="770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6"/>
          <p:cNvSpPr txBox="1"/>
          <p:nvPr/>
        </p:nvSpPr>
        <p:spPr>
          <a:xfrm>
            <a:off x="6067675" y="3551863"/>
            <a:ext cx="27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VPN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6110400" y="4306250"/>
            <a:ext cx="29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VLANs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/>
              <a:t>Q/A</a:t>
            </a:r>
            <a:endParaRPr b="1" sz="2200"/>
          </a:p>
        </p:txBody>
      </p:sp>
      <p:sp>
        <p:nvSpPr>
          <p:cNvPr id="367" name="Google Shape;367;p37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7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69" name="Google Shape;369;p37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70" name="Google Shape;370;p37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7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7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7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7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7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7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7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7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7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7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7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7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7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7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7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7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7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7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7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37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58" name="Google Shape;458;p37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59" name="Google Shape;459;p37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37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37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37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37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37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37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37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37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37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37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37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7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37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37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7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7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7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37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37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37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37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37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37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37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37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37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37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7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7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9" name="Google Shape;489;p37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0" name="Google Shape;490;p37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91" name="Google Shape;491;p37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7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7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7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7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7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37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37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37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37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7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7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7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4" name="Google Shape;504;p37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505" name="Google Shape;505;p37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37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37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37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37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7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37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37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37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37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37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37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7" name="Google Shape;517;p37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518" name="Google Shape;518;p37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37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37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37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37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37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37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37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37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37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37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37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37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7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7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37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37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7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7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7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7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7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7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37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37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37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37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7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7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7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37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37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7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iga"/>
              <a:buAutoNum type="arabicPeriod"/>
            </a:pPr>
            <a:r>
              <a:rPr lang="en" sz="1800"/>
              <a:t>X-Power introduction.</a:t>
            </a:r>
            <a:endParaRPr b="1"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iga"/>
              <a:buAutoNum type="arabicPeriod"/>
            </a:pPr>
            <a:r>
              <a:rPr lang="en" sz="1800"/>
              <a:t>Problem.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iga"/>
              <a:buAutoNum type="arabicPeriod"/>
            </a:pPr>
            <a:r>
              <a:rPr lang="en" sz="1800"/>
              <a:t>security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iga"/>
              <a:buAutoNum type="arabicPeriod"/>
            </a:pPr>
            <a:r>
              <a:rPr lang="en" sz="1800"/>
              <a:t>NMS (Network Monitoring Systems)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iga"/>
              <a:buAutoNum type="arabicPeriod"/>
            </a:pPr>
            <a:r>
              <a:rPr lang="en" sz="1800"/>
              <a:t>System integrity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408700" y="149525"/>
            <a:ext cx="8662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M Sans"/>
                <a:ea typeface="DM Sans"/>
                <a:cs typeface="DM Sans"/>
                <a:sym typeface="DM Sans"/>
              </a:rPr>
              <a:t>X-power</a:t>
            </a:r>
            <a:endParaRPr sz="41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500" y="25500"/>
            <a:ext cx="9268986" cy="50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/>
        </p:nvSpPr>
        <p:spPr>
          <a:xfrm>
            <a:off x="2222875" y="209325"/>
            <a:ext cx="29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Problem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8375"/>
            <a:ext cx="9144000" cy="43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025458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2093275" y="328950"/>
            <a:ext cx="46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Vulnerability</a:t>
            </a:r>
            <a:r>
              <a:rPr lang="en" sz="2200">
                <a:latin typeface="DM Sans"/>
                <a:ea typeface="DM Sans"/>
                <a:cs typeface="DM Sans"/>
                <a:sym typeface="DM Sans"/>
              </a:rPr>
              <a:t> 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800" y="0"/>
            <a:ext cx="9274801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NMS (Network M</a:t>
            </a:r>
            <a:r>
              <a:rPr lang="en"/>
              <a:t>onitoring</a:t>
            </a:r>
            <a:r>
              <a:rPr lang="en"/>
              <a:t> System)</a:t>
            </a:r>
            <a:endParaRPr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SolarWinds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platform enables optimal visibility, expertise and design to streamline, streamline and optimize repair time in a variety of settings and environments.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932" y="1030275"/>
            <a:ext cx="5175670" cy="323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