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893300" cy="6858000"/>
  <p:notesSz cx="6858000" cy="9144000"/>
  <p:embeddedFontLst>
    <p:embeddedFont>
      <p:font typeface="Arial MT Pro Bold" panose="020B0604020202020204" charset="0"/>
      <p:regular r:id="rId46"/>
    </p:embeddedFont>
    <p:embeddedFont>
      <p:font typeface="Arimo" panose="020B0604020202020204" charset="0"/>
      <p:regular r:id="rId47"/>
    </p:embeddedFont>
    <p:embeddedFont>
      <p:font typeface="Arimo Bold" panose="020B0604020202020204" charset="0"/>
      <p:regular r:id="rId48"/>
    </p:embeddedFont>
    <p:embeddedFont>
      <p:font typeface="Arial MT Pro" panose="020B0604020202020204" charset="0"/>
      <p:regular r:id="rId49"/>
    </p:embeddedFont>
    <p:embeddedFont>
      <p:font typeface="Calibri" panose="020F0502020204030204" pitchFamily="34" charset="0"/>
      <p:regular r:id="rId50"/>
      <p:bold r:id="rId51"/>
      <p:italic r:id="rId52"/>
      <p:boldItalic r:id="rId5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85" d="100"/>
          <a:sy n="85" d="100"/>
        </p:scale>
        <p:origin x="1183" y="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8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4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05.09.2025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20975" y="512763"/>
            <a:ext cx="370205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Note:</a:t>
            </a:r>
          </a:p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2083846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20975" y="512763"/>
            <a:ext cx="370205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14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943606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20975" y="512763"/>
            <a:ext cx="370205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Note:</a:t>
            </a:r>
          </a:p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440476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20975" y="512763"/>
            <a:ext cx="370205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Note:</a:t>
            </a:r>
          </a:p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811197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20975" y="512763"/>
            <a:ext cx="370205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Note:</a:t>
            </a:r>
          </a:p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266460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20975" y="512763"/>
            <a:ext cx="370205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Note:</a:t>
            </a:r>
          </a:p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503182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20975" y="512763"/>
            <a:ext cx="370205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Note:</a:t>
            </a:r>
          </a:p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663384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20975" y="512763"/>
            <a:ext cx="370205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Note:</a:t>
            </a:r>
          </a:p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306486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20975" y="512763"/>
            <a:ext cx="370205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Note:</a:t>
            </a:r>
          </a:p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215815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20975" y="512763"/>
            <a:ext cx="370205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Note:</a:t>
            </a:r>
          </a:p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662472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kareem-taha-66b0a8332" TargetMode="External"/><Relationship Id="rId3" Type="http://schemas.openxmlformats.org/officeDocument/2006/relationships/image" Target="../media/image4.jpeg"/><Relationship Id="rId7" Type="http://schemas.openxmlformats.org/officeDocument/2006/relationships/hyperlink" Target="https://www.linkedin.com/in/radwa-badran-666595272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hyperlink" Target="https://www.linkedin.com/in/3bdo-3laa1" TargetMode="Externa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spscientist/students-performance-in-exams?utm_source=chatgpt.com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3E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929154" y="247008"/>
            <a:ext cx="1599011" cy="524091"/>
          </a:xfrm>
          <a:custGeom>
            <a:avLst/>
            <a:gdLst/>
            <a:ahLst/>
            <a:cxnLst/>
            <a:rect l="l" t="t" r="r" b="b"/>
            <a:pathLst>
              <a:path w="1599011" h="524091">
                <a:moveTo>
                  <a:pt x="0" y="0"/>
                </a:moveTo>
                <a:lnTo>
                  <a:pt x="1599011" y="0"/>
                </a:lnTo>
                <a:lnTo>
                  <a:pt x="1599011" y="524091"/>
                </a:lnTo>
                <a:lnTo>
                  <a:pt x="0" y="5240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95902" y="403958"/>
            <a:ext cx="1360963" cy="210192"/>
          </a:xfrm>
          <a:custGeom>
            <a:avLst/>
            <a:gdLst/>
            <a:ahLst/>
            <a:cxnLst/>
            <a:rect l="l" t="t" r="r" b="b"/>
            <a:pathLst>
              <a:path w="1360963" h="210192">
                <a:moveTo>
                  <a:pt x="0" y="0"/>
                </a:moveTo>
                <a:lnTo>
                  <a:pt x="1360963" y="0"/>
                </a:lnTo>
                <a:lnTo>
                  <a:pt x="1360963" y="210192"/>
                </a:lnTo>
                <a:lnTo>
                  <a:pt x="0" y="2101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85800" y="3076575"/>
            <a:ext cx="8524875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80"/>
              </a:lnSpc>
            </a:pPr>
            <a:r>
              <a:rPr lang="en-US" sz="44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Students Performance Analysis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85800" y="3714750"/>
            <a:ext cx="2677829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9"/>
              </a:lnSpc>
            </a:pPr>
            <a:r>
              <a:rPr lang="en-US" sz="2400">
                <a:solidFill>
                  <a:srgbClr val="00B3E3"/>
                </a:solidFill>
                <a:latin typeface="Arial MT Pro"/>
                <a:ea typeface="Arial MT Pro"/>
                <a:cs typeface="Arial MT Pro"/>
                <a:sym typeface="Arial MT Pro"/>
              </a:rPr>
              <a:t>SIC – AI702 – G13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32631" y="685800"/>
            <a:ext cx="5360323" cy="5479446"/>
          </a:xfrm>
          <a:custGeom>
            <a:avLst/>
            <a:gdLst/>
            <a:ahLst/>
            <a:cxnLst/>
            <a:rect l="l" t="t" r="r" b="b"/>
            <a:pathLst>
              <a:path w="5360323" h="5479446">
                <a:moveTo>
                  <a:pt x="0" y="0"/>
                </a:moveTo>
                <a:lnTo>
                  <a:pt x="5360323" y="0"/>
                </a:lnTo>
                <a:lnTo>
                  <a:pt x="5360323" y="5479446"/>
                </a:lnTo>
                <a:lnTo>
                  <a:pt x="0" y="54794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11" r="-1111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72597" y="6326796"/>
            <a:ext cx="2888788" cy="228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60"/>
              </a:lnSpc>
            </a:pPr>
            <a:r>
              <a:rPr lang="en-US" sz="1300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Samsung Innovation Campus</a:t>
            </a:r>
          </a:p>
        </p:txBody>
      </p:sp>
    </p:spTree>
  </p:cSld>
  <p:clrMapOvr>
    <a:masterClrMapping/>
  </p:clrMapOvr>
  <p:transition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3E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2597" y="6326796"/>
            <a:ext cx="2888788" cy="228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60"/>
              </a:lnSpc>
            </a:pPr>
            <a:r>
              <a:rPr lang="en-US" sz="1300">
                <a:solidFill>
                  <a:srgbClr val="FFFFFF"/>
                </a:solidFill>
                <a:latin typeface="Arial MT Pro"/>
                <a:ea typeface="Arial MT Pro"/>
                <a:cs typeface="Arial MT Pro"/>
                <a:sym typeface="Arial MT Pro"/>
              </a:rPr>
              <a:t>Samsung Innovation Campus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45930" y="2743200"/>
            <a:ext cx="7008600" cy="1352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80"/>
              </a:lnSpc>
            </a:pPr>
            <a:r>
              <a:rPr lang="en-US" sz="44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Preprocessing &amp; Feature Engineering</a:t>
            </a:r>
          </a:p>
        </p:txBody>
      </p:sp>
      <p:sp>
        <p:nvSpPr>
          <p:cNvPr id="4" name="AutoShape 4"/>
          <p:cNvSpPr/>
          <p:nvPr/>
        </p:nvSpPr>
        <p:spPr>
          <a:xfrm rot="5457290">
            <a:off x="-807061" y="3300503"/>
            <a:ext cx="2916405" cy="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  <p:transition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2700" y="0"/>
            <a:ext cx="9902825" cy="1197330"/>
            <a:chOff x="0" y="0"/>
            <a:chExt cx="13203767" cy="15964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203810" cy="1596390"/>
            </a:xfrm>
            <a:custGeom>
              <a:avLst/>
              <a:gdLst/>
              <a:ahLst/>
              <a:cxnLst/>
              <a:rect l="l" t="t" r="r" b="b"/>
              <a:pathLst>
                <a:path w="13203810" h="1596390">
                  <a:moveTo>
                    <a:pt x="0" y="0"/>
                  </a:moveTo>
                  <a:lnTo>
                    <a:pt x="13203810" y="0"/>
                  </a:lnTo>
                  <a:lnTo>
                    <a:pt x="13203810" y="1596390"/>
                  </a:lnTo>
                  <a:lnTo>
                    <a:pt x="0" y="1596390"/>
                  </a:lnTo>
                  <a:close/>
                </a:path>
              </a:pathLst>
            </a:custGeom>
            <a:solidFill>
              <a:srgbClr val="193EB0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572597" y="6326796"/>
            <a:ext cx="2888788" cy="228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60"/>
              </a:lnSpc>
            </a:pPr>
            <a:r>
              <a:rPr lang="en-US" sz="1300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Samsung Innovation Campus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85800" y="193852"/>
            <a:ext cx="8901258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4199">
                <a:solidFill>
                  <a:srgbClr val="FFFFFF"/>
                </a:solidFill>
                <a:latin typeface="Arial MT Pro"/>
                <a:ea typeface="Arial MT Pro"/>
                <a:cs typeface="Arial MT Pro"/>
                <a:sym typeface="Arial MT Pro"/>
              </a:rPr>
              <a:t>Preprocessing &amp; Feature Engineering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49106" y="1562100"/>
            <a:ext cx="8761568" cy="3581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99"/>
              </a:lnSpc>
              <a:spcBef>
                <a:spcPct val="0"/>
              </a:spcBef>
            </a:pPr>
            <a:r>
              <a:rPr lang="en-US" sz="1999" b="1">
                <a:solidFill>
                  <a:srgbClr val="7F7F7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Dat</a:t>
            </a:r>
            <a:r>
              <a:rPr lang="en-US" sz="1999" b="1" u="none" strike="noStrike">
                <a:solidFill>
                  <a:srgbClr val="7F7F7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a Cleaning</a:t>
            </a:r>
          </a:p>
          <a:p>
            <a:pPr marL="431797" lvl="1" indent="-215899" algn="l">
              <a:lnSpc>
                <a:spcPts val="23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 u="none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No missing values or duplicate records</a:t>
            </a:r>
          </a:p>
          <a:p>
            <a:pPr marL="431797" lvl="1" indent="-215899" algn="l">
              <a:lnSpc>
                <a:spcPts val="23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 u="none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~10 extreme score values detected (still within the valid 0–100 range)</a:t>
            </a:r>
          </a:p>
          <a:p>
            <a:pPr marL="431797" lvl="1" indent="-215899" algn="l">
              <a:lnSpc>
                <a:spcPts val="23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 u="none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Retained in the dataset as natural variations in student performance</a:t>
            </a:r>
          </a:p>
          <a:p>
            <a:pPr algn="l">
              <a:lnSpc>
                <a:spcPts val="2399"/>
              </a:lnSpc>
              <a:spcBef>
                <a:spcPct val="0"/>
              </a:spcBef>
            </a:pPr>
            <a:endParaRPr lang="en-US" sz="1999" u="none" strike="noStrike">
              <a:solidFill>
                <a:srgbClr val="7F7F7F"/>
              </a:solidFill>
              <a:latin typeface="Arial MT Pro"/>
              <a:ea typeface="Arial MT Pro"/>
              <a:cs typeface="Arial MT Pro"/>
              <a:sym typeface="Arial MT Pro"/>
            </a:endParaRPr>
          </a:p>
          <a:p>
            <a:pPr algn="l">
              <a:lnSpc>
                <a:spcPts val="2399"/>
              </a:lnSpc>
              <a:spcBef>
                <a:spcPct val="0"/>
              </a:spcBef>
            </a:pPr>
            <a:r>
              <a:rPr lang="en-US" sz="1999" b="1" u="none" strike="noStrike">
                <a:solidFill>
                  <a:srgbClr val="7F7F7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Feature Enginee</a:t>
            </a:r>
            <a:r>
              <a:rPr lang="en-US" sz="1999" b="1" strike="noStrike">
                <a:solidFill>
                  <a:srgbClr val="7F7F7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rin</a:t>
            </a:r>
            <a:r>
              <a:rPr lang="en-US" sz="1999" b="1" u="none" strike="noStrike">
                <a:solidFill>
                  <a:srgbClr val="7F7F7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g</a:t>
            </a:r>
          </a:p>
          <a:p>
            <a:pPr marL="431797" lvl="1" indent="-215899" algn="l">
              <a:lnSpc>
                <a:spcPts val="23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 u="none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Created Total</a:t>
            </a:r>
            <a:r>
              <a:rPr lang="en-US" sz="1999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 Scor</a:t>
            </a:r>
            <a:r>
              <a:rPr lang="en-US" sz="1999" u="none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e ((Math + Reading + Writing) ÷ 3</a:t>
            </a:r>
            <a:r>
              <a:rPr lang="en-US" sz="1999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)</a:t>
            </a:r>
          </a:p>
          <a:p>
            <a:pPr marL="431797" lvl="1" indent="-215899" algn="l">
              <a:lnSpc>
                <a:spcPts val="23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Deriv</a:t>
            </a:r>
            <a:r>
              <a:rPr lang="en-US" sz="1999" u="none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ed Performance L</a:t>
            </a:r>
            <a:r>
              <a:rPr lang="en-US" sz="1999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evel:</a:t>
            </a:r>
          </a:p>
          <a:p>
            <a:pPr marL="863595" lvl="2" indent="-287865" algn="l">
              <a:lnSpc>
                <a:spcPts val="2399"/>
              </a:lnSpc>
              <a:spcBef>
                <a:spcPct val="0"/>
              </a:spcBef>
              <a:buFont typeface="Arial"/>
              <a:buChar char="⚬"/>
            </a:pPr>
            <a:r>
              <a:rPr lang="en-US" sz="1999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P</a:t>
            </a:r>
            <a:r>
              <a:rPr lang="en-US" sz="1999" u="none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oor (0–50)</a:t>
            </a:r>
          </a:p>
          <a:p>
            <a:pPr marL="863595" lvl="2" indent="-287865" algn="l">
              <a:lnSpc>
                <a:spcPts val="2399"/>
              </a:lnSpc>
              <a:spcBef>
                <a:spcPct val="0"/>
              </a:spcBef>
              <a:buFont typeface="Arial"/>
              <a:buChar char="⚬"/>
            </a:pPr>
            <a:r>
              <a:rPr lang="en-US" sz="1999" u="none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Ave</a:t>
            </a:r>
            <a:r>
              <a:rPr lang="en-US" sz="1999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rage (51–70)</a:t>
            </a:r>
          </a:p>
          <a:p>
            <a:pPr marL="863595" lvl="2" indent="-287865" algn="l">
              <a:lnSpc>
                <a:spcPts val="2399"/>
              </a:lnSpc>
              <a:spcBef>
                <a:spcPct val="0"/>
              </a:spcBef>
              <a:buFont typeface="Arial"/>
              <a:buChar char="⚬"/>
            </a:pPr>
            <a:r>
              <a:rPr lang="en-US" sz="1999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Exc</a:t>
            </a:r>
            <a:r>
              <a:rPr lang="en-US" sz="1999" u="none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ellent (71–100)</a:t>
            </a:r>
          </a:p>
          <a:p>
            <a:pPr algn="l">
              <a:lnSpc>
                <a:spcPts val="2399"/>
              </a:lnSpc>
              <a:spcBef>
                <a:spcPct val="0"/>
              </a:spcBef>
            </a:pPr>
            <a:endParaRPr lang="en-US" sz="1999" u="none" strike="noStrike">
              <a:solidFill>
                <a:srgbClr val="7F7F7F"/>
              </a:solidFill>
              <a:latin typeface="Arial MT Pro"/>
              <a:ea typeface="Arial MT Pro"/>
              <a:cs typeface="Arial MT Pro"/>
              <a:sym typeface="Arial MT Pro"/>
            </a:endParaRPr>
          </a:p>
        </p:txBody>
      </p:sp>
    </p:spTree>
  </p:cSld>
  <p:clrMapOvr>
    <a:masterClrMapping/>
  </p:clrMapOvr>
  <p:transition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3E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2597" y="6326796"/>
            <a:ext cx="2888788" cy="228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60"/>
              </a:lnSpc>
            </a:pPr>
            <a:r>
              <a:rPr lang="en-US" sz="1300">
                <a:solidFill>
                  <a:srgbClr val="FFFFFF"/>
                </a:solidFill>
                <a:latin typeface="Arial MT Pro"/>
                <a:ea typeface="Arial MT Pro"/>
                <a:cs typeface="Arial MT Pro"/>
                <a:sym typeface="Arial MT Pro"/>
              </a:rPr>
              <a:t>Samsung Innovation Campus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45930" y="2743200"/>
            <a:ext cx="7008600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80"/>
              </a:lnSpc>
            </a:pPr>
            <a:r>
              <a:rPr lang="en-US" sz="44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Descriptive Analysis</a:t>
            </a:r>
          </a:p>
        </p:txBody>
      </p:sp>
      <p:sp>
        <p:nvSpPr>
          <p:cNvPr id="4" name="AutoShape 4"/>
          <p:cNvSpPr/>
          <p:nvPr/>
        </p:nvSpPr>
        <p:spPr>
          <a:xfrm rot="5457290">
            <a:off x="-807061" y="3300503"/>
            <a:ext cx="2916405" cy="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  <p:transition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2700" y="0"/>
            <a:ext cx="9902825" cy="1197330"/>
            <a:chOff x="0" y="0"/>
            <a:chExt cx="13203767" cy="15964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203810" cy="1596390"/>
            </a:xfrm>
            <a:custGeom>
              <a:avLst/>
              <a:gdLst/>
              <a:ahLst/>
              <a:cxnLst/>
              <a:rect l="l" t="t" r="r" b="b"/>
              <a:pathLst>
                <a:path w="13203810" h="1596390">
                  <a:moveTo>
                    <a:pt x="0" y="0"/>
                  </a:moveTo>
                  <a:lnTo>
                    <a:pt x="13203810" y="0"/>
                  </a:lnTo>
                  <a:lnTo>
                    <a:pt x="13203810" y="1596390"/>
                  </a:lnTo>
                  <a:lnTo>
                    <a:pt x="0" y="1596390"/>
                  </a:lnTo>
                  <a:close/>
                </a:path>
              </a:pathLst>
            </a:custGeom>
            <a:solidFill>
              <a:srgbClr val="193EB0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572597" y="6326796"/>
            <a:ext cx="2888788" cy="228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60"/>
              </a:lnSpc>
            </a:pPr>
            <a:r>
              <a:rPr lang="en-US" sz="1300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Samsung Innovation Campus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49106" y="270052"/>
            <a:ext cx="8901258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4199">
                <a:solidFill>
                  <a:srgbClr val="FFFFFF"/>
                </a:solidFill>
                <a:latin typeface="Arial MT Pro"/>
                <a:ea typeface="Arial MT Pro"/>
                <a:cs typeface="Arial MT Pro"/>
                <a:sym typeface="Arial MT Pro"/>
              </a:rPr>
              <a:t>Business Questions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49106" y="1562100"/>
            <a:ext cx="8761568" cy="3581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797" lvl="1" indent="-215899" algn="l">
              <a:lnSpc>
                <a:spcPts val="2399"/>
              </a:lnSpc>
              <a:buAutoNum type="arabicPeriod"/>
            </a:pPr>
            <a:r>
              <a:rPr lang="en-US" sz="1999" b="1">
                <a:solidFill>
                  <a:srgbClr val="7F7F7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Gender</a:t>
            </a:r>
            <a:r>
              <a:rPr lang="en-US" sz="1999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 – Are there</a:t>
            </a:r>
            <a:r>
              <a:rPr lang="en-US" sz="1999" u="none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 performance differences between male and female students?</a:t>
            </a:r>
          </a:p>
          <a:p>
            <a:pPr marL="431797" lvl="1" indent="-215899" algn="l">
              <a:lnSpc>
                <a:spcPts val="2399"/>
              </a:lnSpc>
              <a:buAutoNum type="arabicPeriod"/>
            </a:pPr>
            <a:r>
              <a:rPr lang="en-US" sz="1999" b="1" u="none" strike="noStrike">
                <a:solidFill>
                  <a:srgbClr val="7F7F7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Race/Ethnicity</a:t>
            </a:r>
            <a:r>
              <a:rPr lang="en-US" sz="1999" u="none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 – Do student groups vary in Total Score and Performance Level?</a:t>
            </a:r>
          </a:p>
          <a:p>
            <a:pPr marL="431797" lvl="1" indent="-215899" algn="l">
              <a:lnSpc>
                <a:spcPts val="2399"/>
              </a:lnSpc>
              <a:buAutoNum type="arabicPeriod"/>
            </a:pPr>
            <a:r>
              <a:rPr lang="en-US" sz="1999" b="1" u="none" strike="noStrike">
                <a:solidFill>
                  <a:srgbClr val="7F7F7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Parental Education</a:t>
            </a:r>
            <a:r>
              <a:rPr lang="en-US" sz="1999" u="none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 – Does parents’ education influence student pe</a:t>
            </a:r>
            <a:r>
              <a:rPr lang="en-US" sz="1999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rformance?</a:t>
            </a:r>
          </a:p>
          <a:p>
            <a:pPr marL="431797" lvl="1" indent="-215899" algn="l">
              <a:lnSpc>
                <a:spcPts val="2399"/>
              </a:lnSpc>
              <a:buAutoNum type="arabicPeriod"/>
            </a:pPr>
            <a:r>
              <a:rPr lang="en-US" sz="1999" b="1" u="none" strike="noStrike">
                <a:solidFill>
                  <a:srgbClr val="7F7F7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Lunch Type</a:t>
            </a:r>
            <a:r>
              <a:rPr lang="en-US" sz="1999" u="none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 – Does free/reduced lunch impact performance</a:t>
            </a:r>
            <a:r>
              <a:rPr lang="en-US" sz="1999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 compar</a:t>
            </a:r>
            <a:r>
              <a:rPr lang="en-US" sz="1999" u="none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ed to standard lunch?</a:t>
            </a:r>
          </a:p>
          <a:p>
            <a:pPr marL="431797" lvl="1" indent="-215899" algn="l">
              <a:lnSpc>
                <a:spcPts val="2399"/>
              </a:lnSpc>
              <a:buAutoNum type="arabicPeriod"/>
            </a:pPr>
            <a:r>
              <a:rPr lang="en-US" sz="1999" b="1" u="none" strike="noStrike">
                <a:solidFill>
                  <a:srgbClr val="7F7F7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Test Preparation</a:t>
            </a:r>
            <a:r>
              <a:rPr lang="en-US" sz="1999" u="none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 – Does completing the pr</a:t>
            </a:r>
            <a:r>
              <a:rPr lang="en-US" sz="1999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ep cours</a:t>
            </a:r>
            <a:r>
              <a:rPr lang="en-US" sz="1999" u="none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e improve </a:t>
            </a:r>
            <a:r>
              <a:rPr lang="en-US" sz="1999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exam results?</a:t>
            </a:r>
          </a:p>
          <a:p>
            <a:pPr marL="431797" lvl="1" indent="-215899" algn="l">
              <a:lnSpc>
                <a:spcPts val="2399"/>
              </a:lnSpc>
              <a:buAutoNum type="arabicPeriod"/>
            </a:pPr>
            <a:r>
              <a:rPr lang="en-US" sz="1999" b="1" strike="noStrike">
                <a:solidFill>
                  <a:srgbClr val="7F7F7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Subjects</a:t>
            </a:r>
            <a:r>
              <a:rPr lang="en-US" sz="1999" u="none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 – Are sco</a:t>
            </a:r>
            <a:r>
              <a:rPr lang="en-US" sz="1999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res consist</a:t>
            </a:r>
            <a:r>
              <a:rPr lang="en-US" sz="1999" u="none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ent across Math, Reading, and Writing?</a:t>
            </a:r>
          </a:p>
          <a:p>
            <a:pPr algn="l">
              <a:lnSpc>
                <a:spcPts val="2399"/>
              </a:lnSpc>
              <a:spcBef>
                <a:spcPct val="0"/>
              </a:spcBef>
            </a:pPr>
            <a:endParaRPr lang="en-US" sz="1999" u="none" strike="noStrike">
              <a:solidFill>
                <a:srgbClr val="7F7F7F"/>
              </a:solidFill>
              <a:latin typeface="Arial MT Pro"/>
              <a:ea typeface="Arial MT Pro"/>
              <a:cs typeface="Arial MT Pro"/>
              <a:sym typeface="Arial MT Pro"/>
            </a:endParaRPr>
          </a:p>
        </p:txBody>
      </p:sp>
    </p:spTree>
  </p:cSld>
  <p:clrMapOvr>
    <a:masterClrMapping/>
  </p:clrMapOvr>
  <p:transition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2700" y="0"/>
            <a:ext cx="9902825" cy="1197330"/>
            <a:chOff x="0" y="0"/>
            <a:chExt cx="13203767" cy="15964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203810" cy="1596390"/>
            </a:xfrm>
            <a:custGeom>
              <a:avLst/>
              <a:gdLst/>
              <a:ahLst/>
              <a:cxnLst/>
              <a:rect l="l" t="t" r="r" b="b"/>
              <a:pathLst>
                <a:path w="13203810" h="1596390">
                  <a:moveTo>
                    <a:pt x="0" y="0"/>
                  </a:moveTo>
                  <a:lnTo>
                    <a:pt x="13203810" y="0"/>
                  </a:lnTo>
                  <a:lnTo>
                    <a:pt x="13203810" y="1596390"/>
                  </a:lnTo>
                  <a:lnTo>
                    <a:pt x="0" y="1596390"/>
                  </a:lnTo>
                  <a:close/>
                </a:path>
              </a:pathLst>
            </a:custGeom>
            <a:solidFill>
              <a:srgbClr val="193EB0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685800" y="2486025"/>
            <a:ext cx="4231200" cy="2785634"/>
          </a:xfrm>
          <a:custGeom>
            <a:avLst/>
            <a:gdLst/>
            <a:ahLst/>
            <a:cxnLst/>
            <a:rect l="l" t="t" r="r" b="b"/>
            <a:pathLst>
              <a:path w="4231200" h="2785634">
                <a:moveTo>
                  <a:pt x="0" y="0"/>
                </a:moveTo>
                <a:lnTo>
                  <a:pt x="4231200" y="0"/>
                </a:lnTo>
                <a:lnTo>
                  <a:pt x="4231200" y="2785634"/>
                </a:lnTo>
                <a:lnTo>
                  <a:pt x="0" y="27856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487" b="-487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5121055" y="2486025"/>
            <a:ext cx="4089620" cy="2785634"/>
          </a:xfrm>
          <a:custGeom>
            <a:avLst/>
            <a:gdLst/>
            <a:ahLst/>
            <a:cxnLst/>
            <a:rect l="l" t="t" r="r" b="b"/>
            <a:pathLst>
              <a:path w="4089620" h="2785634">
                <a:moveTo>
                  <a:pt x="0" y="0"/>
                </a:moveTo>
                <a:lnTo>
                  <a:pt x="4089620" y="0"/>
                </a:lnTo>
                <a:lnTo>
                  <a:pt x="4089620" y="2785634"/>
                </a:lnTo>
                <a:lnTo>
                  <a:pt x="0" y="27856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85" r="-231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572597" y="6326796"/>
            <a:ext cx="2888788" cy="228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60"/>
              </a:lnSpc>
            </a:pPr>
            <a:r>
              <a:rPr lang="en-US" sz="1300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Samsung Innovation Campus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49106" y="270052"/>
            <a:ext cx="8901258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4199" b="1">
                <a:solidFill>
                  <a:srgbClr val="FFFFF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Q1:</a:t>
            </a:r>
            <a:r>
              <a:rPr lang="en-US" sz="4199">
                <a:solidFill>
                  <a:srgbClr val="FFFFFF"/>
                </a:solidFill>
                <a:latin typeface="Arial MT Pro"/>
                <a:ea typeface="Arial MT Pro"/>
                <a:cs typeface="Arial MT Pro"/>
                <a:sym typeface="Arial MT Pro"/>
              </a:rPr>
              <a:t> Performance by Gender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49106" y="1562100"/>
            <a:ext cx="7925202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999" b="1">
                <a:solidFill>
                  <a:srgbClr val="7F7F7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Key Fi</a:t>
            </a:r>
            <a:r>
              <a:rPr lang="en-US" sz="1999" b="1" u="none" strike="noStrike">
                <a:solidFill>
                  <a:srgbClr val="7F7F7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ndings:</a:t>
            </a:r>
          </a:p>
          <a:p>
            <a:pPr marL="431797" lvl="1" indent="-215899" algn="l">
              <a:lnSpc>
                <a:spcPts val="2399"/>
              </a:lnSpc>
              <a:buFont typeface="Arial"/>
              <a:buChar char="•"/>
            </a:pPr>
            <a:r>
              <a:rPr lang="en-US" sz="1999" u="none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Females show slightly higher Total Scores than males overall.</a:t>
            </a:r>
          </a:p>
          <a:p>
            <a:pPr algn="l">
              <a:lnSpc>
                <a:spcPts val="2399"/>
              </a:lnSpc>
            </a:pPr>
            <a:endParaRPr lang="en-US" sz="1999" u="none" strike="noStrike">
              <a:solidFill>
                <a:srgbClr val="7F7F7F"/>
              </a:solidFill>
              <a:latin typeface="Arial MT Pro"/>
              <a:ea typeface="Arial MT Pro"/>
              <a:cs typeface="Arial MT Pro"/>
              <a:sym typeface="Arial MT Pro"/>
            </a:endParaRPr>
          </a:p>
        </p:txBody>
      </p:sp>
    </p:spTree>
  </p:cSld>
  <p:clrMapOvr>
    <a:masterClrMapping/>
  </p:clrMapOvr>
  <p:transition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2700" y="0"/>
            <a:ext cx="9902825" cy="1197330"/>
            <a:chOff x="0" y="0"/>
            <a:chExt cx="13203767" cy="15964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203810" cy="1596390"/>
            </a:xfrm>
            <a:custGeom>
              <a:avLst/>
              <a:gdLst/>
              <a:ahLst/>
              <a:cxnLst/>
              <a:rect l="l" t="t" r="r" b="b"/>
              <a:pathLst>
                <a:path w="13203810" h="1596390">
                  <a:moveTo>
                    <a:pt x="0" y="0"/>
                  </a:moveTo>
                  <a:lnTo>
                    <a:pt x="13203810" y="0"/>
                  </a:lnTo>
                  <a:lnTo>
                    <a:pt x="13203810" y="1596390"/>
                  </a:lnTo>
                  <a:lnTo>
                    <a:pt x="0" y="1596390"/>
                  </a:lnTo>
                  <a:close/>
                </a:path>
              </a:pathLst>
            </a:custGeom>
            <a:solidFill>
              <a:srgbClr val="193EB0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3125205" y="3267075"/>
            <a:ext cx="3646065" cy="2905125"/>
          </a:xfrm>
          <a:custGeom>
            <a:avLst/>
            <a:gdLst/>
            <a:ahLst/>
            <a:cxnLst/>
            <a:rect l="l" t="t" r="r" b="b"/>
            <a:pathLst>
              <a:path w="3646065" h="2905125">
                <a:moveTo>
                  <a:pt x="0" y="0"/>
                </a:moveTo>
                <a:lnTo>
                  <a:pt x="3646065" y="0"/>
                </a:lnTo>
                <a:lnTo>
                  <a:pt x="3646065" y="2905125"/>
                </a:lnTo>
                <a:lnTo>
                  <a:pt x="0" y="29051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72597" y="6326796"/>
            <a:ext cx="2888788" cy="228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60"/>
              </a:lnSpc>
            </a:pPr>
            <a:r>
              <a:rPr lang="en-US" sz="1300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Samsung Innovation Campus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49106" y="270052"/>
            <a:ext cx="8901258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4199" b="1">
                <a:solidFill>
                  <a:srgbClr val="FFFFF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Q1:</a:t>
            </a:r>
            <a:r>
              <a:rPr lang="en-US" sz="4199">
                <a:solidFill>
                  <a:srgbClr val="FFFFFF"/>
                </a:solidFill>
                <a:latin typeface="Arial MT Pro"/>
                <a:ea typeface="Arial MT Pro"/>
                <a:cs typeface="Arial MT Pro"/>
                <a:sym typeface="Arial MT Pro"/>
              </a:rPr>
              <a:t> Performance by Gender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49106" y="1562100"/>
            <a:ext cx="8761568" cy="1704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56"/>
              </a:lnSpc>
            </a:pPr>
            <a:r>
              <a:rPr lang="en-US" sz="2213" b="1">
                <a:solidFill>
                  <a:srgbClr val="7F7F7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Subject Break</a:t>
            </a:r>
            <a:r>
              <a:rPr lang="en-US" sz="2213" b="1" u="none" strike="noStrike">
                <a:solidFill>
                  <a:srgbClr val="7F7F7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down:</a:t>
            </a:r>
          </a:p>
          <a:p>
            <a:pPr marL="477902" lvl="1" indent="-238951" algn="l">
              <a:lnSpc>
                <a:spcPts val="2656"/>
              </a:lnSpc>
              <a:buFont typeface="Arial"/>
              <a:buChar char="•"/>
            </a:pPr>
            <a:r>
              <a:rPr lang="en-US" sz="2213" b="1" u="none" strike="noStrike">
                <a:solidFill>
                  <a:srgbClr val="7F7F7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Math:</a:t>
            </a:r>
            <a:r>
              <a:rPr lang="en-US" sz="2213" u="none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 Males perform slightly better.</a:t>
            </a:r>
          </a:p>
          <a:p>
            <a:pPr marL="477902" lvl="1" indent="-238951" algn="l">
              <a:lnSpc>
                <a:spcPts val="2656"/>
              </a:lnSpc>
              <a:buFont typeface="Arial"/>
              <a:buChar char="•"/>
            </a:pPr>
            <a:r>
              <a:rPr lang="en-US" sz="2213" b="1" u="none" strike="noStrike">
                <a:solidFill>
                  <a:srgbClr val="7F7F7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Reading &amp; Writing:</a:t>
            </a:r>
            <a:r>
              <a:rPr lang="en-US" sz="2213" u="none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 Females perform noticeably better.</a:t>
            </a:r>
          </a:p>
          <a:p>
            <a:pPr algn="l">
              <a:lnSpc>
                <a:spcPts val="2656"/>
              </a:lnSpc>
            </a:pPr>
            <a:r>
              <a:rPr lang="en-US" sz="2213" u="none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This explains the skew toward higher overall scores for females.</a:t>
            </a:r>
          </a:p>
          <a:p>
            <a:pPr algn="l">
              <a:lnSpc>
                <a:spcPts val="2656"/>
              </a:lnSpc>
            </a:pPr>
            <a:endParaRPr lang="en-US" sz="2213" u="none" strike="noStrike">
              <a:solidFill>
                <a:srgbClr val="7F7F7F"/>
              </a:solidFill>
              <a:latin typeface="Arial MT Pro"/>
              <a:ea typeface="Arial MT Pro"/>
              <a:cs typeface="Arial MT Pro"/>
              <a:sym typeface="Arial MT Pro"/>
            </a:endParaRPr>
          </a:p>
        </p:txBody>
      </p:sp>
    </p:spTree>
  </p:cSld>
  <p:clrMapOvr>
    <a:masterClrMapping/>
  </p:clrMapOvr>
  <p:transition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2700" y="0"/>
            <a:ext cx="9902825" cy="1197330"/>
            <a:chOff x="0" y="0"/>
            <a:chExt cx="13203767" cy="15964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203810" cy="1596390"/>
            </a:xfrm>
            <a:custGeom>
              <a:avLst/>
              <a:gdLst/>
              <a:ahLst/>
              <a:cxnLst/>
              <a:rect l="l" t="t" r="r" b="b"/>
              <a:pathLst>
                <a:path w="13203810" h="1596390">
                  <a:moveTo>
                    <a:pt x="0" y="0"/>
                  </a:moveTo>
                  <a:lnTo>
                    <a:pt x="13203810" y="0"/>
                  </a:lnTo>
                  <a:lnTo>
                    <a:pt x="13203810" y="1596390"/>
                  </a:lnTo>
                  <a:lnTo>
                    <a:pt x="0" y="1596390"/>
                  </a:lnTo>
                  <a:close/>
                </a:path>
              </a:pathLst>
            </a:custGeom>
            <a:solidFill>
              <a:srgbClr val="193EB0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2982942" y="3076575"/>
            <a:ext cx="3930592" cy="3095625"/>
          </a:xfrm>
          <a:custGeom>
            <a:avLst/>
            <a:gdLst/>
            <a:ahLst/>
            <a:cxnLst/>
            <a:rect l="l" t="t" r="r" b="b"/>
            <a:pathLst>
              <a:path w="3930592" h="3095625">
                <a:moveTo>
                  <a:pt x="0" y="0"/>
                </a:moveTo>
                <a:lnTo>
                  <a:pt x="3930591" y="0"/>
                </a:lnTo>
                <a:lnTo>
                  <a:pt x="3930591" y="3095625"/>
                </a:lnTo>
                <a:lnTo>
                  <a:pt x="0" y="30956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72597" y="6326796"/>
            <a:ext cx="2888788" cy="228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60"/>
              </a:lnSpc>
            </a:pPr>
            <a:r>
              <a:rPr lang="en-US" sz="1300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Samsung Innovation Campus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49106" y="270052"/>
            <a:ext cx="8901258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4199" b="1">
                <a:solidFill>
                  <a:srgbClr val="FFFFF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Q2: </a:t>
            </a:r>
            <a:r>
              <a:rPr lang="en-US" sz="4199">
                <a:solidFill>
                  <a:srgbClr val="FFFFFF"/>
                </a:solidFill>
                <a:latin typeface="Arial MT Pro"/>
                <a:ea typeface="Arial MT Pro"/>
                <a:cs typeface="Arial MT Pro"/>
                <a:sym typeface="Arial MT Pro"/>
              </a:rPr>
              <a:t>Performance by Race/Ethnicity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49106" y="1562100"/>
            <a:ext cx="8901258" cy="1514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999" b="1">
                <a:solidFill>
                  <a:srgbClr val="7F7F7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Key Fi</a:t>
            </a:r>
            <a:r>
              <a:rPr lang="en-US" sz="1999" b="1" u="none" strike="noStrike">
                <a:solidFill>
                  <a:srgbClr val="7F7F7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ndings:</a:t>
            </a:r>
          </a:p>
          <a:p>
            <a:pPr marL="431797" lvl="1" indent="-215899" algn="l">
              <a:lnSpc>
                <a:spcPts val="2399"/>
              </a:lnSpc>
              <a:buFont typeface="Arial"/>
              <a:buChar char="•"/>
            </a:pPr>
            <a:r>
              <a:rPr lang="en-US" sz="1999" u="none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Group </a:t>
            </a:r>
            <a:r>
              <a:rPr lang="en-US" sz="1999" b="1" u="none" strike="noStrike">
                <a:solidFill>
                  <a:srgbClr val="7F7F7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E</a:t>
            </a:r>
            <a:r>
              <a:rPr lang="en-US" sz="1999" u="none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 → Highest median scores, consistent performance.</a:t>
            </a:r>
          </a:p>
          <a:p>
            <a:pPr marL="431797" lvl="1" indent="-215899" algn="l">
              <a:lnSpc>
                <a:spcPts val="2399"/>
              </a:lnSpc>
              <a:buFont typeface="Arial"/>
              <a:buChar char="•"/>
            </a:pPr>
            <a:r>
              <a:rPr lang="en-US" sz="1999" u="none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Group </a:t>
            </a:r>
            <a:r>
              <a:rPr lang="en-US" sz="1999" b="1" u="none" strike="noStrike">
                <a:solidFill>
                  <a:srgbClr val="7F7F7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A</a:t>
            </a:r>
            <a:r>
              <a:rPr lang="en-US" sz="1999" u="none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 → Lowest median scores, wider variability (weaker performance).</a:t>
            </a:r>
          </a:p>
          <a:p>
            <a:pPr marL="431797" lvl="1" indent="-215899" algn="l">
              <a:lnSpc>
                <a:spcPts val="2399"/>
              </a:lnSpc>
              <a:buFont typeface="Arial"/>
              <a:buChar char="•"/>
            </a:pPr>
            <a:r>
              <a:rPr lang="en-US" sz="1999" u="none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Groups </a:t>
            </a:r>
            <a:r>
              <a:rPr lang="en-US" sz="1999" b="1" u="none" strike="noStrike">
                <a:solidFill>
                  <a:srgbClr val="7F7F7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B, C, D</a:t>
            </a:r>
            <a:r>
              <a:rPr lang="en-US" sz="1999" u="none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 → Middle range with overlapping distributions.</a:t>
            </a:r>
          </a:p>
          <a:p>
            <a:pPr algn="l">
              <a:lnSpc>
                <a:spcPts val="2399"/>
              </a:lnSpc>
            </a:pPr>
            <a:endParaRPr lang="en-US" sz="1999" u="none" strike="noStrike">
              <a:solidFill>
                <a:srgbClr val="7F7F7F"/>
              </a:solidFill>
              <a:latin typeface="Arial MT Pro"/>
              <a:ea typeface="Arial MT Pro"/>
              <a:cs typeface="Arial MT Pro"/>
              <a:sym typeface="Arial MT Pro"/>
            </a:endParaRPr>
          </a:p>
        </p:txBody>
      </p:sp>
    </p:spTree>
  </p:cSld>
  <p:clrMapOvr>
    <a:masterClrMapping/>
  </p:clrMapOvr>
  <p:transition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2700" y="0"/>
            <a:ext cx="9902825" cy="1197330"/>
            <a:chOff x="0" y="0"/>
            <a:chExt cx="13203767" cy="15964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203810" cy="1596390"/>
            </a:xfrm>
            <a:custGeom>
              <a:avLst/>
              <a:gdLst/>
              <a:ahLst/>
              <a:cxnLst/>
              <a:rect l="l" t="t" r="r" b="b"/>
              <a:pathLst>
                <a:path w="13203810" h="1596390">
                  <a:moveTo>
                    <a:pt x="0" y="0"/>
                  </a:moveTo>
                  <a:lnTo>
                    <a:pt x="13203810" y="0"/>
                  </a:lnTo>
                  <a:lnTo>
                    <a:pt x="13203810" y="1596390"/>
                  </a:lnTo>
                  <a:lnTo>
                    <a:pt x="0" y="1596390"/>
                  </a:lnTo>
                  <a:close/>
                </a:path>
              </a:pathLst>
            </a:custGeom>
            <a:solidFill>
              <a:srgbClr val="193EB0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2983080" y="3371850"/>
            <a:ext cx="3930316" cy="2800350"/>
          </a:xfrm>
          <a:custGeom>
            <a:avLst/>
            <a:gdLst/>
            <a:ahLst/>
            <a:cxnLst/>
            <a:rect l="l" t="t" r="r" b="b"/>
            <a:pathLst>
              <a:path w="3930316" h="2800350">
                <a:moveTo>
                  <a:pt x="0" y="0"/>
                </a:moveTo>
                <a:lnTo>
                  <a:pt x="3930315" y="0"/>
                </a:lnTo>
                <a:lnTo>
                  <a:pt x="3930315" y="2800350"/>
                </a:lnTo>
                <a:lnTo>
                  <a:pt x="0" y="28003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72597" y="6326796"/>
            <a:ext cx="2888788" cy="228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60"/>
              </a:lnSpc>
            </a:pPr>
            <a:r>
              <a:rPr lang="en-US" sz="1300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Samsung Innovation Campus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49106" y="270052"/>
            <a:ext cx="8901258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4199" b="1">
                <a:solidFill>
                  <a:srgbClr val="FFFFF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Q3: </a:t>
            </a:r>
            <a:r>
              <a:rPr lang="en-US" sz="4199">
                <a:solidFill>
                  <a:srgbClr val="FFFFFF"/>
                </a:solidFill>
                <a:latin typeface="Arial MT Pro"/>
                <a:ea typeface="Arial MT Pro"/>
                <a:cs typeface="Arial MT Pro"/>
                <a:sym typeface="Arial MT Pro"/>
              </a:rPr>
              <a:t>Impact of Parental Education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49106" y="1562100"/>
            <a:ext cx="8901258" cy="1809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999" b="1">
                <a:solidFill>
                  <a:srgbClr val="7F7F7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Key Fi</a:t>
            </a:r>
            <a:r>
              <a:rPr lang="en-US" sz="1999" b="1" u="none" strike="noStrike">
                <a:solidFill>
                  <a:srgbClr val="7F7F7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ndings:</a:t>
            </a:r>
          </a:p>
          <a:p>
            <a:pPr marL="431797" lvl="1" indent="-215899" algn="l">
              <a:lnSpc>
                <a:spcPts val="2399"/>
              </a:lnSpc>
              <a:buFont typeface="Arial"/>
              <a:buChar char="•"/>
            </a:pPr>
            <a:r>
              <a:rPr lang="en-US" sz="1999" b="1" u="none" strike="noStrike">
                <a:solidFill>
                  <a:srgbClr val="7F7F7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Master’s degree</a:t>
            </a:r>
            <a:r>
              <a:rPr lang="en-US" sz="1999" u="none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 → Highest median scores &amp; stronger performance.</a:t>
            </a:r>
          </a:p>
          <a:p>
            <a:pPr marL="431797" lvl="1" indent="-215899" algn="l">
              <a:lnSpc>
                <a:spcPts val="2399"/>
              </a:lnSpc>
              <a:buFont typeface="Arial"/>
              <a:buChar char="•"/>
            </a:pPr>
            <a:r>
              <a:rPr lang="en-US" sz="1999" b="1" u="none" strike="noStrike">
                <a:solidFill>
                  <a:srgbClr val="7F7F7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High school / Some high school</a:t>
            </a:r>
            <a:r>
              <a:rPr lang="en-US" sz="1999" u="none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 → Lowest scores, high variability.</a:t>
            </a:r>
          </a:p>
          <a:p>
            <a:pPr marL="431797" lvl="1" indent="-215899" algn="l">
              <a:lnSpc>
                <a:spcPts val="2399"/>
              </a:lnSpc>
              <a:buFont typeface="Arial"/>
              <a:buChar char="•"/>
            </a:pPr>
            <a:r>
              <a:rPr lang="en-US" sz="1999" b="1" u="none" strike="noStrike">
                <a:solidFill>
                  <a:srgbClr val="7F7F7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Associate’s, Bachelor’s, Some college</a:t>
            </a:r>
            <a:r>
              <a:rPr lang="en-US" sz="1999" u="none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 → Middle range with overlapping distributions.</a:t>
            </a:r>
          </a:p>
          <a:p>
            <a:pPr algn="l">
              <a:lnSpc>
                <a:spcPts val="2399"/>
              </a:lnSpc>
            </a:pPr>
            <a:endParaRPr lang="en-US" sz="1999" u="none" strike="noStrike">
              <a:solidFill>
                <a:srgbClr val="7F7F7F"/>
              </a:solidFill>
              <a:latin typeface="Arial MT Pro"/>
              <a:ea typeface="Arial MT Pro"/>
              <a:cs typeface="Arial MT Pro"/>
              <a:sym typeface="Arial MT Pro"/>
            </a:endParaRPr>
          </a:p>
        </p:txBody>
      </p:sp>
    </p:spTree>
  </p:cSld>
  <p:clrMapOvr>
    <a:masterClrMapping/>
  </p:clrMapOvr>
  <p:transition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2700" y="0"/>
            <a:ext cx="9902825" cy="1197330"/>
            <a:chOff x="0" y="0"/>
            <a:chExt cx="13203767" cy="15964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203810" cy="1596390"/>
            </a:xfrm>
            <a:custGeom>
              <a:avLst/>
              <a:gdLst/>
              <a:ahLst/>
              <a:cxnLst/>
              <a:rect l="l" t="t" r="r" b="b"/>
              <a:pathLst>
                <a:path w="13203810" h="1596390">
                  <a:moveTo>
                    <a:pt x="0" y="0"/>
                  </a:moveTo>
                  <a:lnTo>
                    <a:pt x="13203810" y="0"/>
                  </a:lnTo>
                  <a:lnTo>
                    <a:pt x="13203810" y="1596390"/>
                  </a:lnTo>
                  <a:lnTo>
                    <a:pt x="0" y="1596390"/>
                  </a:lnTo>
                  <a:close/>
                </a:path>
              </a:pathLst>
            </a:custGeom>
            <a:solidFill>
              <a:srgbClr val="193EB0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2659592" y="3076575"/>
            <a:ext cx="4577292" cy="3095625"/>
          </a:xfrm>
          <a:custGeom>
            <a:avLst/>
            <a:gdLst/>
            <a:ahLst/>
            <a:cxnLst/>
            <a:rect l="l" t="t" r="r" b="b"/>
            <a:pathLst>
              <a:path w="4577292" h="3095625">
                <a:moveTo>
                  <a:pt x="0" y="0"/>
                </a:moveTo>
                <a:lnTo>
                  <a:pt x="4577291" y="0"/>
                </a:lnTo>
                <a:lnTo>
                  <a:pt x="4577291" y="3095625"/>
                </a:lnTo>
                <a:lnTo>
                  <a:pt x="0" y="30956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72597" y="6326796"/>
            <a:ext cx="2888788" cy="228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60"/>
              </a:lnSpc>
            </a:pPr>
            <a:r>
              <a:rPr lang="en-US" sz="1300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Samsung Innovation Campus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49106" y="270052"/>
            <a:ext cx="8901258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4199" b="1">
                <a:solidFill>
                  <a:srgbClr val="FFFFF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Q4: </a:t>
            </a:r>
            <a:r>
              <a:rPr lang="en-US" sz="4199">
                <a:solidFill>
                  <a:srgbClr val="FFFFFF"/>
                </a:solidFill>
                <a:latin typeface="Arial MT Pro"/>
                <a:ea typeface="Arial MT Pro"/>
                <a:cs typeface="Arial MT Pro"/>
                <a:sym typeface="Arial MT Pro"/>
              </a:rPr>
              <a:t>Impact of Lunch Type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49106" y="1562100"/>
            <a:ext cx="8901258" cy="1514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999" b="1">
                <a:solidFill>
                  <a:srgbClr val="7F7F7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Key Fi</a:t>
            </a:r>
            <a:r>
              <a:rPr lang="en-US" sz="1999" b="1" u="none" strike="noStrike">
                <a:solidFill>
                  <a:srgbClr val="7F7F7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ndings:</a:t>
            </a:r>
          </a:p>
          <a:p>
            <a:pPr marL="431797" lvl="1" indent="-215899" algn="l">
              <a:lnSpc>
                <a:spcPts val="2399"/>
              </a:lnSpc>
              <a:buFont typeface="Arial"/>
              <a:buChar char="•"/>
            </a:pPr>
            <a:r>
              <a:rPr lang="en-US" sz="1999" b="1" u="none" strike="noStrike">
                <a:solidFill>
                  <a:srgbClr val="7F7F7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Standard lunch</a:t>
            </a:r>
            <a:r>
              <a:rPr lang="en-US" sz="1999" u="none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 → Consistently higher scores across all subjects.</a:t>
            </a:r>
          </a:p>
          <a:p>
            <a:pPr marL="431797" lvl="1" indent="-215899" algn="l">
              <a:lnSpc>
                <a:spcPts val="2399"/>
              </a:lnSpc>
              <a:buFont typeface="Arial"/>
              <a:buChar char="•"/>
            </a:pPr>
            <a:r>
              <a:rPr lang="en-US" sz="1999" b="1" u="none" strike="noStrike">
                <a:solidFill>
                  <a:srgbClr val="7F7F7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Free/Reduced lunch</a:t>
            </a:r>
            <a:r>
              <a:rPr lang="en-US" sz="1999" u="none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 → Lower performance overall.</a:t>
            </a:r>
          </a:p>
          <a:p>
            <a:pPr marL="431797" lvl="1" indent="-215899" algn="l">
              <a:lnSpc>
                <a:spcPts val="2399"/>
              </a:lnSpc>
              <a:buFont typeface="Arial"/>
              <a:buChar char="•"/>
            </a:pPr>
            <a:r>
              <a:rPr lang="en-US" sz="1999" u="none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Suggests a possible link between nutrition and academic achievement.</a:t>
            </a:r>
          </a:p>
          <a:p>
            <a:pPr algn="l">
              <a:lnSpc>
                <a:spcPts val="2399"/>
              </a:lnSpc>
            </a:pPr>
            <a:endParaRPr lang="en-US" sz="1999" u="none" strike="noStrike">
              <a:solidFill>
                <a:srgbClr val="7F7F7F"/>
              </a:solidFill>
              <a:latin typeface="Arial MT Pro"/>
              <a:ea typeface="Arial MT Pro"/>
              <a:cs typeface="Arial MT Pro"/>
              <a:sym typeface="Arial MT Pro"/>
            </a:endParaRPr>
          </a:p>
        </p:txBody>
      </p:sp>
    </p:spTree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2700" y="0"/>
            <a:ext cx="9902825" cy="1197330"/>
            <a:chOff x="0" y="0"/>
            <a:chExt cx="13203767" cy="15964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203810" cy="1596390"/>
            </a:xfrm>
            <a:custGeom>
              <a:avLst/>
              <a:gdLst/>
              <a:ahLst/>
              <a:cxnLst/>
              <a:rect l="l" t="t" r="r" b="b"/>
              <a:pathLst>
                <a:path w="13203810" h="1596390">
                  <a:moveTo>
                    <a:pt x="0" y="0"/>
                  </a:moveTo>
                  <a:lnTo>
                    <a:pt x="13203810" y="0"/>
                  </a:lnTo>
                  <a:lnTo>
                    <a:pt x="13203810" y="1596390"/>
                  </a:lnTo>
                  <a:lnTo>
                    <a:pt x="0" y="1596390"/>
                  </a:lnTo>
                  <a:close/>
                </a:path>
              </a:pathLst>
            </a:custGeom>
            <a:solidFill>
              <a:srgbClr val="193EB0"/>
            </a:solidFill>
          </p:spPr>
        </p:sp>
      </p:grpSp>
      <p:sp>
        <p:nvSpPr>
          <p:cNvPr id="4" name="AutoShape 4"/>
          <p:cNvSpPr/>
          <p:nvPr/>
        </p:nvSpPr>
        <p:spPr>
          <a:xfrm rot="3727">
            <a:off x="564916" y="6209429"/>
            <a:ext cx="8783874" cy="0"/>
          </a:xfrm>
          <a:prstGeom prst="line">
            <a:avLst/>
          </a:prstGeom>
          <a:ln w="9525" cap="rnd">
            <a:solidFill>
              <a:srgbClr val="BFBFB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572597" y="6326796"/>
            <a:ext cx="2888788" cy="228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60"/>
              </a:lnSpc>
            </a:pPr>
            <a:r>
              <a:rPr lang="en-US" sz="1300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Samsung Innovation Campus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49106" y="270052"/>
            <a:ext cx="4414311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4199">
                <a:solidFill>
                  <a:srgbClr val="FFFFFF"/>
                </a:solidFill>
                <a:latin typeface="Arial MT Pro"/>
                <a:ea typeface="Arial MT Pro"/>
                <a:cs typeface="Arial MT Pro"/>
                <a:sym typeface="Arial MT Pro"/>
              </a:rPr>
              <a:t>Agenda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07523" y="1676936"/>
            <a:ext cx="8803152" cy="4038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2" lvl="1" indent="-323846" algn="l">
              <a:lnSpc>
                <a:spcPts val="3599"/>
              </a:lnSpc>
              <a:buFont typeface="Arial"/>
              <a:buChar char="•"/>
            </a:pPr>
            <a:r>
              <a:rPr lang="en-US" sz="2999">
                <a:solidFill>
                  <a:srgbClr val="7F7F7F"/>
                </a:solidFill>
                <a:latin typeface="Arimo"/>
                <a:ea typeface="Arimo"/>
                <a:cs typeface="Arimo"/>
                <a:sym typeface="Arimo"/>
              </a:rPr>
              <a:t>Team Members</a:t>
            </a:r>
          </a:p>
          <a:p>
            <a:pPr marL="647692" lvl="1" indent="-323846" algn="l">
              <a:lnSpc>
                <a:spcPts val="3599"/>
              </a:lnSpc>
              <a:buFont typeface="Arial"/>
              <a:buChar char="•"/>
            </a:pPr>
            <a:r>
              <a:rPr lang="en-US" sz="2999">
                <a:solidFill>
                  <a:srgbClr val="7F7F7F"/>
                </a:solidFill>
                <a:latin typeface="Arimo"/>
                <a:ea typeface="Arimo"/>
                <a:cs typeface="Arimo"/>
                <a:sym typeface="Arimo"/>
              </a:rPr>
              <a:t>Project Overview </a:t>
            </a:r>
          </a:p>
          <a:p>
            <a:pPr marL="647692" lvl="1" indent="-323846" algn="l">
              <a:lnSpc>
                <a:spcPts val="3599"/>
              </a:lnSpc>
              <a:buFont typeface="Arial"/>
              <a:buChar char="•"/>
            </a:pPr>
            <a:r>
              <a:rPr lang="en-US" sz="2999">
                <a:solidFill>
                  <a:srgbClr val="7F7F7F"/>
                </a:solidFill>
                <a:latin typeface="Arimo"/>
                <a:ea typeface="Arimo"/>
                <a:cs typeface="Arimo"/>
                <a:sym typeface="Arimo"/>
              </a:rPr>
              <a:t>Dataset Columns</a:t>
            </a:r>
          </a:p>
          <a:p>
            <a:pPr marL="647692" lvl="1" indent="-323846" algn="l">
              <a:lnSpc>
                <a:spcPts val="3599"/>
              </a:lnSpc>
              <a:buFont typeface="Arial"/>
              <a:buChar char="•"/>
            </a:pPr>
            <a:r>
              <a:rPr lang="en-US" sz="2999">
                <a:solidFill>
                  <a:srgbClr val="7F7F7F"/>
                </a:solidFill>
                <a:latin typeface="Arimo"/>
                <a:ea typeface="Arimo"/>
                <a:cs typeface="Arimo"/>
                <a:sym typeface="Arimo"/>
              </a:rPr>
              <a:t>Exploratory Data Analysis</a:t>
            </a:r>
          </a:p>
          <a:p>
            <a:pPr marL="647692" lvl="1" indent="-323846" algn="l">
              <a:lnSpc>
                <a:spcPts val="3599"/>
              </a:lnSpc>
              <a:buFont typeface="Arial"/>
              <a:buChar char="•"/>
            </a:pPr>
            <a:r>
              <a:rPr lang="en-US" sz="2999">
                <a:solidFill>
                  <a:srgbClr val="7F7F7F"/>
                </a:solidFill>
                <a:latin typeface="Arimo"/>
                <a:ea typeface="Arimo"/>
                <a:cs typeface="Arimo"/>
                <a:sym typeface="Arimo"/>
              </a:rPr>
              <a:t>Preprocessing &amp; Feature Engineering</a:t>
            </a:r>
          </a:p>
          <a:p>
            <a:pPr marL="647692" lvl="1" indent="-323846" algn="l">
              <a:lnSpc>
                <a:spcPts val="3599"/>
              </a:lnSpc>
              <a:buFont typeface="Arial"/>
              <a:buChar char="•"/>
            </a:pPr>
            <a:r>
              <a:rPr lang="en-US" sz="2999">
                <a:solidFill>
                  <a:srgbClr val="7F7F7F"/>
                </a:solidFill>
                <a:latin typeface="Arimo"/>
                <a:ea typeface="Arimo"/>
                <a:cs typeface="Arimo"/>
                <a:sym typeface="Arimo"/>
              </a:rPr>
              <a:t>Descriptive Analysis</a:t>
            </a:r>
          </a:p>
          <a:p>
            <a:pPr marL="647692" lvl="1" indent="-323846" algn="l">
              <a:lnSpc>
                <a:spcPts val="3599"/>
              </a:lnSpc>
              <a:buFont typeface="Arial"/>
              <a:buChar char="•"/>
            </a:pPr>
            <a:r>
              <a:rPr lang="en-US" sz="2999">
                <a:solidFill>
                  <a:srgbClr val="7F7F7F"/>
                </a:solidFill>
                <a:latin typeface="Arimo"/>
                <a:ea typeface="Arimo"/>
                <a:cs typeface="Arimo"/>
                <a:sym typeface="Arimo"/>
              </a:rPr>
              <a:t>Dashboard</a:t>
            </a:r>
          </a:p>
          <a:p>
            <a:pPr marL="647692" lvl="1" indent="-323846" algn="l">
              <a:lnSpc>
                <a:spcPts val="3599"/>
              </a:lnSpc>
              <a:buFont typeface="Arial"/>
              <a:buChar char="•"/>
            </a:pPr>
            <a:r>
              <a:rPr lang="en-US" sz="2999">
                <a:solidFill>
                  <a:srgbClr val="7F7F7F"/>
                </a:solidFill>
                <a:latin typeface="Arimo"/>
                <a:ea typeface="Arimo"/>
                <a:cs typeface="Arimo"/>
                <a:sym typeface="Arimo"/>
              </a:rPr>
              <a:t>Statistical Analysis</a:t>
            </a:r>
          </a:p>
          <a:p>
            <a:pPr marL="647692" lvl="1" indent="-323846" algn="l">
              <a:lnSpc>
                <a:spcPts val="3599"/>
              </a:lnSpc>
              <a:buFont typeface="Arial"/>
              <a:buChar char="•"/>
            </a:pPr>
            <a:r>
              <a:rPr lang="en-US" sz="2999">
                <a:solidFill>
                  <a:srgbClr val="7F7F7F"/>
                </a:solidFill>
                <a:latin typeface="Arimo"/>
                <a:ea typeface="Arimo"/>
                <a:cs typeface="Arimo"/>
                <a:sym typeface="Arimo"/>
              </a:rPr>
              <a:t>Conclusion &amp; Suggestions</a:t>
            </a:r>
          </a:p>
        </p:txBody>
      </p:sp>
    </p:spTree>
  </p:cSld>
  <p:clrMapOvr>
    <a:masterClrMapping/>
  </p:clrMapOvr>
  <p:transition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2700" y="0"/>
            <a:ext cx="9902825" cy="1197330"/>
            <a:chOff x="0" y="0"/>
            <a:chExt cx="13203767" cy="15964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203810" cy="1596390"/>
            </a:xfrm>
            <a:custGeom>
              <a:avLst/>
              <a:gdLst/>
              <a:ahLst/>
              <a:cxnLst/>
              <a:rect l="l" t="t" r="r" b="b"/>
              <a:pathLst>
                <a:path w="13203810" h="1596390">
                  <a:moveTo>
                    <a:pt x="0" y="0"/>
                  </a:moveTo>
                  <a:lnTo>
                    <a:pt x="13203810" y="0"/>
                  </a:lnTo>
                  <a:lnTo>
                    <a:pt x="13203810" y="1596390"/>
                  </a:lnTo>
                  <a:lnTo>
                    <a:pt x="0" y="1596390"/>
                  </a:lnTo>
                  <a:close/>
                </a:path>
              </a:pathLst>
            </a:custGeom>
            <a:solidFill>
              <a:srgbClr val="193EB0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2865751" y="3076575"/>
            <a:ext cx="4067969" cy="3095625"/>
          </a:xfrm>
          <a:custGeom>
            <a:avLst/>
            <a:gdLst/>
            <a:ahLst/>
            <a:cxnLst/>
            <a:rect l="l" t="t" r="r" b="b"/>
            <a:pathLst>
              <a:path w="4067969" h="3095625">
                <a:moveTo>
                  <a:pt x="0" y="0"/>
                </a:moveTo>
                <a:lnTo>
                  <a:pt x="4067969" y="0"/>
                </a:lnTo>
                <a:lnTo>
                  <a:pt x="4067969" y="3095625"/>
                </a:lnTo>
                <a:lnTo>
                  <a:pt x="0" y="30956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72597" y="6326796"/>
            <a:ext cx="2888788" cy="228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60"/>
              </a:lnSpc>
            </a:pPr>
            <a:r>
              <a:rPr lang="en-US" sz="1300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Samsung Innovation Campus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49106" y="270052"/>
            <a:ext cx="8901258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4199" b="1">
                <a:solidFill>
                  <a:srgbClr val="FFFFF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Q5: </a:t>
            </a:r>
            <a:r>
              <a:rPr lang="en-US" sz="4199">
                <a:solidFill>
                  <a:srgbClr val="FFFFFF"/>
                </a:solidFill>
                <a:latin typeface="Arial MT Pro"/>
                <a:ea typeface="Arial MT Pro"/>
                <a:cs typeface="Arial MT Pro"/>
                <a:sym typeface="Arial MT Pro"/>
              </a:rPr>
              <a:t>Effect of Test Preparation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49106" y="1562100"/>
            <a:ext cx="8901258" cy="1514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999" b="1">
                <a:solidFill>
                  <a:srgbClr val="7F7F7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Key Fi</a:t>
            </a:r>
            <a:r>
              <a:rPr lang="en-US" sz="1999" b="1" u="none" strike="noStrike">
                <a:solidFill>
                  <a:srgbClr val="7F7F7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ndings:</a:t>
            </a:r>
          </a:p>
          <a:p>
            <a:pPr marL="431797" lvl="1" indent="-215899" algn="l">
              <a:lnSpc>
                <a:spcPts val="2399"/>
              </a:lnSpc>
              <a:buFont typeface="Arial"/>
              <a:buChar char="•"/>
            </a:pPr>
            <a:r>
              <a:rPr lang="en-US" sz="1999" b="1" u="none" strike="noStrike">
                <a:solidFill>
                  <a:srgbClr val="7F7F7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Completed course</a:t>
            </a:r>
            <a:r>
              <a:rPr lang="en-US" sz="1999" u="none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 → Students achieved notably higher scores.</a:t>
            </a:r>
          </a:p>
          <a:p>
            <a:pPr marL="431797" lvl="1" indent="-215899" algn="l">
              <a:lnSpc>
                <a:spcPts val="2399"/>
              </a:lnSpc>
              <a:buFont typeface="Arial"/>
              <a:buChar char="•"/>
            </a:pPr>
            <a:r>
              <a:rPr lang="en-US" sz="1999" b="1" u="none" strike="noStrike">
                <a:solidFill>
                  <a:srgbClr val="7F7F7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No course</a:t>
            </a:r>
            <a:r>
              <a:rPr lang="en-US" sz="1999" u="none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 → Lower overall performance.</a:t>
            </a:r>
          </a:p>
          <a:p>
            <a:pPr marL="431797" lvl="1" indent="-215899" algn="l">
              <a:lnSpc>
                <a:spcPts val="2399"/>
              </a:lnSpc>
              <a:buFont typeface="Arial"/>
              <a:buChar char="•"/>
            </a:pPr>
            <a:r>
              <a:rPr lang="en-US" sz="1999" u="none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Highlights the positive impact of preparation on academic outcomes.</a:t>
            </a:r>
          </a:p>
          <a:p>
            <a:pPr algn="l">
              <a:lnSpc>
                <a:spcPts val="2399"/>
              </a:lnSpc>
            </a:pPr>
            <a:endParaRPr lang="en-US" sz="1999" u="none" strike="noStrike">
              <a:solidFill>
                <a:srgbClr val="7F7F7F"/>
              </a:solidFill>
              <a:latin typeface="Arial MT Pro"/>
              <a:ea typeface="Arial MT Pro"/>
              <a:cs typeface="Arial MT Pro"/>
              <a:sym typeface="Arial MT Pro"/>
            </a:endParaRPr>
          </a:p>
        </p:txBody>
      </p:sp>
    </p:spTree>
  </p:cSld>
  <p:clrMapOvr>
    <a:masterClrMapping/>
  </p:clrMapOvr>
  <p:transition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2700" y="0"/>
            <a:ext cx="9902825" cy="1197330"/>
            <a:chOff x="0" y="0"/>
            <a:chExt cx="13203767" cy="15964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203810" cy="1596390"/>
            </a:xfrm>
            <a:custGeom>
              <a:avLst/>
              <a:gdLst/>
              <a:ahLst/>
              <a:cxnLst/>
              <a:rect l="l" t="t" r="r" b="b"/>
              <a:pathLst>
                <a:path w="13203810" h="1596390">
                  <a:moveTo>
                    <a:pt x="0" y="0"/>
                  </a:moveTo>
                  <a:lnTo>
                    <a:pt x="13203810" y="0"/>
                  </a:lnTo>
                  <a:lnTo>
                    <a:pt x="13203810" y="1596390"/>
                  </a:lnTo>
                  <a:lnTo>
                    <a:pt x="0" y="1596390"/>
                  </a:lnTo>
                  <a:close/>
                </a:path>
              </a:pathLst>
            </a:custGeom>
            <a:solidFill>
              <a:srgbClr val="193EB0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2373203" y="3371850"/>
            <a:ext cx="5150069" cy="2800350"/>
          </a:xfrm>
          <a:custGeom>
            <a:avLst/>
            <a:gdLst/>
            <a:ahLst/>
            <a:cxnLst/>
            <a:rect l="l" t="t" r="r" b="b"/>
            <a:pathLst>
              <a:path w="5150069" h="2800350">
                <a:moveTo>
                  <a:pt x="0" y="0"/>
                </a:moveTo>
                <a:lnTo>
                  <a:pt x="5150069" y="0"/>
                </a:lnTo>
                <a:lnTo>
                  <a:pt x="5150069" y="2800350"/>
                </a:lnTo>
                <a:lnTo>
                  <a:pt x="0" y="28003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72597" y="6326796"/>
            <a:ext cx="2888788" cy="228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60"/>
              </a:lnSpc>
            </a:pPr>
            <a:r>
              <a:rPr lang="en-US" sz="1300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Samsung Innovation Campus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49106" y="270052"/>
            <a:ext cx="8901258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4199" b="1">
                <a:solidFill>
                  <a:srgbClr val="FFFFF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Q6: </a:t>
            </a:r>
            <a:r>
              <a:rPr lang="en-US" sz="4199">
                <a:solidFill>
                  <a:srgbClr val="FFFFFF"/>
                </a:solidFill>
                <a:latin typeface="Arial MT Pro"/>
                <a:ea typeface="Arial MT Pro"/>
                <a:cs typeface="Arial MT Pro"/>
                <a:sym typeface="Arial MT Pro"/>
              </a:rPr>
              <a:t>Performance Across Subjects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49106" y="1562100"/>
            <a:ext cx="9052437" cy="1809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999" b="1">
                <a:solidFill>
                  <a:srgbClr val="7F7F7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Key Fi</a:t>
            </a:r>
            <a:r>
              <a:rPr lang="en-US" sz="1999" b="1" u="none" strike="noStrike">
                <a:solidFill>
                  <a:srgbClr val="7F7F7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ndings:</a:t>
            </a:r>
          </a:p>
          <a:p>
            <a:pPr marL="431797" lvl="1" indent="-215899" algn="l">
              <a:lnSpc>
                <a:spcPts val="2399"/>
              </a:lnSpc>
              <a:buFont typeface="Arial"/>
              <a:buChar char="•"/>
            </a:pPr>
            <a:r>
              <a:rPr lang="en-US" sz="1999" b="1" u="none" strike="noStrike">
                <a:solidFill>
                  <a:srgbClr val="7F7F7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Reading</a:t>
            </a:r>
            <a:r>
              <a:rPr lang="en-US" sz="1999" u="none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 → Slightly higher score distribution compared to Math and Writing.</a:t>
            </a:r>
          </a:p>
          <a:p>
            <a:pPr marL="431797" lvl="1" indent="-215899" algn="l">
              <a:lnSpc>
                <a:spcPts val="2399"/>
              </a:lnSpc>
              <a:buFont typeface="Arial"/>
              <a:buChar char="•"/>
            </a:pPr>
            <a:r>
              <a:rPr lang="en-US" sz="1999" b="1" u="none" strike="noStrike">
                <a:solidFill>
                  <a:srgbClr val="7F7F7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Math &amp; Writing</a:t>
            </a:r>
            <a:r>
              <a:rPr lang="en-US" sz="1999" u="none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 → Similar distributions, but with more low-score outliers.</a:t>
            </a:r>
          </a:p>
          <a:p>
            <a:pPr marL="431797" lvl="1" indent="-215899" algn="l">
              <a:lnSpc>
                <a:spcPts val="2399"/>
              </a:lnSpc>
              <a:buFont typeface="Arial"/>
              <a:buChar char="•"/>
            </a:pPr>
            <a:r>
              <a:rPr lang="en-US" sz="1999" b="1" u="none" strike="noStrike">
                <a:solidFill>
                  <a:srgbClr val="7F7F7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Overall</a:t>
            </a:r>
            <a:r>
              <a:rPr lang="en-US" sz="1999" u="none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 → Performance is fairly consistent across subjects, with Reading standing out slightly.</a:t>
            </a:r>
          </a:p>
          <a:p>
            <a:pPr algn="l">
              <a:lnSpc>
                <a:spcPts val="2399"/>
              </a:lnSpc>
            </a:pPr>
            <a:endParaRPr lang="en-US" sz="1999" u="none" strike="noStrike">
              <a:solidFill>
                <a:srgbClr val="7F7F7F"/>
              </a:solidFill>
              <a:latin typeface="Arial MT Pro"/>
              <a:ea typeface="Arial MT Pro"/>
              <a:cs typeface="Arial MT Pro"/>
              <a:sym typeface="Arial MT Pro"/>
            </a:endParaRPr>
          </a:p>
        </p:txBody>
      </p:sp>
    </p:spTree>
  </p:cSld>
  <p:clrMapOvr>
    <a:masterClrMapping/>
  </p:clrMapOvr>
  <p:transition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3E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2597" y="6326796"/>
            <a:ext cx="2888788" cy="228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60"/>
              </a:lnSpc>
            </a:pPr>
            <a:r>
              <a:rPr lang="en-US" sz="1300">
                <a:solidFill>
                  <a:srgbClr val="FFFFFF"/>
                </a:solidFill>
                <a:latin typeface="Arial MT Pro"/>
                <a:ea typeface="Arial MT Pro"/>
                <a:cs typeface="Arial MT Pro"/>
                <a:sym typeface="Arial MT Pro"/>
              </a:rPr>
              <a:t>Samsung Innovation Campus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45930" y="2743200"/>
            <a:ext cx="7008600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80"/>
              </a:lnSpc>
            </a:pPr>
            <a:r>
              <a:rPr lang="en-US" sz="44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Dashboard</a:t>
            </a:r>
          </a:p>
        </p:txBody>
      </p:sp>
      <p:sp>
        <p:nvSpPr>
          <p:cNvPr id="4" name="AutoShape 4"/>
          <p:cNvSpPr/>
          <p:nvPr/>
        </p:nvSpPr>
        <p:spPr>
          <a:xfrm rot="5457290">
            <a:off x="-807061" y="3300503"/>
            <a:ext cx="2916405" cy="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  <p:transition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633625"/>
            <a:ext cx="9896475" cy="5590750"/>
          </a:xfrm>
          <a:custGeom>
            <a:avLst/>
            <a:gdLst/>
            <a:ahLst/>
            <a:cxnLst/>
            <a:rect l="l" t="t" r="r" b="b"/>
            <a:pathLst>
              <a:path w="9896475" h="5590750">
                <a:moveTo>
                  <a:pt x="0" y="0"/>
                </a:moveTo>
                <a:lnTo>
                  <a:pt x="9896475" y="0"/>
                </a:lnTo>
                <a:lnTo>
                  <a:pt x="9896475" y="5590750"/>
                </a:lnTo>
                <a:lnTo>
                  <a:pt x="0" y="55907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  <p:transition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633625"/>
            <a:ext cx="9896475" cy="5590750"/>
          </a:xfrm>
          <a:custGeom>
            <a:avLst/>
            <a:gdLst/>
            <a:ahLst/>
            <a:cxnLst/>
            <a:rect l="l" t="t" r="r" b="b"/>
            <a:pathLst>
              <a:path w="9896475" h="5590750">
                <a:moveTo>
                  <a:pt x="0" y="0"/>
                </a:moveTo>
                <a:lnTo>
                  <a:pt x="9896475" y="0"/>
                </a:lnTo>
                <a:lnTo>
                  <a:pt x="9896475" y="5590750"/>
                </a:lnTo>
                <a:lnTo>
                  <a:pt x="0" y="55907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4" r="-114"/>
            </a:stretch>
          </a:blipFill>
        </p:spPr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3E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2597" y="6326796"/>
            <a:ext cx="2888788" cy="228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60"/>
              </a:lnSpc>
            </a:pPr>
            <a:r>
              <a:rPr lang="en-US" sz="1300">
                <a:solidFill>
                  <a:srgbClr val="FFFFFF"/>
                </a:solidFill>
                <a:latin typeface="Arial MT Pro"/>
                <a:ea typeface="Arial MT Pro"/>
                <a:cs typeface="Arial MT Pro"/>
                <a:sym typeface="Arial MT Pro"/>
              </a:rPr>
              <a:t>Samsung Innovation Campus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45930" y="2743200"/>
            <a:ext cx="7008600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80"/>
              </a:lnSpc>
            </a:pPr>
            <a:r>
              <a:rPr lang="en-US" sz="44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Statistical Analysis</a:t>
            </a:r>
          </a:p>
        </p:txBody>
      </p:sp>
      <p:sp>
        <p:nvSpPr>
          <p:cNvPr id="4" name="AutoShape 4"/>
          <p:cNvSpPr/>
          <p:nvPr/>
        </p:nvSpPr>
        <p:spPr>
          <a:xfrm rot="5457290">
            <a:off x="-807061" y="3300503"/>
            <a:ext cx="2916405" cy="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2700" y="0"/>
            <a:ext cx="9902825" cy="1197330"/>
            <a:chOff x="0" y="0"/>
            <a:chExt cx="13203767" cy="15964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203810" cy="1596390"/>
            </a:xfrm>
            <a:custGeom>
              <a:avLst/>
              <a:gdLst/>
              <a:ahLst/>
              <a:cxnLst/>
              <a:rect l="l" t="t" r="r" b="b"/>
              <a:pathLst>
                <a:path w="13203810" h="1596390">
                  <a:moveTo>
                    <a:pt x="0" y="0"/>
                  </a:moveTo>
                  <a:lnTo>
                    <a:pt x="13203810" y="0"/>
                  </a:lnTo>
                  <a:lnTo>
                    <a:pt x="13203810" y="1596390"/>
                  </a:lnTo>
                  <a:lnTo>
                    <a:pt x="0" y="1596390"/>
                  </a:lnTo>
                  <a:close/>
                </a:path>
              </a:pathLst>
            </a:custGeom>
            <a:solidFill>
              <a:srgbClr val="193EB0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572597" y="6326796"/>
            <a:ext cx="2888788" cy="228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60"/>
              </a:lnSpc>
            </a:pPr>
            <a:r>
              <a:rPr lang="en-US" sz="1300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Samsung Innovation Campus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49106" y="270052"/>
            <a:ext cx="8901258" cy="1362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4199">
                <a:solidFill>
                  <a:srgbClr val="FFFFFF"/>
                </a:solidFill>
                <a:latin typeface="Arial MT Pro"/>
                <a:ea typeface="Arial MT Pro"/>
                <a:cs typeface="Arial MT Pro"/>
                <a:sym typeface="Arial MT Pro"/>
              </a:rPr>
              <a:t>Methodology &amp; Statistical Techniques</a:t>
            </a:r>
          </a:p>
          <a:p>
            <a:pPr algn="l">
              <a:lnSpc>
                <a:spcPts val="5039"/>
              </a:lnSpc>
            </a:pPr>
            <a:endParaRPr lang="en-US" sz="4199">
              <a:solidFill>
                <a:srgbClr val="FFFFFF"/>
              </a:solidFill>
              <a:latin typeface="Arial MT Pro"/>
              <a:ea typeface="Arial MT Pro"/>
              <a:cs typeface="Arial MT Pro"/>
              <a:sym typeface="Arial MT Pro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49106" y="1794052"/>
            <a:ext cx="9052437" cy="3286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999" b="1">
                <a:solidFill>
                  <a:srgbClr val="7F7F7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Data Prep</a:t>
            </a:r>
            <a:r>
              <a:rPr lang="en-US" sz="1999" b="1" u="none" strike="noStrike">
                <a:solidFill>
                  <a:srgbClr val="7F7F7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aration</a:t>
            </a:r>
          </a:p>
          <a:p>
            <a:pPr marL="431797" lvl="1" indent="-215899" algn="l">
              <a:lnSpc>
                <a:spcPts val="2399"/>
              </a:lnSpc>
              <a:buFont typeface="Arial"/>
              <a:buChar char="•"/>
            </a:pPr>
            <a:r>
              <a:rPr lang="en-US" sz="1999" b="1" u="none" strike="noStrike">
                <a:solidFill>
                  <a:srgbClr val="7F7F7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Ordinal Encoding:</a:t>
            </a:r>
            <a:r>
              <a:rPr lang="en-US" sz="1999" u="none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 Parental education levels (some high school → master's degree)</a:t>
            </a:r>
          </a:p>
          <a:p>
            <a:pPr marL="431797" lvl="1" indent="-215899" algn="l">
              <a:lnSpc>
                <a:spcPts val="2399"/>
              </a:lnSpc>
              <a:buFont typeface="Arial"/>
              <a:buChar char="•"/>
            </a:pPr>
            <a:r>
              <a:rPr lang="en-US" sz="1999" b="1" u="none" strike="noStrike">
                <a:solidFill>
                  <a:srgbClr val="7F7F7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Categorical Analysis:</a:t>
            </a:r>
            <a:r>
              <a:rPr lang="en-US" sz="1999" u="none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 Chi-square tests for independence</a:t>
            </a:r>
          </a:p>
          <a:p>
            <a:pPr marL="431797" lvl="1" indent="-215899" algn="l">
              <a:lnSpc>
                <a:spcPts val="2399"/>
              </a:lnSpc>
              <a:buFont typeface="Arial"/>
              <a:buChar char="•"/>
            </a:pPr>
            <a:r>
              <a:rPr lang="en-US" sz="1999" b="1" u="none" strike="noStrike">
                <a:solidFill>
                  <a:srgbClr val="7F7F7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Derived Variables:</a:t>
            </a:r>
            <a:r>
              <a:rPr lang="en-US" sz="1999" u="none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 Total score calculation, performance level binning</a:t>
            </a:r>
          </a:p>
          <a:p>
            <a:pPr algn="l">
              <a:lnSpc>
                <a:spcPts val="2399"/>
              </a:lnSpc>
            </a:pPr>
            <a:endParaRPr lang="en-US" sz="1999" u="none" strike="noStrike">
              <a:solidFill>
                <a:srgbClr val="7F7F7F"/>
              </a:solidFill>
              <a:latin typeface="Arial MT Pro"/>
              <a:ea typeface="Arial MT Pro"/>
              <a:cs typeface="Arial MT Pro"/>
              <a:sym typeface="Arial MT Pro"/>
            </a:endParaRPr>
          </a:p>
          <a:p>
            <a:pPr algn="l">
              <a:lnSpc>
                <a:spcPts val="2399"/>
              </a:lnSpc>
            </a:pPr>
            <a:r>
              <a:rPr lang="en-US" sz="1999" b="1" u="none" strike="noStrike">
                <a:solidFill>
                  <a:srgbClr val="7F7F7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Statistical Methods</a:t>
            </a:r>
          </a:p>
          <a:p>
            <a:pPr marL="431797" lvl="1" indent="-215899" algn="l">
              <a:lnSpc>
                <a:spcPts val="2399"/>
              </a:lnSpc>
              <a:buFont typeface="Arial"/>
              <a:buChar char="•"/>
            </a:pPr>
            <a:r>
              <a:rPr lang="en-US" sz="1999" b="1" u="none" strike="noStrike">
                <a:solidFill>
                  <a:srgbClr val="7F7F7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Correlation Analysis</a:t>
            </a:r>
            <a:r>
              <a:rPr lang="en-US" sz="1999" u="none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 - Pearson correlations between subject scores</a:t>
            </a:r>
          </a:p>
          <a:p>
            <a:pPr marL="431797" lvl="1" indent="-215899" algn="l">
              <a:lnSpc>
                <a:spcPts val="2399"/>
              </a:lnSpc>
              <a:buFont typeface="Arial"/>
              <a:buChar char="•"/>
            </a:pPr>
            <a:r>
              <a:rPr lang="en-US" sz="1999" b="1" u="none" strike="noStrike">
                <a:solidFill>
                  <a:srgbClr val="7F7F7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t-Tests</a:t>
            </a:r>
            <a:r>
              <a:rPr lang="en-US" sz="1999" u="none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 - Independent samples t-tests for group comparisons</a:t>
            </a:r>
          </a:p>
          <a:p>
            <a:pPr marL="431797" lvl="1" indent="-215899" algn="l">
              <a:lnSpc>
                <a:spcPts val="2399"/>
              </a:lnSpc>
              <a:buFont typeface="Arial"/>
              <a:buChar char="•"/>
            </a:pPr>
            <a:r>
              <a:rPr lang="en-US" sz="1999" b="1" u="none" strike="noStrike">
                <a:solidFill>
                  <a:srgbClr val="7F7F7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Effect Size Analysis</a:t>
            </a:r>
            <a:r>
              <a:rPr lang="en-US" sz="1999" u="none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 - Cohen's d for practical significance</a:t>
            </a:r>
          </a:p>
          <a:p>
            <a:pPr marL="431797" lvl="1" indent="-215899" algn="l">
              <a:lnSpc>
                <a:spcPts val="2399"/>
              </a:lnSpc>
              <a:buFont typeface="Arial"/>
              <a:buChar char="•"/>
            </a:pPr>
            <a:r>
              <a:rPr lang="en-US" sz="1999" b="1" u="none" strike="noStrike">
                <a:solidFill>
                  <a:srgbClr val="7F7F7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Chi-Square Tests </a:t>
            </a:r>
            <a:r>
              <a:rPr lang="en-US" sz="1999" u="none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- Testing independence between categorical variables</a:t>
            </a:r>
          </a:p>
        </p:txBody>
      </p:sp>
    </p:spTree>
  </p:cSld>
  <p:clrMapOvr>
    <a:masterClrMapping/>
  </p:clrMapOvr>
  <p:transition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2700" y="0"/>
            <a:ext cx="9902825" cy="1197330"/>
            <a:chOff x="0" y="0"/>
            <a:chExt cx="13203767" cy="15964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203810" cy="1596390"/>
            </a:xfrm>
            <a:custGeom>
              <a:avLst/>
              <a:gdLst/>
              <a:ahLst/>
              <a:cxnLst/>
              <a:rect l="l" t="t" r="r" b="b"/>
              <a:pathLst>
                <a:path w="13203810" h="1596390">
                  <a:moveTo>
                    <a:pt x="0" y="0"/>
                  </a:moveTo>
                  <a:lnTo>
                    <a:pt x="13203810" y="0"/>
                  </a:lnTo>
                  <a:lnTo>
                    <a:pt x="13203810" y="1596390"/>
                  </a:lnTo>
                  <a:lnTo>
                    <a:pt x="0" y="1596390"/>
                  </a:lnTo>
                  <a:close/>
                </a:path>
              </a:pathLst>
            </a:custGeom>
            <a:solidFill>
              <a:srgbClr val="193EB0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572597" y="6326796"/>
            <a:ext cx="2888788" cy="228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60"/>
              </a:lnSpc>
            </a:pPr>
            <a:r>
              <a:rPr lang="en-US" sz="1300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Samsung Innovation Campus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49106" y="270052"/>
            <a:ext cx="8901258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4199">
                <a:solidFill>
                  <a:srgbClr val="FFFFFF"/>
                </a:solidFill>
                <a:latin typeface="Arial MT Pro"/>
                <a:ea typeface="Arial MT Pro"/>
                <a:cs typeface="Arial MT Pro"/>
                <a:sym typeface="Arial MT Pro"/>
              </a:rPr>
              <a:t>Research Questions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49106" y="1666875"/>
            <a:ext cx="9052437" cy="3286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797" lvl="1" indent="-215899" algn="l">
              <a:lnSpc>
                <a:spcPts val="2399"/>
              </a:lnSpc>
              <a:buAutoNum type="arabicPeriod"/>
            </a:pPr>
            <a:r>
              <a:rPr lang="en-US" sz="1999" b="1">
                <a:solidFill>
                  <a:srgbClr val="7F7F7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Pare</a:t>
            </a:r>
            <a:r>
              <a:rPr lang="en-US" sz="1999" b="1" u="none" strike="noStrike">
                <a:solidFill>
                  <a:srgbClr val="7F7F7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ntal Education</a:t>
            </a:r>
            <a:r>
              <a:rPr lang="en-US" sz="1999" u="none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 → Does parental education level affect student performance?</a:t>
            </a:r>
          </a:p>
          <a:p>
            <a:pPr marL="431797" lvl="1" indent="-215899" algn="l">
              <a:lnSpc>
                <a:spcPts val="2399"/>
              </a:lnSpc>
              <a:buAutoNum type="arabicPeriod"/>
            </a:pPr>
            <a:r>
              <a:rPr lang="en-US" sz="1999" b="1" u="none" strike="noStrike">
                <a:solidFill>
                  <a:srgbClr val="7F7F7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Test Preparation</a:t>
            </a:r>
            <a:r>
              <a:rPr lang="en-US" sz="1999" u="none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 → Does completing test preparation improve performance?</a:t>
            </a:r>
          </a:p>
          <a:p>
            <a:pPr marL="431797" lvl="1" indent="-215899" algn="l">
              <a:lnSpc>
                <a:spcPts val="2399"/>
              </a:lnSpc>
              <a:buAutoNum type="arabicPeriod"/>
            </a:pPr>
            <a:r>
              <a:rPr lang="en-US" sz="1999" b="1" u="none" strike="noStrike">
                <a:solidFill>
                  <a:srgbClr val="7F7F7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Demographics &amp; Test Prep</a:t>
            </a:r>
            <a:r>
              <a:rPr lang="en-US" sz="1999" u="none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 → Do gender, race/ethnicity, lunch type, or parental education influence test preparation enrollment?</a:t>
            </a:r>
          </a:p>
          <a:p>
            <a:pPr marL="431797" lvl="1" indent="-215899" algn="l">
              <a:lnSpc>
                <a:spcPts val="2399"/>
              </a:lnSpc>
              <a:buAutoNum type="arabicPeriod"/>
            </a:pPr>
            <a:r>
              <a:rPr lang="en-US" sz="1999" b="1" u="none" strike="noStrike">
                <a:solidFill>
                  <a:srgbClr val="7F7F7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Performance Levels &amp; Test Prep</a:t>
            </a:r>
            <a:r>
              <a:rPr lang="en-US" sz="1999" u="none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 → Do low, medium, and high performers benefit equally from test preparation?</a:t>
            </a:r>
          </a:p>
          <a:p>
            <a:pPr marL="431797" lvl="1" indent="-215899" algn="l">
              <a:lnSpc>
                <a:spcPts val="2399"/>
              </a:lnSpc>
              <a:buAutoNum type="arabicPeriod"/>
            </a:pPr>
            <a:r>
              <a:rPr lang="en-US" sz="1999" b="1" u="none" strike="noStrike">
                <a:solidFill>
                  <a:srgbClr val="7F7F7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Overall Factors</a:t>
            </a:r>
            <a:r>
              <a:rPr lang="en-US" sz="1999" u="none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 → Which factors (SES, test prep, parental education, gender) have the strongest effect on student performance?</a:t>
            </a:r>
          </a:p>
          <a:p>
            <a:pPr algn="l">
              <a:lnSpc>
                <a:spcPts val="2399"/>
              </a:lnSpc>
            </a:pPr>
            <a:endParaRPr lang="en-US" sz="1999" u="none" strike="noStrike">
              <a:solidFill>
                <a:srgbClr val="7F7F7F"/>
              </a:solidFill>
              <a:latin typeface="Arial MT Pro"/>
              <a:ea typeface="Arial MT Pro"/>
              <a:cs typeface="Arial MT Pro"/>
              <a:sym typeface="Arial MT Pro"/>
            </a:endParaRPr>
          </a:p>
        </p:txBody>
      </p:sp>
    </p:spTree>
  </p:cSld>
  <p:clrMapOvr>
    <a:masterClrMapping/>
  </p:clrMapOvr>
  <p:transition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2700" y="4152783"/>
            <a:ext cx="9902825" cy="2470136"/>
          </a:xfrm>
          <a:custGeom>
            <a:avLst/>
            <a:gdLst/>
            <a:ahLst/>
            <a:cxnLst/>
            <a:rect l="l" t="t" r="r" b="b"/>
            <a:pathLst>
              <a:path w="9902825" h="2470136">
                <a:moveTo>
                  <a:pt x="0" y="0"/>
                </a:moveTo>
                <a:lnTo>
                  <a:pt x="9902825" y="0"/>
                </a:lnTo>
                <a:lnTo>
                  <a:pt x="9902825" y="2470136"/>
                </a:lnTo>
                <a:lnTo>
                  <a:pt x="0" y="24701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782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2980" y="1500463"/>
            <a:ext cx="9831465" cy="2349187"/>
          </a:xfrm>
          <a:custGeom>
            <a:avLst/>
            <a:gdLst/>
            <a:ahLst/>
            <a:cxnLst/>
            <a:rect l="l" t="t" r="r" b="b"/>
            <a:pathLst>
              <a:path w="9831465" h="2349187">
                <a:moveTo>
                  <a:pt x="0" y="0"/>
                </a:moveTo>
                <a:lnTo>
                  <a:pt x="9831465" y="0"/>
                </a:lnTo>
                <a:lnTo>
                  <a:pt x="9831465" y="2349187"/>
                </a:lnTo>
                <a:lnTo>
                  <a:pt x="0" y="23491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3056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-3175" y="0"/>
            <a:ext cx="9902825" cy="1197330"/>
            <a:chOff x="0" y="0"/>
            <a:chExt cx="13203767" cy="15964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3203810" cy="1596390"/>
            </a:xfrm>
            <a:custGeom>
              <a:avLst/>
              <a:gdLst/>
              <a:ahLst/>
              <a:cxnLst/>
              <a:rect l="l" t="t" r="r" b="b"/>
              <a:pathLst>
                <a:path w="13203810" h="1596390">
                  <a:moveTo>
                    <a:pt x="0" y="0"/>
                  </a:moveTo>
                  <a:lnTo>
                    <a:pt x="13203810" y="0"/>
                  </a:lnTo>
                  <a:lnTo>
                    <a:pt x="13203810" y="1596390"/>
                  </a:lnTo>
                  <a:lnTo>
                    <a:pt x="0" y="1596390"/>
                  </a:lnTo>
                  <a:close/>
                </a:path>
              </a:pathLst>
            </a:custGeom>
            <a:solidFill>
              <a:srgbClr val="193EB0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-980548" y="241172"/>
            <a:ext cx="10040559" cy="714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11"/>
              </a:lnSpc>
              <a:spcBef>
                <a:spcPct val="0"/>
              </a:spcBef>
            </a:pPr>
            <a:r>
              <a:rPr lang="en-US" sz="4176">
                <a:solidFill>
                  <a:srgbClr val="000000"/>
                </a:solidFill>
                <a:latin typeface="Arial MT Pro"/>
                <a:ea typeface="Arial MT Pro"/>
                <a:cs typeface="Arial MT Pro"/>
                <a:sym typeface="Arial MT Pro"/>
              </a:rPr>
              <a:t>Q1: Impact of Parental Education</a:t>
            </a:r>
          </a:p>
        </p:txBody>
      </p:sp>
    </p:spTree>
  </p:cSld>
  <p:clrMapOvr>
    <a:masterClrMapping/>
  </p:clrMapOvr>
  <p:transition>
    <p:push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2700" y="0"/>
            <a:ext cx="9902825" cy="1197330"/>
            <a:chOff x="0" y="0"/>
            <a:chExt cx="13203767" cy="15964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203810" cy="1596390"/>
            </a:xfrm>
            <a:custGeom>
              <a:avLst/>
              <a:gdLst/>
              <a:ahLst/>
              <a:cxnLst/>
              <a:rect l="l" t="t" r="r" b="b"/>
              <a:pathLst>
                <a:path w="13203810" h="1596390">
                  <a:moveTo>
                    <a:pt x="0" y="0"/>
                  </a:moveTo>
                  <a:lnTo>
                    <a:pt x="13203810" y="0"/>
                  </a:lnTo>
                  <a:lnTo>
                    <a:pt x="13203810" y="1596390"/>
                  </a:lnTo>
                  <a:lnTo>
                    <a:pt x="0" y="1596390"/>
                  </a:lnTo>
                  <a:close/>
                </a:path>
              </a:pathLst>
            </a:custGeom>
            <a:solidFill>
              <a:srgbClr val="193EB0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4526219" y="3586046"/>
            <a:ext cx="5363906" cy="3271954"/>
          </a:xfrm>
          <a:custGeom>
            <a:avLst/>
            <a:gdLst/>
            <a:ahLst/>
            <a:cxnLst/>
            <a:rect l="l" t="t" r="r" b="b"/>
            <a:pathLst>
              <a:path w="5363906" h="3271954">
                <a:moveTo>
                  <a:pt x="0" y="0"/>
                </a:moveTo>
                <a:lnTo>
                  <a:pt x="5363906" y="0"/>
                </a:lnTo>
                <a:lnTo>
                  <a:pt x="5363906" y="3271954"/>
                </a:lnTo>
                <a:lnTo>
                  <a:pt x="0" y="32719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81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88083" y="193852"/>
            <a:ext cx="8901258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4199" b="1">
                <a:solidFill>
                  <a:srgbClr val="FFFFF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Q1:</a:t>
            </a:r>
            <a:r>
              <a:rPr lang="en-US" sz="4199">
                <a:solidFill>
                  <a:srgbClr val="FFFFFF"/>
                </a:solidFill>
                <a:latin typeface="Arial MT Pro"/>
                <a:ea typeface="Arial MT Pro"/>
                <a:cs typeface="Arial MT Pro"/>
                <a:sym typeface="Arial MT Pro"/>
              </a:rPr>
              <a:t> Impact of Parental Education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8238" y="1265013"/>
            <a:ext cx="6982549" cy="1771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07"/>
              </a:lnSpc>
            </a:pPr>
            <a:r>
              <a:rPr lang="en-US" sz="1673" b="1">
                <a:solidFill>
                  <a:srgbClr val="7F7F7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Method: </a:t>
            </a:r>
          </a:p>
          <a:p>
            <a:pPr marL="361247" lvl="1" indent="-180623" algn="l">
              <a:lnSpc>
                <a:spcPts val="2007"/>
              </a:lnSpc>
              <a:buFont typeface="Arial"/>
              <a:buChar char="•"/>
            </a:pPr>
            <a:r>
              <a:rPr lang="en-US" sz="1673" b="1">
                <a:solidFill>
                  <a:srgbClr val="7F7F7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Grouping</a:t>
            </a:r>
            <a:r>
              <a:rPr lang="en-US" sz="1673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: Students categorized by Parental Education</a:t>
            </a:r>
          </a:p>
          <a:p>
            <a:pPr marL="722493" lvl="2" indent="-240831" algn="l">
              <a:lnSpc>
                <a:spcPts val="2007"/>
              </a:lnSpc>
              <a:spcBef>
                <a:spcPct val="0"/>
              </a:spcBef>
              <a:buFont typeface="Arial"/>
              <a:buChar char="⚬"/>
            </a:pPr>
            <a:r>
              <a:rPr lang="en-US" sz="1673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Higher: Bachelor’s / Master’s</a:t>
            </a:r>
          </a:p>
          <a:p>
            <a:pPr marL="722493" lvl="2" indent="-240831" algn="l">
              <a:lnSpc>
                <a:spcPts val="2007"/>
              </a:lnSpc>
              <a:spcBef>
                <a:spcPct val="0"/>
              </a:spcBef>
              <a:buFont typeface="Arial"/>
              <a:buChar char="⚬"/>
            </a:pPr>
            <a:r>
              <a:rPr lang="en-US" sz="1673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Lower: All other levels</a:t>
            </a:r>
          </a:p>
          <a:p>
            <a:pPr marL="361247" lvl="1" indent="-180623" algn="l">
              <a:lnSpc>
                <a:spcPts val="2007"/>
              </a:lnSpc>
              <a:spcBef>
                <a:spcPct val="0"/>
              </a:spcBef>
              <a:buFont typeface="Arial"/>
              <a:buChar char="•"/>
            </a:pPr>
            <a:r>
              <a:rPr lang="en-US" sz="1673" b="1">
                <a:solidFill>
                  <a:srgbClr val="7F7F7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Statistical Test</a:t>
            </a:r>
            <a:r>
              <a:rPr lang="en-US" sz="1673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: Performed t-tests to compare group means</a:t>
            </a:r>
          </a:p>
          <a:p>
            <a:pPr marL="361247" lvl="1" indent="-180623" algn="l">
              <a:lnSpc>
                <a:spcPts val="2007"/>
              </a:lnSpc>
              <a:spcBef>
                <a:spcPct val="0"/>
              </a:spcBef>
              <a:buFont typeface="Arial"/>
              <a:buChar char="•"/>
            </a:pPr>
            <a:r>
              <a:rPr lang="en-US" sz="1673" b="1">
                <a:solidFill>
                  <a:srgbClr val="7F7F7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Effect Size</a:t>
            </a:r>
            <a:r>
              <a:rPr lang="en-US" sz="1673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: Calculated Cohen’s d to measure practical significance</a:t>
            </a:r>
          </a:p>
          <a:p>
            <a:pPr algn="ctr">
              <a:lnSpc>
                <a:spcPts val="2007"/>
              </a:lnSpc>
              <a:spcBef>
                <a:spcPct val="0"/>
              </a:spcBef>
            </a:pPr>
            <a:endParaRPr lang="en-US" sz="1673">
              <a:solidFill>
                <a:srgbClr val="7F7F7F"/>
              </a:solidFill>
              <a:latin typeface="Arial MT Pro"/>
              <a:ea typeface="Arial MT Pro"/>
              <a:cs typeface="Arial MT Pro"/>
              <a:sym typeface="Arial MT Pro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811" y="2934972"/>
            <a:ext cx="9052437" cy="990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19"/>
              </a:lnSpc>
            </a:pPr>
            <a:r>
              <a:rPr lang="en-US" sz="1599" b="1">
                <a:solidFill>
                  <a:srgbClr val="7F7F7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Findings:</a:t>
            </a:r>
          </a:p>
          <a:p>
            <a:pPr marL="345439" lvl="1" indent="-172720" algn="l">
              <a:lnSpc>
                <a:spcPts val="1919"/>
              </a:lnSpc>
              <a:buFont typeface="Arial"/>
              <a:buChar char="•"/>
            </a:pPr>
            <a:r>
              <a:rPr lang="en-US" sz="1599" b="1" u="none" strike="noStrike">
                <a:solidFill>
                  <a:srgbClr val="7F7F7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Higher education → </a:t>
            </a:r>
            <a:r>
              <a:rPr lang="en-US" sz="1599" u="none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Better Reading &amp; Writing scores</a:t>
            </a:r>
          </a:p>
          <a:p>
            <a:pPr marL="345439" lvl="1" indent="-172720" algn="l">
              <a:lnSpc>
                <a:spcPts val="1919"/>
              </a:lnSpc>
              <a:buFont typeface="Arial"/>
              <a:buChar char="•"/>
            </a:pPr>
            <a:r>
              <a:rPr lang="en-US" sz="1599" b="1" u="none" strike="noStrike">
                <a:solidFill>
                  <a:srgbClr val="7F7F7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Moderate overall effect</a:t>
            </a:r>
          </a:p>
          <a:p>
            <a:pPr marL="345439" lvl="1" indent="-172720" algn="l">
              <a:lnSpc>
                <a:spcPts val="1919"/>
              </a:lnSpc>
              <a:buFont typeface="Arial"/>
              <a:buChar char="•"/>
            </a:pPr>
            <a:r>
              <a:rPr lang="en-US" sz="1599" b="1" u="none" strike="noStrike">
                <a:solidFill>
                  <a:srgbClr val="7F7F7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T-test →  all values &lt;  0.05                                            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2700" y="0"/>
            <a:ext cx="9902825" cy="1197330"/>
            <a:chOff x="0" y="0"/>
            <a:chExt cx="13203767" cy="15964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203810" cy="1596390"/>
            </a:xfrm>
            <a:custGeom>
              <a:avLst/>
              <a:gdLst/>
              <a:ahLst/>
              <a:cxnLst/>
              <a:rect l="l" t="t" r="r" b="b"/>
              <a:pathLst>
                <a:path w="13203810" h="1596390">
                  <a:moveTo>
                    <a:pt x="0" y="0"/>
                  </a:moveTo>
                  <a:lnTo>
                    <a:pt x="13203810" y="0"/>
                  </a:lnTo>
                  <a:lnTo>
                    <a:pt x="13203810" y="1596390"/>
                  </a:lnTo>
                  <a:lnTo>
                    <a:pt x="0" y="1596390"/>
                  </a:lnTo>
                  <a:close/>
                </a:path>
              </a:pathLst>
            </a:custGeom>
            <a:solidFill>
              <a:srgbClr val="193EB0"/>
            </a:solidFill>
          </p:spPr>
        </p:sp>
      </p:grpSp>
      <p:sp>
        <p:nvSpPr>
          <p:cNvPr id="4" name="AutoShape 4"/>
          <p:cNvSpPr/>
          <p:nvPr/>
        </p:nvSpPr>
        <p:spPr>
          <a:xfrm rot="3727">
            <a:off x="564916" y="6209429"/>
            <a:ext cx="8783874" cy="0"/>
          </a:xfrm>
          <a:prstGeom prst="line">
            <a:avLst/>
          </a:prstGeom>
          <a:ln w="9525" cap="rnd">
            <a:solidFill>
              <a:srgbClr val="BFBFB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442158" y="1825374"/>
            <a:ext cx="2500833" cy="3751249"/>
          </a:xfrm>
          <a:custGeom>
            <a:avLst/>
            <a:gdLst/>
            <a:ahLst/>
            <a:cxnLst/>
            <a:rect l="l" t="t" r="r" b="b"/>
            <a:pathLst>
              <a:path w="2500833" h="3751249">
                <a:moveTo>
                  <a:pt x="0" y="0"/>
                </a:moveTo>
                <a:lnTo>
                  <a:pt x="2500833" y="0"/>
                </a:lnTo>
                <a:lnTo>
                  <a:pt x="2500833" y="3751249"/>
                </a:lnTo>
                <a:lnTo>
                  <a:pt x="0" y="37512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1" b="-31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599813" y="1825374"/>
            <a:ext cx="2500833" cy="3751249"/>
          </a:xfrm>
          <a:custGeom>
            <a:avLst/>
            <a:gdLst/>
            <a:ahLst/>
            <a:cxnLst/>
            <a:rect l="l" t="t" r="r" b="b"/>
            <a:pathLst>
              <a:path w="2500833" h="3751249">
                <a:moveTo>
                  <a:pt x="0" y="0"/>
                </a:moveTo>
                <a:lnTo>
                  <a:pt x="2500833" y="0"/>
                </a:lnTo>
                <a:lnTo>
                  <a:pt x="2500833" y="3751249"/>
                </a:lnTo>
                <a:lnTo>
                  <a:pt x="0" y="37512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5000" r="-25000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6757871" y="1850621"/>
            <a:ext cx="2512374" cy="3768561"/>
          </a:xfrm>
          <a:custGeom>
            <a:avLst/>
            <a:gdLst/>
            <a:ahLst/>
            <a:cxnLst/>
            <a:rect l="l" t="t" r="r" b="b"/>
            <a:pathLst>
              <a:path w="2512374" h="3768561">
                <a:moveTo>
                  <a:pt x="0" y="0"/>
                </a:moveTo>
                <a:lnTo>
                  <a:pt x="2512373" y="0"/>
                </a:lnTo>
                <a:lnTo>
                  <a:pt x="2512373" y="3768561"/>
                </a:lnTo>
                <a:lnTo>
                  <a:pt x="0" y="37685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5000" r="-25000"/>
            </a:stretch>
          </a:blipFill>
        </p:spPr>
      </p:sp>
      <p:sp>
        <p:nvSpPr>
          <p:cNvPr id="8" name="Freeform 8">
            <a:hlinkClick r:id="rId5" tooltip="https://www.linkedin.com/in/3bdo-3laa1"/>
          </p:cNvPr>
          <p:cNvSpPr/>
          <p:nvPr/>
        </p:nvSpPr>
        <p:spPr>
          <a:xfrm>
            <a:off x="194099" y="5773963"/>
            <a:ext cx="387862" cy="268778"/>
          </a:xfrm>
          <a:custGeom>
            <a:avLst/>
            <a:gdLst/>
            <a:ahLst/>
            <a:cxnLst/>
            <a:rect l="l" t="t" r="r" b="b"/>
            <a:pathLst>
              <a:path w="387862" h="268778">
                <a:moveTo>
                  <a:pt x="0" y="0"/>
                </a:moveTo>
                <a:lnTo>
                  <a:pt x="387862" y="0"/>
                </a:lnTo>
                <a:lnTo>
                  <a:pt x="387862" y="268779"/>
                </a:lnTo>
                <a:lnTo>
                  <a:pt x="0" y="26877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22152" b="-22152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572597" y="6326796"/>
            <a:ext cx="2888788" cy="228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60"/>
              </a:lnSpc>
            </a:pPr>
            <a:r>
              <a:rPr lang="en-US" sz="1300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Samsung Innovation Campus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942991" y="193852"/>
            <a:ext cx="4414311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4199">
                <a:solidFill>
                  <a:srgbClr val="FFFFFF"/>
                </a:solidFill>
                <a:latin typeface="Arial MT Pro"/>
                <a:ea typeface="Arial MT Pro"/>
                <a:cs typeface="Arial MT Pro"/>
                <a:sym typeface="Arial MT Pro"/>
              </a:rPr>
              <a:t>Team Members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250507" y="5740474"/>
            <a:ext cx="2673219" cy="314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0" b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  <a:hlinkClick r:id="rId7" tooltip="https://www.linkedin.com/in/radwa-badran-666595272/"/>
              </a:rPr>
              <a:t>Nouran Ashraf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140075" y="5740474"/>
            <a:ext cx="2673219" cy="314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  <a:spcBef>
                <a:spcPct val="0"/>
              </a:spcBef>
            </a:pPr>
            <a:r>
              <a:rPr lang="en-US" sz="2000" b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Kareem Taha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85800" y="5759524"/>
            <a:ext cx="2686963" cy="295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99"/>
              </a:lnSpc>
              <a:spcBef>
                <a:spcPct val="0"/>
              </a:spcBef>
            </a:pPr>
            <a:r>
              <a:rPr lang="en-US" sz="1999" b="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Abdelrahman Alaa</a:t>
            </a:r>
          </a:p>
        </p:txBody>
      </p:sp>
      <p:sp>
        <p:nvSpPr>
          <p:cNvPr id="14" name="Freeform 14">
            <a:hlinkClick r:id="rId8" tooltip="https://www.linkedin.com/in/kareem-taha-66b0a8332"/>
          </p:cNvPr>
          <p:cNvSpPr/>
          <p:nvPr/>
        </p:nvSpPr>
        <p:spPr>
          <a:xfrm>
            <a:off x="3647438" y="5756256"/>
            <a:ext cx="387862" cy="268778"/>
          </a:xfrm>
          <a:custGeom>
            <a:avLst/>
            <a:gdLst/>
            <a:ahLst/>
            <a:cxnLst/>
            <a:rect l="l" t="t" r="r" b="b"/>
            <a:pathLst>
              <a:path w="387862" h="268778">
                <a:moveTo>
                  <a:pt x="0" y="0"/>
                </a:moveTo>
                <a:lnTo>
                  <a:pt x="387862" y="0"/>
                </a:lnTo>
                <a:lnTo>
                  <a:pt x="387862" y="268778"/>
                </a:lnTo>
                <a:lnTo>
                  <a:pt x="0" y="26877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22152" b="-22152"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6757871" y="5768010"/>
            <a:ext cx="387862" cy="268778"/>
          </a:xfrm>
          <a:custGeom>
            <a:avLst/>
            <a:gdLst/>
            <a:ahLst/>
            <a:cxnLst/>
            <a:rect l="l" t="t" r="r" b="b"/>
            <a:pathLst>
              <a:path w="387862" h="268778">
                <a:moveTo>
                  <a:pt x="0" y="0"/>
                </a:moveTo>
                <a:lnTo>
                  <a:pt x="387861" y="0"/>
                </a:lnTo>
                <a:lnTo>
                  <a:pt x="387861" y="268778"/>
                </a:lnTo>
                <a:lnTo>
                  <a:pt x="0" y="26877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22152" b="-22152"/>
            </a:stretch>
          </a:blipFill>
        </p:spPr>
      </p:sp>
    </p:spTree>
  </p:cSld>
  <p:clrMapOvr>
    <a:masterClrMapping/>
  </p:clrMapOvr>
  <p:transition>
    <p:push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2700" y="0"/>
            <a:ext cx="9902825" cy="1197330"/>
            <a:chOff x="0" y="0"/>
            <a:chExt cx="13203767" cy="15964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203810" cy="1596390"/>
            </a:xfrm>
            <a:custGeom>
              <a:avLst/>
              <a:gdLst/>
              <a:ahLst/>
              <a:cxnLst/>
              <a:rect l="l" t="t" r="r" b="b"/>
              <a:pathLst>
                <a:path w="13203810" h="1596390">
                  <a:moveTo>
                    <a:pt x="0" y="0"/>
                  </a:moveTo>
                  <a:lnTo>
                    <a:pt x="13203810" y="0"/>
                  </a:lnTo>
                  <a:lnTo>
                    <a:pt x="13203810" y="1596390"/>
                  </a:lnTo>
                  <a:lnTo>
                    <a:pt x="0" y="1596390"/>
                  </a:lnTo>
                  <a:close/>
                </a:path>
              </a:pathLst>
            </a:custGeom>
            <a:solidFill>
              <a:srgbClr val="193EB0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-19050" y="2752365"/>
            <a:ext cx="9909175" cy="3270028"/>
          </a:xfrm>
          <a:custGeom>
            <a:avLst/>
            <a:gdLst/>
            <a:ahLst/>
            <a:cxnLst/>
            <a:rect l="l" t="t" r="r" b="b"/>
            <a:pathLst>
              <a:path w="9909175" h="3270028">
                <a:moveTo>
                  <a:pt x="0" y="0"/>
                </a:moveTo>
                <a:lnTo>
                  <a:pt x="9909175" y="0"/>
                </a:lnTo>
                <a:lnTo>
                  <a:pt x="9909175" y="3270028"/>
                </a:lnTo>
                <a:lnTo>
                  <a:pt x="0" y="32700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36705" y="193852"/>
            <a:ext cx="6162545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  <a:spcBef>
                <a:spcPct val="0"/>
              </a:spcBef>
            </a:pPr>
            <a:r>
              <a:rPr lang="en-US" sz="4199" dirty="0">
                <a:solidFill>
                  <a:srgbClr val="000000"/>
                </a:solidFill>
                <a:latin typeface="Arial MT Pro"/>
                <a:ea typeface="Arial MT Pro"/>
                <a:cs typeface="Arial MT Pro"/>
                <a:sym typeface="Arial MT Pro"/>
              </a:rPr>
              <a:t>Q2: Test Preparation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7450" y="1332986"/>
            <a:ext cx="7561421" cy="1152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38"/>
              </a:lnSpc>
              <a:spcBef>
                <a:spcPct val="0"/>
              </a:spcBef>
            </a:pPr>
            <a:r>
              <a:rPr lang="en-US" sz="2032">
                <a:solidFill>
                  <a:srgbClr val="000000"/>
                </a:solidFill>
                <a:latin typeface="Arial MT Pro"/>
                <a:ea typeface="Arial MT Pro"/>
                <a:cs typeface="Arial MT Pro"/>
                <a:sym typeface="Arial MT Pro"/>
              </a:rPr>
              <a:t> </a:t>
            </a:r>
            <a:r>
              <a:rPr lang="en-US" sz="2032" b="1">
                <a:solidFill>
                  <a:srgbClr val="7F7F7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Methods</a:t>
            </a:r>
            <a:r>
              <a:rPr lang="en-US" sz="2032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:</a:t>
            </a:r>
          </a:p>
          <a:p>
            <a:pPr marL="380291" lvl="1" indent="-190145" algn="l">
              <a:lnSpc>
                <a:spcPts val="2113"/>
              </a:lnSpc>
              <a:buFont typeface="Arial"/>
              <a:buChar char="•"/>
            </a:pPr>
            <a:r>
              <a:rPr lang="en-US" sz="1761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Compared students who completed vs. did not complete test preparation</a:t>
            </a:r>
          </a:p>
          <a:p>
            <a:pPr marL="380291" lvl="1" indent="-190145" algn="l">
              <a:lnSpc>
                <a:spcPts val="2113"/>
              </a:lnSpc>
              <a:buFont typeface="Arial"/>
              <a:buChar char="•"/>
            </a:pPr>
            <a:r>
              <a:rPr lang="en-US" sz="1761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Applied t-tests to compare means across subjects</a:t>
            </a:r>
          </a:p>
          <a:p>
            <a:pPr marL="380291" lvl="1" indent="-190145" algn="l">
              <a:lnSpc>
                <a:spcPts val="2113"/>
              </a:lnSpc>
              <a:buFont typeface="Arial"/>
              <a:buChar char="•"/>
            </a:pPr>
            <a:r>
              <a:rPr lang="en-US" sz="1761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Calculated Cohen’s d effect sizes to measure impact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2700" y="0"/>
            <a:ext cx="9902825" cy="1197330"/>
            <a:chOff x="0" y="0"/>
            <a:chExt cx="13203767" cy="15964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203810" cy="1596390"/>
            </a:xfrm>
            <a:custGeom>
              <a:avLst/>
              <a:gdLst/>
              <a:ahLst/>
              <a:cxnLst/>
              <a:rect l="l" t="t" r="r" b="b"/>
              <a:pathLst>
                <a:path w="13203810" h="1596390">
                  <a:moveTo>
                    <a:pt x="0" y="0"/>
                  </a:moveTo>
                  <a:lnTo>
                    <a:pt x="13203810" y="0"/>
                  </a:lnTo>
                  <a:lnTo>
                    <a:pt x="13203810" y="1596390"/>
                  </a:lnTo>
                  <a:lnTo>
                    <a:pt x="0" y="1596390"/>
                  </a:lnTo>
                  <a:close/>
                </a:path>
              </a:pathLst>
            </a:custGeom>
            <a:solidFill>
              <a:srgbClr val="193EB0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4513519" y="3360247"/>
            <a:ext cx="5382956" cy="3497753"/>
          </a:xfrm>
          <a:custGeom>
            <a:avLst/>
            <a:gdLst/>
            <a:ahLst/>
            <a:cxnLst/>
            <a:rect l="l" t="t" r="r" b="b"/>
            <a:pathLst>
              <a:path w="5382956" h="3497753">
                <a:moveTo>
                  <a:pt x="0" y="0"/>
                </a:moveTo>
                <a:lnTo>
                  <a:pt x="5382956" y="0"/>
                </a:lnTo>
                <a:lnTo>
                  <a:pt x="5382956" y="3497753"/>
                </a:lnTo>
                <a:lnTo>
                  <a:pt x="0" y="34977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72597" y="6326796"/>
            <a:ext cx="2888788" cy="228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60"/>
              </a:lnSpc>
            </a:pPr>
            <a:r>
              <a:rPr lang="en-US" sz="1300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Samsung Innovation Campus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49106" y="270052"/>
            <a:ext cx="8901258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4199" b="1">
                <a:solidFill>
                  <a:srgbClr val="FFFFF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Q2: </a:t>
            </a:r>
            <a:r>
              <a:rPr lang="en-US" sz="4199">
                <a:solidFill>
                  <a:srgbClr val="FFFFFF"/>
                </a:solidFill>
                <a:latin typeface="Arial MT Pro"/>
                <a:ea typeface="Arial MT Pro"/>
                <a:cs typeface="Arial MT Pro"/>
                <a:sym typeface="Arial MT Pro"/>
              </a:rPr>
              <a:t>Test Preparation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-12700" y="1453891"/>
            <a:ext cx="9052437" cy="1514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999" b="1">
                <a:solidFill>
                  <a:srgbClr val="7F7F7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Findings:</a:t>
            </a:r>
          </a:p>
          <a:p>
            <a:pPr marL="431797" lvl="1" indent="-215899" algn="l">
              <a:lnSpc>
                <a:spcPts val="2399"/>
              </a:lnSpc>
              <a:buFont typeface="Arial"/>
              <a:buChar char="•"/>
            </a:pPr>
            <a:r>
              <a:rPr lang="en-US" sz="1999" b="1">
                <a:solidFill>
                  <a:srgbClr val="7F7F7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t-test ⟶ </a:t>
            </a:r>
            <a:r>
              <a:rPr lang="en-US" sz="1999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all p-values &lt; 0.05 means there is a significant difference when talking the test</a:t>
            </a:r>
          </a:p>
          <a:p>
            <a:pPr marL="431797" lvl="1" indent="-215899" algn="l">
              <a:lnSpc>
                <a:spcPts val="2399"/>
              </a:lnSpc>
              <a:buFont typeface="Arial"/>
              <a:buChar char="•"/>
            </a:pPr>
            <a:r>
              <a:rPr lang="en-US" sz="1999" b="1">
                <a:solidFill>
                  <a:srgbClr val="7F7F7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Compl</a:t>
            </a:r>
            <a:r>
              <a:rPr lang="en-US" sz="1999" b="1" u="none" strike="noStrike">
                <a:solidFill>
                  <a:srgbClr val="7F7F7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eted course → </a:t>
            </a:r>
            <a:r>
              <a:rPr lang="en-US" sz="1999" u="none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Higher scores across all subjects</a:t>
            </a:r>
          </a:p>
          <a:p>
            <a:pPr marL="431797" lvl="1" indent="-215899" algn="l">
              <a:lnSpc>
                <a:spcPts val="2399"/>
              </a:lnSpc>
              <a:buFont typeface="Arial"/>
              <a:buChar char="•"/>
            </a:pPr>
            <a:r>
              <a:rPr lang="en-US" sz="1999" b="1" u="none" strike="noStrike">
                <a:solidFill>
                  <a:srgbClr val="7F7F7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Strongest impact → </a:t>
            </a:r>
            <a:r>
              <a:rPr lang="en-US" sz="1999" u="none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Writing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2700" y="0"/>
            <a:ext cx="9902825" cy="1197330"/>
            <a:chOff x="0" y="0"/>
            <a:chExt cx="13203767" cy="15964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203810" cy="1596390"/>
            </a:xfrm>
            <a:custGeom>
              <a:avLst/>
              <a:gdLst/>
              <a:ahLst/>
              <a:cxnLst/>
              <a:rect l="l" t="t" r="r" b="b"/>
              <a:pathLst>
                <a:path w="13203810" h="1596390">
                  <a:moveTo>
                    <a:pt x="0" y="0"/>
                  </a:moveTo>
                  <a:lnTo>
                    <a:pt x="13203810" y="0"/>
                  </a:lnTo>
                  <a:lnTo>
                    <a:pt x="13203810" y="1596390"/>
                  </a:lnTo>
                  <a:lnTo>
                    <a:pt x="0" y="1596390"/>
                  </a:lnTo>
                  <a:close/>
                </a:path>
              </a:pathLst>
            </a:custGeom>
            <a:solidFill>
              <a:srgbClr val="193EB0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0" y="3783895"/>
            <a:ext cx="3660723" cy="3074105"/>
          </a:xfrm>
          <a:custGeom>
            <a:avLst/>
            <a:gdLst/>
            <a:ahLst/>
            <a:cxnLst/>
            <a:rect l="l" t="t" r="r" b="b"/>
            <a:pathLst>
              <a:path w="3660723" h="3074105">
                <a:moveTo>
                  <a:pt x="0" y="0"/>
                </a:moveTo>
                <a:lnTo>
                  <a:pt x="3660723" y="0"/>
                </a:lnTo>
                <a:lnTo>
                  <a:pt x="3660723" y="3074105"/>
                </a:lnTo>
                <a:lnTo>
                  <a:pt x="0" y="30741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3660723" y="3783895"/>
            <a:ext cx="3220879" cy="3074105"/>
          </a:xfrm>
          <a:custGeom>
            <a:avLst/>
            <a:gdLst/>
            <a:ahLst/>
            <a:cxnLst/>
            <a:rect l="l" t="t" r="r" b="b"/>
            <a:pathLst>
              <a:path w="3220879" h="3074105">
                <a:moveTo>
                  <a:pt x="0" y="0"/>
                </a:moveTo>
                <a:lnTo>
                  <a:pt x="3220879" y="0"/>
                </a:lnTo>
                <a:lnTo>
                  <a:pt x="3220879" y="3074105"/>
                </a:lnTo>
                <a:lnTo>
                  <a:pt x="0" y="30741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13656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6881602" y="3783895"/>
            <a:ext cx="3248259" cy="3074105"/>
          </a:xfrm>
          <a:custGeom>
            <a:avLst/>
            <a:gdLst/>
            <a:ahLst/>
            <a:cxnLst/>
            <a:rect l="l" t="t" r="r" b="b"/>
            <a:pathLst>
              <a:path w="3248259" h="3074105">
                <a:moveTo>
                  <a:pt x="0" y="0"/>
                </a:moveTo>
                <a:lnTo>
                  <a:pt x="3248259" y="0"/>
                </a:lnTo>
                <a:lnTo>
                  <a:pt x="3248259" y="3074105"/>
                </a:lnTo>
                <a:lnTo>
                  <a:pt x="0" y="30741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30" r="-12767" b="-30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-12700" y="114429"/>
            <a:ext cx="8944766" cy="827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81"/>
              </a:lnSpc>
              <a:spcBef>
                <a:spcPct val="0"/>
              </a:spcBef>
            </a:pPr>
            <a:r>
              <a:rPr lang="en-US" sz="4817">
                <a:solidFill>
                  <a:srgbClr val="000000"/>
                </a:solidFill>
                <a:latin typeface="Arial MT Pro"/>
                <a:ea typeface="Arial MT Pro"/>
                <a:cs typeface="Arial MT Pro"/>
                <a:sym typeface="Arial MT Pro"/>
              </a:rPr>
              <a:t>Q3: Demographics &amp; Test  prep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-12700" y="1317685"/>
            <a:ext cx="7185943" cy="22947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42"/>
              </a:lnSpc>
              <a:spcBef>
                <a:spcPct val="0"/>
              </a:spcBef>
            </a:pPr>
            <a:r>
              <a:rPr lang="en-US" sz="2118" b="1">
                <a:solidFill>
                  <a:srgbClr val="7F7F7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Method</a:t>
            </a:r>
            <a:r>
              <a:rPr lang="en-US" sz="2118">
                <a:solidFill>
                  <a:srgbClr val="000000"/>
                </a:solidFill>
                <a:latin typeface="Arial MT Pro"/>
                <a:ea typeface="Arial MT Pro"/>
                <a:cs typeface="Arial MT Pro"/>
                <a:sym typeface="Arial MT Pro"/>
              </a:rPr>
              <a:t>:</a:t>
            </a:r>
          </a:p>
          <a:p>
            <a:pPr marL="457382" lvl="1" indent="-228691" algn="l">
              <a:lnSpc>
                <a:spcPts val="2542"/>
              </a:lnSpc>
              <a:buFont typeface="Arial"/>
              <a:buChar char="•"/>
            </a:pPr>
            <a:r>
              <a:rPr lang="en-US" sz="2118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Conducted Chi-square tests of independence</a:t>
            </a:r>
          </a:p>
          <a:p>
            <a:pPr marL="457382" lvl="1" indent="-228691" algn="l">
              <a:lnSpc>
                <a:spcPts val="2542"/>
              </a:lnSpc>
              <a:buFont typeface="Arial"/>
              <a:buChar char="•"/>
            </a:pPr>
            <a:r>
              <a:rPr lang="en-US" sz="2118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Examined test preparation enrollment vs. demographics:</a:t>
            </a:r>
          </a:p>
          <a:p>
            <a:pPr marL="457382" lvl="1" indent="-228691" algn="l">
              <a:lnSpc>
                <a:spcPts val="2542"/>
              </a:lnSpc>
              <a:buFont typeface="Arial"/>
              <a:buChar char="•"/>
            </a:pPr>
            <a:r>
              <a:rPr lang="en-US" sz="2118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Gender</a:t>
            </a:r>
          </a:p>
          <a:p>
            <a:pPr marL="457382" lvl="1" indent="-228691" algn="l">
              <a:lnSpc>
                <a:spcPts val="2542"/>
              </a:lnSpc>
              <a:buFont typeface="Arial"/>
              <a:buChar char="•"/>
            </a:pPr>
            <a:r>
              <a:rPr lang="en-US" sz="2118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Race/Ethnicity</a:t>
            </a:r>
          </a:p>
          <a:p>
            <a:pPr marL="457382" lvl="1" indent="-228691" algn="l">
              <a:lnSpc>
                <a:spcPts val="2542"/>
              </a:lnSpc>
              <a:buFont typeface="Arial"/>
              <a:buChar char="•"/>
            </a:pPr>
            <a:r>
              <a:rPr lang="en-US" sz="2118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Lunch Type (SES)</a:t>
            </a:r>
          </a:p>
          <a:p>
            <a:pPr marL="457382" lvl="1" indent="-228691" algn="l">
              <a:lnSpc>
                <a:spcPts val="2542"/>
              </a:lnSpc>
              <a:buFont typeface="Arial"/>
              <a:buChar char="•"/>
            </a:pPr>
            <a:r>
              <a:rPr lang="en-US" sz="2118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Parental Education</a:t>
            </a:r>
          </a:p>
        </p:txBody>
      </p:sp>
    </p:spTree>
  </p:cSld>
  <p:clrMapOvr>
    <a:masterClrMapping/>
  </p:clrMapOvr>
  <p:transition>
    <p:push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2700" y="0"/>
            <a:ext cx="9902825" cy="1197330"/>
            <a:chOff x="0" y="0"/>
            <a:chExt cx="13203767" cy="15964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203810" cy="1596390"/>
            </a:xfrm>
            <a:custGeom>
              <a:avLst/>
              <a:gdLst/>
              <a:ahLst/>
              <a:cxnLst/>
              <a:rect l="l" t="t" r="r" b="b"/>
              <a:pathLst>
                <a:path w="13203810" h="1596390">
                  <a:moveTo>
                    <a:pt x="0" y="0"/>
                  </a:moveTo>
                  <a:lnTo>
                    <a:pt x="13203810" y="0"/>
                  </a:lnTo>
                  <a:lnTo>
                    <a:pt x="13203810" y="1596390"/>
                  </a:lnTo>
                  <a:lnTo>
                    <a:pt x="0" y="1596390"/>
                  </a:lnTo>
                  <a:close/>
                </a:path>
              </a:pathLst>
            </a:custGeom>
            <a:solidFill>
              <a:srgbClr val="193EB0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-29422" y="3429000"/>
            <a:ext cx="9955319" cy="3549756"/>
          </a:xfrm>
          <a:custGeom>
            <a:avLst/>
            <a:gdLst/>
            <a:ahLst/>
            <a:cxnLst/>
            <a:rect l="l" t="t" r="r" b="b"/>
            <a:pathLst>
              <a:path w="9955319" h="3549756">
                <a:moveTo>
                  <a:pt x="0" y="0"/>
                </a:moveTo>
                <a:lnTo>
                  <a:pt x="9955319" y="0"/>
                </a:lnTo>
                <a:lnTo>
                  <a:pt x="9955319" y="3549756"/>
                </a:lnTo>
                <a:lnTo>
                  <a:pt x="0" y="35497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075" r="-450" b="-3863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98045" y="193852"/>
            <a:ext cx="7451249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  <a:spcBef>
                <a:spcPct val="0"/>
              </a:spcBef>
            </a:pPr>
            <a:r>
              <a:rPr lang="en-US" sz="4199">
                <a:solidFill>
                  <a:srgbClr val="000000"/>
                </a:solidFill>
                <a:latin typeface="Arial MT Pro"/>
                <a:ea typeface="Arial MT Pro"/>
                <a:cs typeface="Arial MT Pro"/>
                <a:sym typeface="Arial MT Pro"/>
              </a:rPr>
              <a:t>Q3: Demographics &amp; Test prep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1425401"/>
            <a:ext cx="9896475" cy="1857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 b="1">
                <a:solidFill>
                  <a:srgbClr val="7F7F7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Findings:</a:t>
            </a:r>
          </a:p>
          <a:p>
            <a:pPr marL="518165" lvl="1" indent="-259082" algn="l">
              <a:lnSpc>
                <a:spcPts val="2880"/>
              </a:lnSpc>
              <a:buFont typeface="Arial"/>
              <a:buChar char="•"/>
            </a:pPr>
            <a:r>
              <a:rPr lang="en-US" sz="2400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No significant associations found for gender, race/ethnicity, lunch type, or parental education (p &gt; 0.05)</a:t>
            </a:r>
          </a:p>
          <a:p>
            <a:pPr marL="518165" lvl="1" indent="-259082" algn="l">
              <a:lnSpc>
                <a:spcPts val="2880"/>
              </a:lnSpc>
              <a:buFont typeface="Arial"/>
              <a:buChar char="•"/>
            </a:pPr>
            <a:r>
              <a:rPr lang="en-US" sz="2400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Test preparation enrollment is independent of demographic background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2700" y="0"/>
            <a:ext cx="9902825" cy="1197330"/>
            <a:chOff x="0" y="0"/>
            <a:chExt cx="13203767" cy="15964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203810" cy="1596390"/>
            </a:xfrm>
            <a:custGeom>
              <a:avLst/>
              <a:gdLst/>
              <a:ahLst/>
              <a:cxnLst/>
              <a:rect l="l" t="t" r="r" b="b"/>
              <a:pathLst>
                <a:path w="13203810" h="1596390">
                  <a:moveTo>
                    <a:pt x="0" y="0"/>
                  </a:moveTo>
                  <a:lnTo>
                    <a:pt x="13203810" y="0"/>
                  </a:lnTo>
                  <a:lnTo>
                    <a:pt x="13203810" y="1596390"/>
                  </a:lnTo>
                  <a:lnTo>
                    <a:pt x="0" y="1596390"/>
                  </a:lnTo>
                  <a:close/>
                </a:path>
              </a:pathLst>
            </a:custGeom>
            <a:solidFill>
              <a:srgbClr val="193EB0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664401" y="3096606"/>
            <a:ext cx="8548624" cy="3761394"/>
          </a:xfrm>
          <a:custGeom>
            <a:avLst/>
            <a:gdLst/>
            <a:ahLst/>
            <a:cxnLst/>
            <a:rect l="l" t="t" r="r" b="b"/>
            <a:pathLst>
              <a:path w="8548624" h="3761394">
                <a:moveTo>
                  <a:pt x="0" y="0"/>
                </a:moveTo>
                <a:lnTo>
                  <a:pt x="8548623" y="0"/>
                </a:lnTo>
                <a:lnTo>
                  <a:pt x="8548623" y="3761394"/>
                </a:lnTo>
                <a:lnTo>
                  <a:pt x="0" y="37613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0" y="193852"/>
            <a:ext cx="9151434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  <a:spcBef>
                <a:spcPct val="0"/>
              </a:spcBef>
            </a:pPr>
            <a:r>
              <a:rPr lang="en-US" sz="4199">
                <a:solidFill>
                  <a:srgbClr val="000000"/>
                </a:solidFill>
                <a:latin typeface="Arial MT Pro"/>
                <a:ea typeface="Arial MT Pro"/>
                <a:cs typeface="Arial MT Pro"/>
                <a:sym typeface="Arial MT Pro"/>
              </a:rPr>
              <a:t>Q4: Performance Levels &amp; Test Prep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1363056"/>
            <a:ext cx="9567386" cy="1733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800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 </a:t>
            </a:r>
            <a:r>
              <a:rPr lang="en-US" sz="2800" b="1">
                <a:solidFill>
                  <a:srgbClr val="7F7F7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Method</a:t>
            </a:r>
            <a:r>
              <a:rPr lang="en-US" sz="2800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:</a:t>
            </a:r>
          </a:p>
          <a:p>
            <a:pPr marL="604523" lvl="1" indent="-302261" algn="l">
              <a:lnSpc>
                <a:spcPts val="3360"/>
              </a:lnSpc>
              <a:buFont typeface="Arial"/>
              <a:buChar char="•"/>
            </a:pPr>
            <a:r>
              <a:rPr lang="en-US" sz="2800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Split students into bins (Low / Medium / High performers)</a:t>
            </a:r>
          </a:p>
          <a:p>
            <a:pPr marL="604523" lvl="1" indent="-302261" algn="l">
              <a:lnSpc>
                <a:spcPts val="3360"/>
              </a:lnSpc>
              <a:buFont typeface="Arial"/>
              <a:buChar char="•"/>
            </a:pPr>
            <a:r>
              <a:rPr lang="en-US" sz="2800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Conducted t-tests within each group</a:t>
            </a:r>
          </a:p>
          <a:p>
            <a:pPr marL="604523" lvl="1" indent="-302261" algn="l">
              <a:lnSpc>
                <a:spcPts val="3360"/>
              </a:lnSpc>
              <a:buFont typeface="Arial"/>
              <a:buChar char="•"/>
            </a:pPr>
            <a:r>
              <a:rPr lang="en-US" sz="2800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Measured effect sizes with Cohen’s 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2700" y="0"/>
            <a:ext cx="9902825" cy="1197330"/>
            <a:chOff x="0" y="0"/>
            <a:chExt cx="13203767" cy="15964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203810" cy="1596390"/>
            </a:xfrm>
            <a:custGeom>
              <a:avLst/>
              <a:gdLst/>
              <a:ahLst/>
              <a:cxnLst/>
              <a:rect l="l" t="t" r="r" b="b"/>
              <a:pathLst>
                <a:path w="13203810" h="1596390">
                  <a:moveTo>
                    <a:pt x="0" y="0"/>
                  </a:moveTo>
                  <a:lnTo>
                    <a:pt x="13203810" y="0"/>
                  </a:lnTo>
                  <a:lnTo>
                    <a:pt x="13203810" y="1596390"/>
                  </a:lnTo>
                  <a:lnTo>
                    <a:pt x="0" y="1596390"/>
                  </a:lnTo>
                  <a:close/>
                </a:path>
              </a:pathLst>
            </a:custGeom>
            <a:solidFill>
              <a:srgbClr val="193EB0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-12700" y="3020488"/>
            <a:ext cx="9890125" cy="3223523"/>
          </a:xfrm>
          <a:custGeom>
            <a:avLst/>
            <a:gdLst/>
            <a:ahLst/>
            <a:cxnLst/>
            <a:rect l="l" t="t" r="r" b="b"/>
            <a:pathLst>
              <a:path w="9890125" h="3223523">
                <a:moveTo>
                  <a:pt x="0" y="0"/>
                </a:moveTo>
                <a:lnTo>
                  <a:pt x="9890125" y="0"/>
                </a:lnTo>
                <a:lnTo>
                  <a:pt x="9890125" y="3223523"/>
                </a:lnTo>
                <a:lnTo>
                  <a:pt x="0" y="32235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480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85538" y="120307"/>
            <a:ext cx="9180712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  <a:spcBef>
                <a:spcPct val="0"/>
              </a:spcBef>
            </a:pPr>
            <a:r>
              <a:rPr lang="en-US" sz="4199" dirty="0">
                <a:solidFill>
                  <a:srgbClr val="000000"/>
                </a:solidFill>
                <a:latin typeface="Arial MT Pro"/>
                <a:ea typeface="Arial MT Pro"/>
                <a:cs typeface="Arial MT Pro"/>
                <a:sym typeface="Arial MT Pro"/>
              </a:rPr>
              <a:t>Q4: Performance Levels &amp; Test Prep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1230617"/>
            <a:ext cx="9896475" cy="1133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80"/>
              </a:lnSpc>
            </a:pPr>
            <a:r>
              <a:rPr lang="en-US" sz="2400" b="1">
                <a:solidFill>
                  <a:srgbClr val="7F7F7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Findings</a:t>
            </a:r>
            <a:r>
              <a:rPr lang="en-US" sz="2400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:</a:t>
            </a:r>
          </a:p>
          <a:p>
            <a:pPr marL="518165" lvl="1" indent="-259082" algn="l">
              <a:lnSpc>
                <a:spcPts val="2880"/>
              </a:lnSpc>
              <a:buFont typeface="Arial"/>
              <a:buChar char="•"/>
            </a:pPr>
            <a:r>
              <a:rPr lang="en-US" sz="2400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Suggests slightly stronger benefits for low and medium performers, though effects remain modest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2700" y="0"/>
            <a:ext cx="9902825" cy="1197330"/>
            <a:chOff x="0" y="0"/>
            <a:chExt cx="13203767" cy="15964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203810" cy="1596390"/>
            </a:xfrm>
            <a:custGeom>
              <a:avLst/>
              <a:gdLst/>
              <a:ahLst/>
              <a:cxnLst/>
              <a:rect l="l" t="t" r="r" b="b"/>
              <a:pathLst>
                <a:path w="13203810" h="1596390">
                  <a:moveTo>
                    <a:pt x="0" y="0"/>
                  </a:moveTo>
                  <a:lnTo>
                    <a:pt x="13203810" y="0"/>
                  </a:lnTo>
                  <a:lnTo>
                    <a:pt x="13203810" y="1596390"/>
                  </a:lnTo>
                  <a:lnTo>
                    <a:pt x="0" y="1596390"/>
                  </a:lnTo>
                  <a:close/>
                </a:path>
              </a:pathLst>
            </a:custGeom>
            <a:solidFill>
              <a:srgbClr val="193EB0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0" y="203377"/>
            <a:ext cx="9783445" cy="619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19"/>
              </a:lnSpc>
              <a:spcBef>
                <a:spcPct val="0"/>
              </a:spcBef>
            </a:pPr>
            <a:r>
              <a:rPr lang="en-US" sz="3599">
                <a:solidFill>
                  <a:srgbClr val="000000"/>
                </a:solidFill>
                <a:latin typeface="Arial MT Pro"/>
                <a:ea typeface="Arial MT Pro"/>
                <a:cs typeface="Arial MT Pro"/>
                <a:sym typeface="Arial MT Pro"/>
              </a:rPr>
              <a:t>Q5: Main factors affecting students performance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-12700" y="1585913"/>
            <a:ext cx="12560898" cy="3294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98"/>
              </a:lnSpc>
            </a:pPr>
            <a:r>
              <a:rPr lang="en-US" sz="2415">
                <a:solidFill>
                  <a:srgbClr val="000000"/>
                </a:solidFill>
                <a:latin typeface="Arial MT Pro"/>
                <a:ea typeface="Arial MT Pro"/>
                <a:cs typeface="Arial MT Pro"/>
                <a:sym typeface="Arial MT Pro"/>
              </a:rPr>
              <a:t> </a:t>
            </a:r>
            <a:r>
              <a:rPr lang="en-US" sz="2415" b="1">
                <a:solidFill>
                  <a:srgbClr val="7F7F7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Method:</a:t>
            </a:r>
          </a:p>
          <a:p>
            <a:pPr marL="521408" lvl="1" indent="-260704" algn="l">
              <a:lnSpc>
                <a:spcPts val="2898"/>
              </a:lnSpc>
              <a:buFont typeface="Arial"/>
              <a:buChar char="•"/>
            </a:pPr>
            <a:r>
              <a:rPr lang="en-US" sz="2415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Comprehensive effect size analysis across multiple factors:</a:t>
            </a:r>
          </a:p>
          <a:p>
            <a:pPr marL="1042817" lvl="2" indent="-347606" algn="l">
              <a:lnSpc>
                <a:spcPts val="2898"/>
              </a:lnSpc>
              <a:buFont typeface="Arial"/>
              <a:buChar char="⚬"/>
            </a:pPr>
            <a:r>
              <a:rPr lang="en-US" sz="2415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Socioeconomic Status (Lunch Type)</a:t>
            </a:r>
          </a:p>
          <a:p>
            <a:pPr marL="1042817" lvl="2" indent="-347606" algn="l">
              <a:lnSpc>
                <a:spcPts val="2898"/>
              </a:lnSpc>
              <a:buFont typeface="Arial"/>
              <a:buChar char="⚬"/>
            </a:pPr>
            <a:r>
              <a:rPr lang="en-US" sz="2415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Test Preparation completion</a:t>
            </a:r>
          </a:p>
          <a:p>
            <a:pPr marL="1042817" lvl="2" indent="-347606" algn="l">
              <a:lnSpc>
                <a:spcPts val="2898"/>
              </a:lnSpc>
              <a:buFont typeface="Arial"/>
              <a:buChar char="⚬"/>
            </a:pPr>
            <a:r>
              <a:rPr lang="en-US" sz="2415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Parental Education level</a:t>
            </a:r>
          </a:p>
          <a:p>
            <a:pPr marL="1042817" lvl="2" indent="-347606" algn="l">
              <a:lnSpc>
                <a:spcPts val="2898"/>
              </a:lnSpc>
              <a:buFont typeface="Arial"/>
              <a:buChar char="⚬"/>
            </a:pPr>
            <a:r>
              <a:rPr lang="en-US" sz="2415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Gender differences</a:t>
            </a:r>
          </a:p>
          <a:p>
            <a:pPr marL="521408" lvl="1" indent="-260704" algn="l">
              <a:lnSpc>
                <a:spcPts val="2898"/>
              </a:lnSpc>
              <a:buFont typeface="Arial"/>
              <a:buChar char="•"/>
            </a:pPr>
            <a:r>
              <a:rPr lang="en-US" sz="2415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Used Cohen’s d effect sizes for all subjects</a:t>
            </a:r>
          </a:p>
          <a:p>
            <a:pPr marL="521408" lvl="1" indent="-260704" algn="l">
              <a:lnSpc>
                <a:spcPts val="2898"/>
              </a:lnSpc>
              <a:buFont typeface="Arial"/>
              <a:buChar char="•"/>
            </a:pPr>
            <a:r>
              <a:rPr lang="en-US" sz="2415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Created heat maps, bar charts, radar plots to compare impacts</a:t>
            </a:r>
          </a:p>
          <a:p>
            <a:pPr marL="521408" lvl="1" indent="-260704" algn="l">
              <a:lnSpc>
                <a:spcPts val="2898"/>
              </a:lnSpc>
              <a:buFont typeface="Arial"/>
              <a:buChar char="•"/>
            </a:pPr>
            <a:r>
              <a:rPr lang="en-US" sz="2415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Ranked factors by average effect size across subjects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1811" y="2153795"/>
            <a:ext cx="5732979" cy="3923321"/>
          </a:xfrm>
          <a:custGeom>
            <a:avLst/>
            <a:gdLst/>
            <a:ahLst/>
            <a:cxnLst/>
            <a:rect l="l" t="t" r="r" b="b"/>
            <a:pathLst>
              <a:path w="5732979" h="3923321">
                <a:moveTo>
                  <a:pt x="0" y="0"/>
                </a:moveTo>
                <a:lnTo>
                  <a:pt x="5732979" y="0"/>
                </a:lnTo>
                <a:lnTo>
                  <a:pt x="5732979" y="3923322"/>
                </a:lnTo>
                <a:lnTo>
                  <a:pt x="0" y="39233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01" b="-686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922513" y="2090960"/>
            <a:ext cx="3908449" cy="3986156"/>
          </a:xfrm>
          <a:custGeom>
            <a:avLst/>
            <a:gdLst/>
            <a:ahLst/>
            <a:cxnLst/>
            <a:rect l="l" t="t" r="r" b="b"/>
            <a:pathLst>
              <a:path w="3908449" h="3986156">
                <a:moveTo>
                  <a:pt x="0" y="0"/>
                </a:moveTo>
                <a:lnTo>
                  <a:pt x="3908449" y="0"/>
                </a:lnTo>
                <a:lnTo>
                  <a:pt x="3908449" y="3986157"/>
                </a:lnTo>
                <a:lnTo>
                  <a:pt x="0" y="398615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346" b="-346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-12700" y="0"/>
            <a:ext cx="9902825" cy="1197330"/>
            <a:chOff x="0" y="0"/>
            <a:chExt cx="13203767" cy="15964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3203810" cy="1596390"/>
            </a:xfrm>
            <a:custGeom>
              <a:avLst/>
              <a:gdLst/>
              <a:ahLst/>
              <a:cxnLst/>
              <a:rect l="l" t="t" r="r" b="b"/>
              <a:pathLst>
                <a:path w="13203810" h="1596390">
                  <a:moveTo>
                    <a:pt x="0" y="0"/>
                  </a:moveTo>
                  <a:lnTo>
                    <a:pt x="13203810" y="0"/>
                  </a:lnTo>
                  <a:lnTo>
                    <a:pt x="13203810" y="1596390"/>
                  </a:lnTo>
                  <a:lnTo>
                    <a:pt x="0" y="1596390"/>
                  </a:lnTo>
                  <a:close/>
                </a:path>
              </a:pathLst>
            </a:custGeom>
            <a:solidFill>
              <a:srgbClr val="193EB0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25670" y="275666"/>
            <a:ext cx="93807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62"/>
              </a:lnSpc>
              <a:spcBef>
                <a:spcPct val="0"/>
              </a:spcBef>
            </a:pPr>
            <a:r>
              <a:rPr lang="en-US" sz="3385">
                <a:solidFill>
                  <a:srgbClr val="000000"/>
                </a:solidFill>
                <a:latin typeface="Arial MT Pro"/>
                <a:ea typeface="Arial MT Pro"/>
                <a:cs typeface="Arial MT Pro"/>
                <a:sym typeface="Arial MT Pro"/>
              </a:rPr>
              <a:t>Q5: Main factors affecting students performance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2700" y="0"/>
            <a:ext cx="9902825" cy="1197330"/>
            <a:chOff x="0" y="0"/>
            <a:chExt cx="13203767" cy="15964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203810" cy="1596390"/>
            </a:xfrm>
            <a:custGeom>
              <a:avLst/>
              <a:gdLst/>
              <a:ahLst/>
              <a:cxnLst/>
              <a:rect l="l" t="t" r="r" b="b"/>
              <a:pathLst>
                <a:path w="13203810" h="1596390">
                  <a:moveTo>
                    <a:pt x="0" y="0"/>
                  </a:moveTo>
                  <a:lnTo>
                    <a:pt x="13203810" y="0"/>
                  </a:lnTo>
                  <a:lnTo>
                    <a:pt x="13203810" y="1596390"/>
                  </a:lnTo>
                  <a:lnTo>
                    <a:pt x="0" y="1596390"/>
                  </a:lnTo>
                  <a:close/>
                </a:path>
              </a:pathLst>
            </a:custGeom>
            <a:solidFill>
              <a:srgbClr val="193EB0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310577" y="1802219"/>
            <a:ext cx="9195799" cy="5000216"/>
          </a:xfrm>
          <a:custGeom>
            <a:avLst/>
            <a:gdLst/>
            <a:ahLst/>
            <a:cxnLst/>
            <a:rect l="l" t="t" r="r" b="b"/>
            <a:pathLst>
              <a:path w="9195799" h="5000216">
                <a:moveTo>
                  <a:pt x="0" y="0"/>
                </a:moveTo>
                <a:lnTo>
                  <a:pt x="9195800" y="0"/>
                </a:lnTo>
                <a:lnTo>
                  <a:pt x="9195800" y="5000216"/>
                </a:lnTo>
                <a:lnTo>
                  <a:pt x="0" y="50002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25670" y="274815"/>
            <a:ext cx="93807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62"/>
              </a:lnSpc>
              <a:spcBef>
                <a:spcPct val="0"/>
              </a:spcBef>
            </a:pPr>
            <a:r>
              <a:rPr lang="en-US" sz="3385">
                <a:solidFill>
                  <a:srgbClr val="000000"/>
                </a:solidFill>
                <a:latin typeface="Arial MT Pro"/>
                <a:ea typeface="Arial MT Pro"/>
                <a:cs typeface="Arial MT Pro"/>
                <a:sym typeface="Arial MT Pro"/>
              </a:rPr>
              <a:t>Q5: Main factors affecting students performance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2700" y="0"/>
            <a:ext cx="9902825" cy="1197330"/>
            <a:chOff x="0" y="0"/>
            <a:chExt cx="13203767" cy="15964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203810" cy="1596390"/>
            </a:xfrm>
            <a:custGeom>
              <a:avLst/>
              <a:gdLst/>
              <a:ahLst/>
              <a:cxnLst/>
              <a:rect l="l" t="t" r="r" b="b"/>
              <a:pathLst>
                <a:path w="13203810" h="1596390">
                  <a:moveTo>
                    <a:pt x="0" y="0"/>
                  </a:moveTo>
                  <a:lnTo>
                    <a:pt x="13203810" y="0"/>
                  </a:lnTo>
                  <a:lnTo>
                    <a:pt x="13203810" y="1596390"/>
                  </a:lnTo>
                  <a:lnTo>
                    <a:pt x="0" y="1596390"/>
                  </a:lnTo>
                  <a:close/>
                </a:path>
              </a:pathLst>
            </a:custGeom>
            <a:solidFill>
              <a:srgbClr val="193EB0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508613" y="2436030"/>
            <a:ext cx="6996109" cy="4302607"/>
          </a:xfrm>
          <a:custGeom>
            <a:avLst/>
            <a:gdLst/>
            <a:ahLst/>
            <a:cxnLst/>
            <a:rect l="l" t="t" r="r" b="b"/>
            <a:pathLst>
              <a:path w="6996109" h="4302607">
                <a:moveTo>
                  <a:pt x="0" y="0"/>
                </a:moveTo>
                <a:lnTo>
                  <a:pt x="6996109" y="0"/>
                </a:lnTo>
                <a:lnTo>
                  <a:pt x="6996109" y="4302607"/>
                </a:lnTo>
                <a:lnTo>
                  <a:pt x="0" y="43026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0" y="200445"/>
            <a:ext cx="10076003" cy="50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62"/>
              </a:lnSpc>
              <a:spcBef>
                <a:spcPct val="0"/>
              </a:spcBef>
            </a:pPr>
            <a:r>
              <a:rPr lang="en-US" sz="2885">
                <a:solidFill>
                  <a:srgbClr val="000000"/>
                </a:solidFill>
                <a:latin typeface="Arial MT Pro"/>
                <a:ea typeface="Arial MT Pro"/>
                <a:cs typeface="Arial MT Pro"/>
                <a:sym typeface="Arial MT Pro"/>
              </a:rPr>
              <a:t>Q5: Ranking most effective factors on students performance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-12700" y="1369005"/>
            <a:ext cx="8524875" cy="847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42"/>
              </a:lnSpc>
            </a:pPr>
            <a:r>
              <a:rPr lang="en-US" sz="1785" b="1">
                <a:solidFill>
                  <a:srgbClr val="7F7F7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Findings</a:t>
            </a:r>
            <a:r>
              <a:rPr lang="en-US" sz="1785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:</a:t>
            </a:r>
          </a:p>
          <a:p>
            <a:pPr marL="385501" lvl="1" indent="-192751" algn="l">
              <a:lnSpc>
                <a:spcPts val="2142"/>
              </a:lnSpc>
              <a:buFont typeface="Arial"/>
              <a:buChar char="•"/>
            </a:pPr>
            <a:r>
              <a:rPr lang="en-US" sz="1785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Socioeconomic status (lunch type) emerges as the most influential predictor, especially for math scores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3E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2597" y="6326796"/>
            <a:ext cx="2888788" cy="228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60"/>
              </a:lnSpc>
            </a:pPr>
            <a:r>
              <a:rPr lang="en-US" sz="1300">
                <a:solidFill>
                  <a:srgbClr val="FFFFFF"/>
                </a:solidFill>
                <a:latin typeface="Arial MT Pro"/>
                <a:ea typeface="Arial MT Pro"/>
                <a:cs typeface="Arial MT Pro"/>
                <a:sym typeface="Arial MT Pro"/>
              </a:rPr>
              <a:t>Samsung Innovation Campus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45930" y="2888625"/>
            <a:ext cx="7008600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80"/>
              </a:lnSpc>
            </a:pPr>
            <a:r>
              <a:rPr lang="en-US" sz="44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Project Overview</a:t>
            </a:r>
          </a:p>
        </p:txBody>
      </p:sp>
      <p:sp>
        <p:nvSpPr>
          <p:cNvPr id="4" name="AutoShape 4"/>
          <p:cNvSpPr/>
          <p:nvPr/>
        </p:nvSpPr>
        <p:spPr>
          <a:xfrm rot="5457290">
            <a:off x="-807061" y="3300503"/>
            <a:ext cx="2916405" cy="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  <p:transition>
    <p:push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3E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2597" y="6326796"/>
            <a:ext cx="2888788" cy="228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60"/>
              </a:lnSpc>
            </a:pPr>
            <a:r>
              <a:rPr lang="en-US" sz="1300">
                <a:solidFill>
                  <a:srgbClr val="FFFFFF"/>
                </a:solidFill>
                <a:latin typeface="Arial MT Pro"/>
                <a:ea typeface="Arial MT Pro"/>
                <a:cs typeface="Arial MT Pro"/>
                <a:sym typeface="Arial MT Pro"/>
              </a:rPr>
              <a:t>Samsung Innovation Campus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45930" y="2743200"/>
            <a:ext cx="7008600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80"/>
              </a:lnSpc>
            </a:pPr>
            <a:r>
              <a:rPr lang="en-US" sz="44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Conclusion &amp; Suggestions</a:t>
            </a:r>
          </a:p>
        </p:txBody>
      </p:sp>
      <p:sp>
        <p:nvSpPr>
          <p:cNvPr id="4" name="AutoShape 4"/>
          <p:cNvSpPr/>
          <p:nvPr/>
        </p:nvSpPr>
        <p:spPr>
          <a:xfrm rot="5457290">
            <a:off x="-807061" y="3300503"/>
            <a:ext cx="2916405" cy="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2700" y="0"/>
            <a:ext cx="9902825" cy="1197330"/>
            <a:chOff x="0" y="0"/>
            <a:chExt cx="13203767" cy="15964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203810" cy="1596390"/>
            </a:xfrm>
            <a:custGeom>
              <a:avLst/>
              <a:gdLst/>
              <a:ahLst/>
              <a:cxnLst/>
              <a:rect l="l" t="t" r="r" b="b"/>
              <a:pathLst>
                <a:path w="13203810" h="1596390">
                  <a:moveTo>
                    <a:pt x="0" y="0"/>
                  </a:moveTo>
                  <a:lnTo>
                    <a:pt x="13203810" y="0"/>
                  </a:lnTo>
                  <a:lnTo>
                    <a:pt x="13203810" y="1596390"/>
                  </a:lnTo>
                  <a:lnTo>
                    <a:pt x="0" y="1596390"/>
                  </a:lnTo>
                  <a:close/>
                </a:path>
              </a:pathLst>
            </a:custGeom>
            <a:solidFill>
              <a:srgbClr val="193EB0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572597" y="6326796"/>
            <a:ext cx="2888788" cy="228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60"/>
              </a:lnSpc>
            </a:pPr>
            <a:r>
              <a:rPr lang="en-US" sz="1300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Samsung Innovation Campus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49106" y="270052"/>
            <a:ext cx="8901258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4199">
                <a:solidFill>
                  <a:srgbClr val="FFFFFF"/>
                </a:solidFill>
                <a:latin typeface="Arial MT Pro"/>
                <a:ea typeface="Arial MT Pro"/>
                <a:cs typeface="Arial MT Pro"/>
                <a:sym typeface="Arial MT Pro"/>
              </a:rPr>
              <a:t>Conclusions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49106" y="1699501"/>
            <a:ext cx="9052437" cy="2695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999" b="1">
                <a:solidFill>
                  <a:srgbClr val="7F7F7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Key Conclusions</a:t>
            </a:r>
          </a:p>
          <a:p>
            <a:pPr marL="431797" lvl="1" indent="-215899" algn="l">
              <a:lnSpc>
                <a:spcPts val="2399"/>
              </a:lnSpc>
              <a:buAutoNum type="arabicPeriod"/>
            </a:pPr>
            <a:r>
              <a:rPr lang="en-US" sz="1999" b="1">
                <a:solidFill>
                  <a:srgbClr val="7F7F7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Socioeconomic factors </a:t>
            </a:r>
            <a:r>
              <a:rPr lang="en-US" sz="1999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(lunch type, parental </a:t>
            </a:r>
            <a:r>
              <a:rPr lang="en-US" sz="1999" u="none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education)</a:t>
            </a:r>
            <a:r>
              <a:rPr lang="en-US" sz="1999" b="1" u="none" strike="noStrike">
                <a:solidFill>
                  <a:srgbClr val="7F7F7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 are the strongest predictors of performance.</a:t>
            </a:r>
          </a:p>
          <a:p>
            <a:pPr marL="431797" lvl="1" indent="-215899" algn="l">
              <a:lnSpc>
                <a:spcPts val="2399"/>
              </a:lnSpc>
              <a:buAutoNum type="arabicPeriod"/>
            </a:pPr>
            <a:r>
              <a:rPr lang="en-US" sz="1999" b="1" u="none" strike="noStrike">
                <a:solidFill>
                  <a:srgbClr val="7F7F7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Test preparation</a:t>
            </a:r>
            <a:r>
              <a:rPr lang="en-US" sz="1999" u="none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 has a clear positive effect, especially in writing.</a:t>
            </a:r>
          </a:p>
          <a:p>
            <a:pPr marL="431797" lvl="1" indent="-215899" algn="l">
              <a:lnSpc>
                <a:spcPts val="2399"/>
              </a:lnSpc>
              <a:buAutoNum type="arabicPeriod"/>
            </a:pPr>
            <a:r>
              <a:rPr lang="en-US" sz="1999" b="1" u="none" strike="noStrike">
                <a:solidFill>
                  <a:srgbClr val="7F7F7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Math, reading, and writing</a:t>
            </a:r>
            <a:r>
              <a:rPr lang="en-US" sz="1999" u="none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 are strongly correlated → overall performance.</a:t>
            </a:r>
          </a:p>
          <a:p>
            <a:pPr marL="431797" lvl="1" indent="-215899" algn="l">
              <a:lnSpc>
                <a:spcPts val="2399"/>
              </a:lnSpc>
              <a:buAutoNum type="arabicPeriod"/>
            </a:pPr>
            <a:r>
              <a:rPr lang="en-US" sz="1999" b="1" u="none" strike="noStrike">
                <a:solidFill>
                  <a:srgbClr val="7F7F7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Gender</a:t>
            </a:r>
            <a:r>
              <a:rPr lang="en-US" sz="1999" u="none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 differences exist: males stronger in math, females stronger in literacy.</a:t>
            </a:r>
          </a:p>
          <a:p>
            <a:pPr marL="431797" lvl="1" indent="-215899" algn="l">
              <a:lnSpc>
                <a:spcPts val="2399"/>
              </a:lnSpc>
              <a:buAutoNum type="arabicPeriod"/>
            </a:pPr>
            <a:r>
              <a:rPr lang="en-US" sz="1999" b="1" u="none" strike="noStrike">
                <a:solidFill>
                  <a:srgbClr val="7F7F7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Race/ethnicity </a:t>
            </a:r>
            <a:r>
              <a:rPr lang="en-US" sz="1999" u="none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shows only minor effects on performance</a:t>
            </a:r>
            <a:r>
              <a:rPr lang="en-US" sz="1999" b="1" u="none" strike="noStrike">
                <a:solidFill>
                  <a:srgbClr val="7F7F7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.</a:t>
            </a:r>
          </a:p>
          <a:p>
            <a:pPr algn="l">
              <a:lnSpc>
                <a:spcPts val="2399"/>
              </a:lnSpc>
            </a:pPr>
            <a:endParaRPr lang="en-US" sz="1999" b="1" u="none" strike="noStrike">
              <a:solidFill>
                <a:srgbClr val="7F7F7F"/>
              </a:solidFill>
              <a:latin typeface="Arial MT Pro Bold"/>
              <a:ea typeface="Arial MT Pro Bold"/>
              <a:cs typeface="Arial MT Pro Bold"/>
              <a:sym typeface="Arial MT Pro Bold"/>
            </a:endParaRPr>
          </a:p>
        </p:txBody>
      </p:sp>
    </p:spTree>
  </p:cSld>
  <p:clrMapOvr>
    <a:masterClrMapping/>
  </p:clrMapOvr>
  <p:transition>
    <p:push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2700" y="0"/>
            <a:ext cx="9902825" cy="1197330"/>
            <a:chOff x="0" y="0"/>
            <a:chExt cx="13203767" cy="15964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203810" cy="1596390"/>
            </a:xfrm>
            <a:custGeom>
              <a:avLst/>
              <a:gdLst/>
              <a:ahLst/>
              <a:cxnLst/>
              <a:rect l="l" t="t" r="r" b="b"/>
              <a:pathLst>
                <a:path w="13203810" h="1596390">
                  <a:moveTo>
                    <a:pt x="0" y="0"/>
                  </a:moveTo>
                  <a:lnTo>
                    <a:pt x="13203810" y="0"/>
                  </a:lnTo>
                  <a:lnTo>
                    <a:pt x="13203810" y="1596390"/>
                  </a:lnTo>
                  <a:lnTo>
                    <a:pt x="0" y="1596390"/>
                  </a:lnTo>
                  <a:close/>
                </a:path>
              </a:pathLst>
            </a:custGeom>
            <a:solidFill>
              <a:srgbClr val="193EB0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572597" y="6326796"/>
            <a:ext cx="2888788" cy="228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60"/>
              </a:lnSpc>
            </a:pPr>
            <a:r>
              <a:rPr lang="en-US" sz="1300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Samsung Innovation Campus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49106" y="270052"/>
            <a:ext cx="8901258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4199">
                <a:solidFill>
                  <a:srgbClr val="FFFFFF"/>
                </a:solidFill>
                <a:latin typeface="Arial MT Pro"/>
                <a:ea typeface="Arial MT Pro"/>
                <a:cs typeface="Arial MT Pro"/>
                <a:sym typeface="Arial MT Pro"/>
              </a:rPr>
              <a:t>Suggestions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49106" y="1699501"/>
            <a:ext cx="9052437" cy="4171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999" b="1">
                <a:solidFill>
                  <a:srgbClr val="7F7F7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For Institutions</a:t>
            </a:r>
          </a:p>
          <a:p>
            <a:pPr marL="431797" lvl="1" indent="-215899" algn="l">
              <a:lnSpc>
                <a:spcPts val="2399"/>
              </a:lnSpc>
              <a:buFont typeface="Arial"/>
              <a:buChar char="•"/>
            </a:pPr>
            <a:r>
              <a:rPr lang="en-US" sz="1999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Target </a:t>
            </a:r>
            <a:r>
              <a:rPr lang="en-US" sz="1999" b="1">
                <a:solidFill>
                  <a:srgbClr val="7F7F7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socioeconomic dispari</a:t>
            </a:r>
            <a:r>
              <a:rPr lang="en-US" sz="1999" b="1" u="none" strike="noStrike">
                <a:solidFill>
                  <a:srgbClr val="7F7F7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ties</a:t>
            </a:r>
            <a:r>
              <a:rPr lang="en-US" sz="1999" u="none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 with support programs.</a:t>
            </a:r>
          </a:p>
          <a:p>
            <a:pPr marL="431797" lvl="1" indent="-215899" algn="l">
              <a:lnSpc>
                <a:spcPts val="2399"/>
              </a:lnSpc>
              <a:buFont typeface="Arial"/>
              <a:buChar char="•"/>
            </a:pPr>
            <a:r>
              <a:rPr lang="en-US" sz="1999" u="none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Expand </a:t>
            </a:r>
            <a:r>
              <a:rPr lang="en-US" sz="1999" b="1" u="none" strike="noStrike">
                <a:solidFill>
                  <a:srgbClr val="7F7F7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affordable test preparation access</a:t>
            </a:r>
            <a:r>
              <a:rPr lang="en-US" sz="1999" u="none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, especially for disadvantaged students.</a:t>
            </a:r>
          </a:p>
          <a:p>
            <a:pPr marL="431797" lvl="1" indent="-215899" algn="l">
              <a:lnSpc>
                <a:spcPts val="2399"/>
              </a:lnSpc>
              <a:buFont typeface="Arial"/>
              <a:buChar char="•"/>
            </a:pPr>
            <a:r>
              <a:rPr lang="en-US" sz="1999" u="none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Apply </a:t>
            </a:r>
            <a:r>
              <a:rPr lang="en-US" sz="1999" b="1" u="none" strike="noStrike">
                <a:solidFill>
                  <a:srgbClr val="7F7F7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gender-responsive teaching</a:t>
            </a:r>
            <a:r>
              <a:rPr lang="en-US" sz="1999" u="none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 (math focus for females, literacy for males).</a:t>
            </a:r>
          </a:p>
          <a:p>
            <a:pPr marL="431797" lvl="1" indent="-215899" algn="l">
              <a:lnSpc>
                <a:spcPts val="2399"/>
              </a:lnSpc>
              <a:buFont typeface="Arial"/>
              <a:buChar char="•"/>
            </a:pPr>
            <a:r>
              <a:rPr lang="en-US" sz="1999" u="none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Use insights to design </a:t>
            </a:r>
            <a:r>
              <a:rPr lang="en-US" sz="1999" b="1" u="none" strike="noStrike">
                <a:solidFill>
                  <a:srgbClr val="7F7F7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data-driven education policies</a:t>
            </a:r>
            <a:r>
              <a:rPr lang="en-US" sz="1999" u="none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.</a:t>
            </a:r>
          </a:p>
          <a:p>
            <a:pPr algn="l">
              <a:lnSpc>
                <a:spcPts val="2399"/>
              </a:lnSpc>
            </a:pPr>
            <a:endParaRPr lang="en-US" sz="1999" u="none" strike="noStrike">
              <a:solidFill>
                <a:srgbClr val="7F7F7F"/>
              </a:solidFill>
              <a:latin typeface="Arial MT Pro"/>
              <a:ea typeface="Arial MT Pro"/>
              <a:cs typeface="Arial MT Pro"/>
              <a:sym typeface="Arial MT Pro"/>
            </a:endParaRPr>
          </a:p>
          <a:p>
            <a:pPr algn="l">
              <a:lnSpc>
                <a:spcPts val="2399"/>
              </a:lnSpc>
            </a:pPr>
            <a:r>
              <a:rPr lang="en-US" sz="1999" b="1" u="none" strike="noStrike">
                <a:solidFill>
                  <a:srgbClr val="7F7F7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For Families</a:t>
            </a:r>
          </a:p>
          <a:p>
            <a:pPr marL="431797" lvl="1" indent="-215899" algn="l">
              <a:lnSpc>
                <a:spcPts val="2399"/>
              </a:lnSpc>
              <a:buFont typeface="Arial"/>
              <a:buChar char="•"/>
            </a:pPr>
            <a:r>
              <a:rPr lang="en-US" sz="1999" u="none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Engage children in </a:t>
            </a:r>
            <a:r>
              <a:rPr lang="en-US" sz="1999" b="1" u="none" strike="noStrike">
                <a:solidFill>
                  <a:srgbClr val="7F7F7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learning activities</a:t>
            </a:r>
            <a:r>
              <a:rPr lang="en-US" sz="1999" u="none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 regardless of education level.</a:t>
            </a:r>
          </a:p>
          <a:p>
            <a:pPr marL="431797" lvl="1" indent="-215899" algn="l">
              <a:lnSpc>
                <a:spcPts val="2399"/>
              </a:lnSpc>
              <a:buFont typeface="Arial"/>
              <a:buChar char="•"/>
            </a:pPr>
            <a:r>
              <a:rPr lang="en-US" sz="1999" u="none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Treat </a:t>
            </a:r>
            <a:r>
              <a:rPr lang="en-US" sz="1999" b="1" u="none" strike="noStrike">
                <a:solidFill>
                  <a:srgbClr val="7F7F7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test prep as an investment</a:t>
            </a:r>
            <a:r>
              <a:rPr lang="en-US" sz="1999" u="none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, particularly to boost writing.</a:t>
            </a:r>
          </a:p>
          <a:p>
            <a:pPr marL="431797" lvl="1" indent="-215899" algn="l">
              <a:lnSpc>
                <a:spcPts val="2399"/>
              </a:lnSpc>
              <a:buFont typeface="Arial"/>
              <a:buChar char="•"/>
            </a:pPr>
            <a:r>
              <a:rPr lang="en-US" sz="1999" u="none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Support students facing </a:t>
            </a:r>
            <a:r>
              <a:rPr lang="en-US" sz="1999" b="1" u="none" strike="noStrike">
                <a:solidFill>
                  <a:srgbClr val="7F7F7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nutritional or socioeconomic challenges</a:t>
            </a:r>
            <a:r>
              <a:rPr lang="en-US" sz="1999" u="none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 with extra guidance.</a:t>
            </a:r>
          </a:p>
          <a:p>
            <a:pPr algn="l">
              <a:lnSpc>
                <a:spcPts val="2399"/>
              </a:lnSpc>
            </a:pPr>
            <a:endParaRPr lang="en-US" sz="1999" u="none" strike="noStrike">
              <a:solidFill>
                <a:srgbClr val="7F7F7F"/>
              </a:solidFill>
              <a:latin typeface="Arial MT Pro"/>
              <a:ea typeface="Arial MT Pro"/>
              <a:cs typeface="Arial MT Pro"/>
              <a:sym typeface="Arial MT Pro"/>
            </a:endParaRPr>
          </a:p>
        </p:txBody>
      </p:sp>
    </p:spTree>
  </p:cSld>
  <p:clrMapOvr>
    <a:masterClrMapping/>
  </p:clrMapOvr>
  <p:transition>
    <p:push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3E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92977" y="5602466"/>
            <a:ext cx="9309848" cy="759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00"/>
              </a:lnSpc>
            </a:pPr>
            <a:r>
              <a:rPr lang="en-US" sz="1000">
                <a:solidFill>
                  <a:srgbClr val="FFFFFF"/>
                </a:solidFill>
                <a:latin typeface="Arial MT Pro"/>
                <a:ea typeface="Arial MT Pro"/>
                <a:cs typeface="Arial MT Pro"/>
                <a:sym typeface="Arial MT Pro"/>
              </a:rPr>
              <a:t>ⓒ2020 SAMSUNG. All rights reserved.</a:t>
            </a:r>
          </a:p>
          <a:p>
            <a:pPr algn="l">
              <a:lnSpc>
                <a:spcPts val="1200"/>
              </a:lnSpc>
            </a:pPr>
            <a:r>
              <a:rPr lang="en-US" sz="1000">
                <a:solidFill>
                  <a:srgbClr val="FFFFFF"/>
                </a:solidFill>
                <a:latin typeface="Arial MT Pro"/>
                <a:ea typeface="Arial MT Pro"/>
                <a:cs typeface="Arial MT Pro"/>
                <a:sym typeface="Arial MT Pro"/>
              </a:rPr>
              <a:t>Samsung Electronics Corporate Citizenship Office holds the copyright of book.</a:t>
            </a:r>
          </a:p>
          <a:p>
            <a:pPr algn="l">
              <a:lnSpc>
                <a:spcPts val="1200"/>
              </a:lnSpc>
            </a:pPr>
            <a:r>
              <a:rPr lang="en-US" sz="1000">
                <a:solidFill>
                  <a:srgbClr val="FFFFFF"/>
                </a:solidFill>
                <a:latin typeface="Arial MT Pro"/>
                <a:ea typeface="Arial MT Pro"/>
                <a:cs typeface="Arial MT Pro"/>
                <a:sym typeface="Arial MT Pro"/>
              </a:rPr>
              <a:t>This book is a literary property protected by copyright law so reprint and reproduction without permission are prohibited. </a:t>
            </a:r>
          </a:p>
          <a:p>
            <a:pPr algn="l">
              <a:lnSpc>
                <a:spcPts val="1200"/>
              </a:lnSpc>
            </a:pPr>
            <a:r>
              <a:rPr lang="en-US" sz="1000">
                <a:solidFill>
                  <a:srgbClr val="FFFFFF"/>
                </a:solidFill>
                <a:latin typeface="Arial MT Pro"/>
                <a:ea typeface="Arial MT Pro"/>
                <a:cs typeface="Arial MT Pro"/>
                <a:sym typeface="Arial MT Pro"/>
              </a:rPr>
              <a:t>To use this book other than the curriculum of Samsung innovation Campus or to use the entire or part of this book, you must receive written consent from copyright holder.</a:t>
            </a:r>
          </a:p>
        </p:txBody>
      </p:sp>
      <p:sp>
        <p:nvSpPr>
          <p:cNvPr id="3" name="Freeform 3"/>
          <p:cNvSpPr/>
          <p:nvPr/>
        </p:nvSpPr>
        <p:spPr>
          <a:xfrm>
            <a:off x="8066554" y="403958"/>
            <a:ext cx="1360963" cy="210192"/>
          </a:xfrm>
          <a:custGeom>
            <a:avLst/>
            <a:gdLst/>
            <a:ahLst/>
            <a:cxnLst/>
            <a:rect l="l" t="t" r="r" b="b"/>
            <a:pathLst>
              <a:path w="1360963" h="210192">
                <a:moveTo>
                  <a:pt x="0" y="0"/>
                </a:moveTo>
                <a:lnTo>
                  <a:pt x="1360963" y="0"/>
                </a:lnTo>
                <a:lnTo>
                  <a:pt x="1360963" y="210192"/>
                </a:lnTo>
                <a:lnTo>
                  <a:pt x="0" y="2101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3271258" y="2628879"/>
            <a:ext cx="3360308" cy="1102138"/>
          </a:xfrm>
          <a:custGeom>
            <a:avLst/>
            <a:gdLst/>
            <a:ahLst/>
            <a:cxnLst/>
            <a:rect l="l" t="t" r="r" b="b"/>
            <a:pathLst>
              <a:path w="3360308" h="1102138">
                <a:moveTo>
                  <a:pt x="0" y="0"/>
                </a:moveTo>
                <a:lnTo>
                  <a:pt x="3360308" y="0"/>
                </a:lnTo>
                <a:lnTo>
                  <a:pt x="3360308" y="1102138"/>
                </a:lnTo>
                <a:lnTo>
                  <a:pt x="0" y="11021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  <p:transition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2700" y="0"/>
            <a:ext cx="9902825" cy="1197330"/>
            <a:chOff x="0" y="0"/>
            <a:chExt cx="13203767" cy="15964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203810" cy="1596390"/>
            </a:xfrm>
            <a:custGeom>
              <a:avLst/>
              <a:gdLst/>
              <a:ahLst/>
              <a:cxnLst/>
              <a:rect l="l" t="t" r="r" b="b"/>
              <a:pathLst>
                <a:path w="13203810" h="1596390">
                  <a:moveTo>
                    <a:pt x="0" y="0"/>
                  </a:moveTo>
                  <a:lnTo>
                    <a:pt x="13203810" y="0"/>
                  </a:lnTo>
                  <a:lnTo>
                    <a:pt x="13203810" y="1596390"/>
                  </a:lnTo>
                  <a:lnTo>
                    <a:pt x="0" y="1596390"/>
                  </a:lnTo>
                  <a:close/>
                </a:path>
              </a:pathLst>
            </a:custGeom>
            <a:solidFill>
              <a:srgbClr val="193EB0"/>
            </a:solidFill>
          </p:spPr>
        </p:sp>
      </p:grpSp>
      <p:sp>
        <p:nvSpPr>
          <p:cNvPr id="4" name="AutoShape 4"/>
          <p:cNvSpPr/>
          <p:nvPr/>
        </p:nvSpPr>
        <p:spPr>
          <a:xfrm rot="3727">
            <a:off x="564916" y="6209429"/>
            <a:ext cx="8783874" cy="0"/>
          </a:xfrm>
          <a:prstGeom prst="line">
            <a:avLst/>
          </a:prstGeom>
          <a:ln w="9525" cap="rnd">
            <a:solidFill>
              <a:srgbClr val="BFBFB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572597" y="6326796"/>
            <a:ext cx="2888788" cy="228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60"/>
              </a:lnSpc>
            </a:pPr>
            <a:r>
              <a:rPr lang="en-US" sz="1300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Samsung Innovation Campus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49106" y="270052"/>
            <a:ext cx="6730389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4199">
                <a:solidFill>
                  <a:srgbClr val="FFFFFF"/>
                </a:solidFill>
                <a:latin typeface="Arial MT Pro"/>
                <a:ea typeface="Arial MT Pro"/>
                <a:cs typeface="Arial MT Pro"/>
                <a:sym typeface="Arial MT Pro"/>
              </a:rPr>
              <a:t>Project Overview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49106" y="1766888"/>
            <a:ext cx="8761568" cy="3286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797" lvl="1" indent="-215899" algn="l">
              <a:lnSpc>
                <a:spcPts val="23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 b="1">
                <a:solidFill>
                  <a:srgbClr val="7F7F7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Goal:</a:t>
            </a:r>
            <a:r>
              <a:rPr lang="en-US" sz="1999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 A</a:t>
            </a:r>
            <a:r>
              <a:rPr lang="en-US" sz="1999" u="none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nalyze student performance and identify key factors affecting outcomes.</a:t>
            </a:r>
          </a:p>
          <a:p>
            <a:pPr marL="431797" lvl="1" indent="-215899" algn="l">
              <a:lnSpc>
                <a:spcPts val="23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 b="1" u="none" strike="noStrike">
                <a:solidFill>
                  <a:srgbClr val="7F7F7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Process:</a:t>
            </a:r>
            <a:r>
              <a:rPr lang="en-US" sz="1999" u="none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 EDA → Preprocessing → Feature Engineering → Visualization → Insights</a:t>
            </a:r>
          </a:p>
          <a:p>
            <a:pPr marL="431797" lvl="1" indent="-215899" algn="l">
              <a:lnSpc>
                <a:spcPts val="23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 b="1" u="none" strike="noStrike">
                <a:solidFill>
                  <a:srgbClr val="7F7F7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Tools:</a:t>
            </a:r>
            <a:r>
              <a:rPr lang="en-US" sz="1999" u="none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 Pandas, Matplotlib, Seaborn, Scipy, Power BI</a:t>
            </a:r>
          </a:p>
          <a:p>
            <a:pPr marL="431797" lvl="1" indent="-215899" algn="l">
              <a:lnSpc>
                <a:spcPts val="23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 b="1" u="none" strike="noStrike">
                <a:solidFill>
                  <a:srgbClr val="7F7F7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Focus:</a:t>
            </a:r>
            <a:r>
              <a:rPr lang="en-US" sz="1999" u="none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 Gender, Ethnicity, Parental Education, Lunch, Test Prep vs. Scores (Math, Reading, Writing)</a:t>
            </a:r>
          </a:p>
          <a:p>
            <a:pPr marL="431797" lvl="1" indent="-215899" algn="l">
              <a:lnSpc>
                <a:spcPts val="23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 b="1" u="none" strike="noStrike">
                <a:solidFill>
                  <a:srgbClr val="7F7F7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Outcome:</a:t>
            </a:r>
            <a:r>
              <a:rPr lang="en-US" sz="1999" u="none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 Actionable insights to support educators and improve learning strategies</a:t>
            </a:r>
          </a:p>
          <a:p>
            <a:pPr marL="431797" lvl="1" indent="-215899" algn="l">
              <a:lnSpc>
                <a:spcPts val="23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 b="1" u="none" strike="noStrike">
                <a:solidFill>
                  <a:srgbClr val="7F7F7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Dataset:</a:t>
            </a:r>
            <a:r>
              <a:rPr lang="en-US" sz="1999" u="none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 </a:t>
            </a:r>
            <a:r>
              <a:rPr lang="en-US" sz="1999" u="sng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  <a:hlinkClick r:id="rId2" tooltip="https://www.kaggle.com/datasets/spscientist/students-performance-in-exams?utm_source=chatgpt.com"/>
              </a:rPr>
              <a:t>Kaggle – Student Performance in Exams</a:t>
            </a:r>
          </a:p>
          <a:p>
            <a:pPr algn="l">
              <a:lnSpc>
                <a:spcPts val="2399"/>
              </a:lnSpc>
              <a:spcBef>
                <a:spcPct val="0"/>
              </a:spcBef>
            </a:pPr>
            <a:endParaRPr lang="en-US" sz="1999" u="sng" strike="noStrike">
              <a:solidFill>
                <a:srgbClr val="7F7F7F"/>
              </a:solidFill>
              <a:latin typeface="Arial MT Pro"/>
              <a:ea typeface="Arial MT Pro"/>
              <a:cs typeface="Arial MT Pro"/>
              <a:sym typeface="Arial MT Pro"/>
              <a:hlinkClick r:id="rId2" tooltip="https://www.kaggle.com/datasets/spscientist/students-performance-in-exams?utm_source=chatgpt.com"/>
            </a:endParaRPr>
          </a:p>
        </p:txBody>
      </p:sp>
    </p:spTree>
  </p:cSld>
  <p:clrMapOvr>
    <a:masterClrMapping/>
  </p:clrMapOvr>
  <p:transition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3E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2597" y="6326796"/>
            <a:ext cx="2888788" cy="228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60"/>
              </a:lnSpc>
            </a:pPr>
            <a:r>
              <a:rPr lang="en-US" sz="1300">
                <a:solidFill>
                  <a:srgbClr val="FFFFFF"/>
                </a:solidFill>
                <a:latin typeface="Arial MT Pro"/>
                <a:ea typeface="Arial MT Pro"/>
                <a:cs typeface="Arial MT Pro"/>
                <a:sym typeface="Arial MT Pro"/>
              </a:rPr>
              <a:t>Samsung Innovation Campus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45930" y="2743200"/>
            <a:ext cx="7008600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80"/>
              </a:lnSpc>
            </a:pPr>
            <a:r>
              <a:rPr lang="en-US" sz="44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Dataset Columns</a:t>
            </a:r>
          </a:p>
        </p:txBody>
      </p:sp>
      <p:sp>
        <p:nvSpPr>
          <p:cNvPr id="4" name="AutoShape 4"/>
          <p:cNvSpPr/>
          <p:nvPr/>
        </p:nvSpPr>
        <p:spPr>
          <a:xfrm rot="5457290">
            <a:off x="-807061" y="3300503"/>
            <a:ext cx="2916405" cy="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  <p:transition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2700" y="0"/>
            <a:ext cx="9902825" cy="1197330"/>
            <a:chOff x="0" y="0"/>
            <a:chExt cx="13203767" cy="15964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203810" cy="1596390"/>
            </a:xfrm>
            <a:custGeom>
              <a:avLst/>
              <a:gdLst/>
              <a:ahLst/>
              <a:cxnLst/>
              <a:rect l="l" t="t" r="r" b="b"/>
              <a:pathLst>
                <a:path w="13203810" h="1596390">
                  <a:moveTo>
                    <a:pt x="0" y="0"/>
                  </a:moveTo>
                  <a:lnTo>
                    <a:pt x="13203810" y="0"/>
                  </a:lnTo>
                  <a:lnTo>
                    <a:pt x="13203810" y="1596390"/>
                  </a:lnTo>
                  <a:lnTo>
                    <a:pt x="0" y="1596390"/>
                  </a:lnTo>
                  <a:close/>
                </a:path>
              </a:pathLst>
            </a:custGeom>
            <a:solidFill>
              <a:srgbClr val="193EB0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572597" y="6326796"/>
            <a:ext cx="2888788" cy="228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60"/>
              </a:lnSpc>
            </a:pPr>
            <a:r>
              <a:rPr lang="en-US" sz="1300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Samsung Innovation Campus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49106" y="270052"/>
            <a:ext cx="6730389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4199">
                <a:solidFill>
                  <a:srgbClr val="FFFFFF"/>
                </a:solidFill>
                <a:latin typeface="Arial MT Pro"/>
                <a:ea typeface="Arial MT Pro"/>
                <a:cs typeface="Arial MT Pro"/>
                <a:sym typeface="Arial MT Pro"/>
              </a:rPr>
              <a:t>Dataset Columns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49106" y="1471612"/>
            <a:ext cx="8761568" cy="3876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999" b="1">
                <a:solidFill>
                  <a:srgbClr val="7F7F7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Demographics</a:t>
            </a:r>
          </a:p>
          <a:p>
            <a:pPr marL="431797" lvl="1" indent="-215899" algn="l">
              <a:lnSpc>
                <a:spcPts val="2399"/>
              </a:lnSpc>
              <a:buFont typeface="Arial"/>
              <a:buChar char="•"/>
            </a:pPr>
            <a:r>
              <a:rPr lang="en-US" sz="1999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gender – M</a:t>
            </a:r>
            <a:r>
              <a:rPr lang="en-US" sz="1999" u="none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ale / Female</a:t>
            </a:r>
          </a:p>
          <a:p>
            <a:pPr marL="431797" lvl="1" indent="-215899" algn="l">
              <a:lnSpc>
                <a:spcPts val="23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 u="none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race/ethnicity – Student’s group (A, B, C, D, E.)</a:t>
            </a:r>
          </a:p>
          <a:p>
            <a:pPr algn="l">
              <a:lnSpc>
                <a:spcPts val="2399"/>
              </a:lnSpc>
              <a:spcBef>
                <a:spcPct val="0"/>
              </a:spcBef>
            </a:pPr>
            <a:r>
              <a:rPr lang="en-US" sz="1999" b="1" u="none" strike="noStrike">
                <a:solidFill>
                  <a:srgbClr val="7F7F7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Family &amp; Background</a:t>
            </a:r>
          </a:p>
          <a:p>
            <a:pPr marL="431797" lvl="1" indent="-215899" algn="l">
              <a:lnSpc>
                <a:spcPts val="23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 u="none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parental level of education – Highest education level of parents</a:t>
            </a:r>
          </a:p>
          <a:p>
            <a:pPr algn="l">
              <a:lnSpc>
                <a:spcPts val="2399"/>
              </a:lnSpc>
              <a:spcBef>
                <a:spcPct val="0"/>
              </a:spcBef>
            </a:pPr>
            <a:r>
              <a:rPr lang="en-US" sz="1999" b="1" u="none" strike="noStrike">
                <a:solidFill>
                  <a:srgbClr val="7F7F7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Support Factors</a:t>
            </a:r>
          </a:p>
          <a:p>
            <a:pPr marL="431797" lvl="1" indent="-215899" algn="l">
              <a:lnSpc>
                <a:spcPts val="23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 u="none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lunch – Standard / Free or Reduced</a:t>
            </a:r>
          </a:p>
          <a:p>
            <a:pPr marL="431797" lvl="1" indent="-215899" algn="l">
              <a:lnSpc>
                <a:spcPts val="23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 u="none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test preparation course – None / Completed</a:t>
            </a:r>
          </a:p>
          <a:p>
            <a:pPr algn="l">
              <a:lnSpc>
                <a:spcPts val="2399"/>
              </a:lnSpc>
              <a:spcBef>
                <a:spcPct val="0"/>
              </a:spcBef>
            </a:pPr>
            <a:r>
              <a:rPr lang="en-US" sz="1999" b="1" u="none" strike="noStrike">
                <a:solidFill>
                  <a:srgbClr val="7F7F7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Performance Scores</a:t>
            </a:r>
          </a:p>
          <a:p>
            <a:pPr marL="431797" lvl="1" indent="-215899" algn="l">
              <a:lnSpc>
                <a:spcPts val="23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 u="none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math score (0–100)</a:t>
            </a:r>
          </a:p>
          <a:p>
            <a:pPr marL="431797" lvl="1" indent="-215899" algn="l">
              <a:lnSpc>
                <a:spcPts val="23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 u="none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rea</a:t>
            </a:r>
            <a:r>
              <a:rPr lang="en-US" sz="1999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din</a:t>
            </a:r>
            <a:r>
              <a:rPr lang="en-US" sz="1999" u="none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g</a:t>
            </a:r>
            <a:r>
              <a:rPr lang="en-US" sz="1999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 scor</a:t>
            </a:r>
            <a:r>
              <a:rPr lang="en-US" sz="1999" u="none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e </a:t>
            </a:r>
            <a:r>
              <a:rPr lang="en-US" sz="1999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(0</a:t>
            </a:r>
            <a:r>
              <a:rPr lang="en-US" sz="1999" u="none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–</a:t>
            </a:r>
            <a:r>
              <a:rPr lang="en-US" sz="1999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100)</a:t>
            </a:r>
          </a:p>
          <a:p>
            <a:pPr marL="431797" lvl="1" indent="-215899" algn="l">
              <a:lnSpc>
                <a:spcPts val="23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wri</a:t>
            </a:r>
            <a:r>
              <a:rPr lang="en-US" sz="1999" u="none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t</a:t>
            </a:r>
            <a:r>
              <a:rPr lang="en-US" sz="1999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i</a:t>
            </a:r>
            <a:r>
              <a:rPr lang="en-US" sz="1999" u="none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n</a:t>
            </a:r>
            <a:r>
              <a:rPr lang="en-US" sz="1999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g</a:t>
            </a:r>
            <a:r>
              <a:rPr lang="en-US" sz="1999" u="none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 </a:t>
            </a:r>
            <a:r>
              <a:rPr lang="en-US" sz="1999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sc</a:t>
            </a:r>
            <a:r>
              <a:rPr lang="en-US" sz="1999" u="none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ore </a:t>
            </a:r>
            <a:r>
              <a:rPr lang="en-US" sz="1999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(0–100)</a:t>
            </a:r>
          </a:p>
          <a:p>
            <a:pPr algn="l">
              <a:lnSpc>
                <a:spcPts val="2399"/>
              </a:lnSpc>
              <a:spcBef>
                <a:spcPct val="0"/>
              </a:spcBef>
            </a:pPr>
            <a:endParaRPr lang="en-US" sz="1999" strike="noStrike">
              <a:solidFill>
                <a:srgbClr val="7F7F7F"/>
              </a:solidFill>
              <a:latin typeface="Arial MT Pro"/>
              <a:ea typeface="Arial MT Pro"/>
              <a:cs typeface="Arial MT Pro"/>
              <a:sym typeface="Arial MT Pro"/>
            </a:endParaRPr>
          </a:p>
        </p:txBody>
      </p:sp>
    </p:spTree>
  </p:cSld>
  <p:clrMapOvr>
    <a:masterClrMapping/>
  </p:clrMapOvr>
  <p:transition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3EB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2597" y="6326796"/>
            <a:ext cx="2888788" cy="228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60"/>
              </a:lnSpc>
            </a:pPr>
            <a:r>
              <a:rPr lang="en-US" sz="1300">
                <a:solidFill>
                  <a:srgbClr val="FFFFFF"/>
                </a:solidFill>
                <a:latin typeface="Arial MT Pro"/>
                <a:ea typeface="Arial MT Pro"/>
                <a:cs typeface="Arial MT Pro"/>
                <a:sym typeface="Arial MT Pro"/>
              </a:rPr>
              <a:t>Samsung Innovation Campus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45930" y="2743200"/>
            <a:ext cx="7008600" cy="685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80"/>
              </a:lnSpc>
            </a:pPr>
            <a:r>
              <a:rPr lang="en-US" sz="44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Exploratory Data Analysis</a:t>
            </a:r>
          </a:p>
        </p:txBody>
      </p:sp>
      <p:sp>
        <p:nvSpPr>
          <p:cNvPr id="4" name="AutoShape 4"/>
          <p:cNvSpPr/>
          <p:nvPr/>
        </p:nvSpPr>
        <p:spPr>
          <a:xfrm rot="5457290">
            <a:off x="-807061" y="3300503"/>
            <a:ext cx="2916405" cy="0"/>
          </a:xfrm>
          <a:prstGeom prst="line">
            <a:avLst/>
          </a:prstGeom>
          <a:ln w="2857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  <p:transition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2700" y="0"/>
            <a:ext cx="9902825" cy="1197330"/>
            <a:chOff x="0" y="0"/>
            <a:chExt cx="13203767" cy="15964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203810" cy="1596390"/>
            </a:xfrm>
            <a:custGeom>
              <a:avLst/>
              <a:gdLst/>
              <a:ahLst/>
              <a:cxnLst/>
              <a:rect l="l" t="t" r="r" b="b"/>
              <a:pathLst>
                <a:path w="13203810" h="1596390">
                  <a:moveTo>
                    <a:pt x="0" y="0"/>
                  </a:moveTo>
                  <a:lnTo>
                    <a:pt x="13203810" y="0"/>
                  </a:lnTo>
                  <a:lnTo>
                    <a:pt x="13203810" y="1596390"/>
                  </a:lnTo>
                  <a:lnTo>
                    <a:pt x="0" y="1596390"/>
                  </a:lnTo>
                  <a:close/>
                </a:path>
              </a:pathLst>
            </a:custGeom>
            <a:solidFill>
              <a:srgbClr val="193EB0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572597" y="6326796"/>
            <a:ext cx="2888788" cy="228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560"/>
              </a:lnSpc>
            </a:pPr>
            <a:r>
              <a:rPr lang="en-US" sz="1300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Samsung Innovation Campus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49106" y="270052"/>
            <a:ext cx="6730389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4199">
                <a:solidFill>
                  <a:srgbClr val="FFFFFF"/>
                </a:solidFill>
                <a:latin typeface="Arial MT Pro"/>
                <a:ea typeface="Arial MT Pro"/>
                <a:cs typeface="Arial MT Pro"/>
                <a:sym typeface="Arial MT Pro"/>
              </a:rPr>
              <a:t>Insights summary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49106" y="1376050"/>
            <a:ext cx="8761568" cy="4762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999" b="1">
                <a:solidFill>
                  <a:srgbClr val="7F7F7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Demographics</a:t>
            </a:r>
          </a:p>
          <a:p>
            <a:pPr marL="431797" lvl="1" indent="-215899" algn="l">
              <a:lnSpc>
                <a:spcPts val="2399"/>
              </a:lnSpc>
              <a:buFont typeface="Arial"/>
              <a:buChar char="•"/>
            </a:pPr>
            <a:r>
              <a:rPr lang="en-US" sz="1999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Slightly more fem</a:t>
            </a:r>
            <a:r>
              <a:rPr lang="en-US" sz="1999" u="none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ales than males</a:t>
            </a:r>
          </a:p>
          <a:p>
            <a:pPr marL="431797" lvl="1" indent="-215899" algn="l">
              <a:lnSpc>
                <a:spcPts val="23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 u="none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Majority in Group C ethnicity</a:t>
            </a:r>
          </a:p>
          <a:p>
            <a:pPr marL="431797" lvl="1" indent="-215899" algn="l">
              <a:lnSpc>
                <a:spcPts val="23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 u="none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Most parents have some college education</a:t>
            </a:r>
          </a:p>
          <a:p>
            <a:pPr algn="l">
              <a:lnSpc>
                <a:spcPts val="2399"/>
              </a:lnSpc>
              <a:spcBef>
                <a:spcPct val="0"/>
              </a:spcBef>
            </a:pPr>
            <a:r>
              <a:rPr lang="en-US" sz="1999" b="1" u="none" strike="noStrike">
                <a:solidFill>
                  <a:srgbClr val="7F7F7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Support Factors</a:t>
            </a:r>
          </a:p>
          <a:p>
            <a:pPr marL="431797" lvl="1" indent="-215899" algn="l">
              <a:lnSpc>
                <a:spcPts val="23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 u="none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Majority have standard lunch</a:t>
            </a:r>
          </a:p>
          <a:p>
            <a:pPr marL="431797" lvl="1" indent="-215899" algn="l">
              <a:lnSpc>
                <a:spcPts val="23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 u="none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Most did not complete test preparation</a:t>
            </a:r>
          </a:p>
          <a:p>
            <a:pPr algn="l">
              <a:lnSpc>
                <a:spcPts val="2399"/>
              </a:lnSpc>
              <a:spcBef>
                <a:spcPct val="0"/>
              </a:spcBef>
            </a:pPr>
            <a:r>
              <a:rPr lang="en-US" sz="1999" b="1" u="none" strike="noStrike">
                <a:solidFill>
                  <a:srgbClr val="7F7F7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Scores</a:t>
            </a:r>
          </a:p>
          <a:p>
            <a:pPr marL="431797" lvl="1" indent="-215899" algn="l">
              <a:lnSpc>
                <a:spcPts val="23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 u="none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Averages across subjects: 66–69</a:t>
            </a:r>
          </a:p>
          <a:p>
            <a:pPr marL="431797" lvl="1" indent="-215899" algn="l">
              <a:lnSpc>
                <a:spcPts val="23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 u="none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Performance is consistent across math, reading, an</a:t>
            </a:r>
            <a:r>
              <a:rPr lang="en-US" sz="1999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d writin</a:t>
            </a:r>
            <a:r>
              <a:rPr lang="en-US" sz="1999" u="none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g</a:t>
            </a:r>
          </a:p>
          <a:p>
            <a:pPr marL="431797" lvl="1" indent="-215899" algn="l">
              <a:lnSpc>
                <a:spcPts val="23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 u="none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Presence of outliers (very low</a:t>
            </a:r>
            <a:r>
              <a:rPr lang="en-US" sz="1999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 scor</a:t>
            </a:r>
            <a:r>
              <a:rPr lang="en-US" sz="1999" u="none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es in math &amp; writing</a:t>
            </a:r>
            <a:r>
              <a:rPr lang="en-US" sz="1999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)</a:t>
            </a:r>
          </a:p>
          <a:p>
            <a:pPr algn="l">
              <a:lnSpc>
                <a:spcPts val="2399"/>
              </a:lnSpc>
              <a:spcBef>
                <a:spcPct val="0"/>
              </a:spcBef>
            </a:pPr>
            <a:r>
              <a:rPr lang="en-US" sz="1999" b="1" strike="noStrike">
                <a:solidFill>
                  <a:srgbClr val="7F7F7F"/>
                </a:solidFill>
                <a:latin typeface="Arial MT Pro Bold"/>
                <a:ea typeface="Arial MT Pro Bold"/>
                <a:cs typeface="Arial MT Pro Bold"/>
                <a:sym typeface="Arial MT Pro Bold"/>
              </a:rPr>
              <a:t>Key Takeaways</a:t>
            </a:r>
          </a:p>
          <a:p>
            <a:pPr marL="431797" lvl="1" indent="-215899" algn="l">
              <a:lnSpc>
                <a:spcPts val="23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Lunch type and test preparation may i</a:t>
            </a:r>
            <a:r>
              <a:rPr lang="en-US" sz="1999" u="none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nfluence performance</a:t>
            </a:r>
          </a:p>
          <a:p>
            <a:pPr marL="431797" lvl="1" indent="-215899" algn="l">
              <a:lnSpc>
                <a:spcPts val="23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 u="none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Data su</a:t>
            </a:r>
            <a:r>
              <a:rPr lang="en-US" sz="1999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ggests</a:t>
            </a:r>
            <a:r>
              <a:rPr lang="en-US" sz="1999" u="none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 opportunitie</a:t>
            </a:r>
            <a:r>
              <a:rPr lang="en-US" sz="1999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s to improve outc</a:t>
            </a:r>
            <a:r>
              <a:rPr lang="en-US" sz="1999" u="none" strike="noStrike">
                <a:solidFill>
                  <a:srgbClr val="7F7F7F"/>
                </a:solidFill>
                <a:latin typeface="Arial MT Pro"/>
                <a:ea typeface="Arial MT Pro"/>
                <a:cs typeface="Arial MT Pro"/>
                <a:sym typeface="Arial MT Pro"/>
              </a:rPr>
              <a:t>omes through targeted support</a:t>
            </a:r>
          </a:p>
          <a:p>
            <a:pPr algn="l">
              <a:lnSpc>
                <a:spcPts val="2399"/>
              </a:lnSpc>
              <a:spcBef>
                <a:spcPct val="0"/>
              </a:spcBef>
            </a:pPr>
            <a:endParaRPr lang="en-US" sz="1999" u="none" strike="noStrike">
              <a:solidFill>
                <a:srgbClr val="7F7F7F"/>
              </a:solidFill>
              <a:latin typeface="Arial MT Pro"/>
              <a:ea typeface="Arial MT Pro"/>
              <a:cs typeface="Arial MT Pro"/>
              <a:sym typeface="Arial MT Pro"/>
            </a:endParaRPr>
          </a:p>
        </p:txBody>
      </p:sp>
    </p:spTree>
  </p:cSld>
  <p:clrMapOvr>
    <a:masterClrMapping/>
  </p:clrMapOvr>
  <p:transition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1553</Words>
  <Application>Microsoft Office PowerPoint</Application>
  <PresentationFormat>Custom</PresentationFormat>
  <Paragraphs>274</Paragraphs>
  <Slides>43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Arial MT Pro Bold</vt:lpstr>
      <vt:lpstr>Arimo</vt:lpstr>
      <vt:lpstr>Arimo Bold</vt:lpstr>
      <vt:lpstr>Arial MT Pro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SIC-AI702-DA-G13.pptx</dc:title>
  <cp:lastModifiedBy>Microsoft account</cp:lastModifiedBy>
  <cp:revision>2</cp:revision>
  <dcterms:created xsi:type="dcterms:W3CDTF">2006-08-16T00:00:00Z</dcterms:created>
  <dcterms:modified xsi:type="dcterms:W3CDTF">2025-09-05T12:42:46Z</dcterms:modified>
  <dc:identifier>DAGyBeCER9I</dc:identifier>
</cp:coreProperties>
</file>