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AC45-07BA-46B9-BF5E-C97E0EF64F85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8DB0-1ADE-4D84-9160-697E5CE0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8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AC45-07BA-46B9-BF5E-C97E0EF64F85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8DB0-1ADE-4D84-9160-697E5CE0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7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AC45-07BA-46B9-BF5E-C97E0EF64F85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8DB0-1ADE-4D84-9160-697E5CE0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9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AC45-07BA-46B9-BF5E-C97E0EF64F85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8DB0-1ADE-4D84-9160-697E5CE0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9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AC45-07BA-46B9-BF5E-C97E0EF64F85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8DB0-1ADE-4D84-9160-697E5CE0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6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AC45-07BA-46B9-BF5E-C97E0EF64F85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8DB0-1ADE-4D84-9160-697E5CE0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7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AC45-07BA-46B9-BF5E-C97E0EF64F85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8DB0-1ADE-4D84-9160-697E5CE0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6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AC45-07BA-46B9-BF5E-C97E0EF64F85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8DB0-1ADE-4D84-9160-697E5CE0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0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AC45-07BA-46B9-BF5E-C97E0EF64F85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8DB0-1ADE-4D84-9160-697E5CE0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9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AC45-07BA-46B9-BF5E-C97E0EF64F85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8DB0-1ADE-4D84-9160-697E5CE0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2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AC45-07BA-46B9-BF5E-C97E0EF64F85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8DB0-1ADE-4D84-9160-697E5CE0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4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6AC45-07BA-46B9-BF5E-C97E0EF64F85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8DB0-1ADE-4D84-9160-697E5CE0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2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Module-5 (08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5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Instances as return values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805" y="1690688"/>
            <a:ext cx="11328282" cy="491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4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Objects are mutable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change the state of an object by making an assignment to one of its attributes. For example, to change the size of a rectangle without changing its position, you can modify the values of width and height.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558" y="180064"/>
            <a:ext cx="10972800" cy="652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Copying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Copying an object is often an alternative to aliasing. The copy module contains a function  called </a:t>
            </a:r>
            <a:r>
              <a:rPr lang="en-US" b="1" dirty="0" smtClean="0"/>
              <a:t>copy</a:t>
            </a:r>
            <a:r>
              <a:rPr lang="en-US" dirty="0" smtClean="0"/>
              <a:t> that can duplicate any object: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572"/>
          <a:stretch/>
        </p:blipFill>
        <p:spPr>
          <a:xfrm>
            <a:off x="838200" y="2893326"/>
            <a:ext cx="9302087" cy="37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11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399" y="563053"/>
            <a:ext cx="7441962" cy="2357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65" y="2811439"/>
            <a:ext cx="3763654" cy="147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3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start working with objects, you are likely to encounter some new exceptions. If  you try to access an attribute that doesn’t exist, you get an attribute error: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7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592" y="302679"/>
            <a:ext cx="11771408" cy="626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150125"/>
            <a:ext cx="11053549" cy="60268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class</a:t>
            </a:r>
            <a:r>
              <a:rPr lang="en-US" dirty="0" smtClean="0"/>
              <a:t>: A programmer-deﬁned type. A class deﬁnition creates a new class object.</a:t>
            </a:r>
          </a:p>
          <a:p>
            <a:pPr marL="0" indent="0">
              <a:buNone/>
            </a:pPr>
            <a:r>
              <a:rPr lang="en-US" b="1" dirty="0" smtClean="0"/>
              <a:t>class object: </a:t>
            </a:r>
            <a:r>
              <a:rPr lang="en-US" dirty="0" smtClean="0"/>
              <a:t>An object that contains information about a programmer-deﬁned type. The class object can be used to create instances of the type.</a:t>
            </a:r>
          </a:p>
          <a:p>
            <a:pPr marL="0" indent="0">
              <a:buNone/>
            </a:pPr>
            <a:r>
              <a:rPr lang="en-US" b="1" dirty="0" smtClean="0"/>
              <a:t>instance</a:t>
            </a:r>
            <a:r>
              <a:rPr lang="en-US" dirty="0" smtClean="0"/>
              <a:t>: An object that belongs to a class.</a:t>
            </a:r>
          </a:p>
          <a:p>
            <a:pPr marL="0" indent="0">
              <a:buNone/>
            </a:pPr>
            <a:r>
              <a:rPr lang="en-US" b="1" dirty="0" smtClean="0"/>
              <a:t>instantiate: </a:t>
            </a:r>
            <a:r>
              <a:rPr lang="en-US" dirty="0" smtClean="0"/>
              <a:t>To create a new object.</a:t>
            </a:r>
          </a:p>
          <a:p>
            <a:pPr marL="0" indent="0">
              <a:buNone/>
            </a:pPr>
            <a:r>
              <a:rPr lang="en-US" b="1" dirty="0" smtClean="0"/>
              <a:t>attribute: </a:t>
            </a:r>
            <a:r>
              <a:rPr lang="en-US" dirty="0" smtClean="0"/>
              <a:t>One of the named values associated with an object.</a:t>
            </a:r>
          </a:p>
          <a:p>
            <a:pPr marL="0" indent="0">
              <a:buNone/>
            </a:pPr>
            <a:r>
              <a:rPr lang="en-US" b="1" dirty="0" smtClean="0"/>
              <a:t>embedded object: </a:t>
            </a:r>
            <a:r>
              <a:rPr lang="en-US" dirty="0" smtClean="0"/>
              <a:t>An object that is stored as an attribute of another object.</a:t>
            </a:r>
          </a:p>
          <a:p>
            <a:pPr marL="0" indent="0">
              <a:buNone/>
            </a:pPr>
            <a:r>
              <a:rPr lang="en-US" b="1" dirty="0" smtClean="0"/>
              <a:t>shallow copy</a:t>
            </a:r>
            <a:r>
              <a:rPr lang="en-US" dirty="0" smtClean="0"/>
              <a:t>: To copy the contents of an object, including any references to embedded</a:t>
            </a:r>
          </a:p>
          <a:p>
            <a:pPr marL="0" indent="0">
              <a:buNone/>
            </a:pPr>
            <a:r>
              <a:rPr lang="en-US" dirty="0" smtClean="0"/>
              <a:t>objects; implemented by the copy function in the copy module.</a:t>
            </a:r>
          </a:p>
          <a:p>
            <a:pPr marL="0" indent="0">
              <a:buNone/>
            </a:pPr>
            <a:r>
              <a:rPr lang="en-US" b="1" dirty="0" smtClean="0"/>
              <a:t>deep copy: </a:t>
            </a:r>
            <a:r>
              <a:rPr lang="en-US" dirty="0" smtClean="0"/>
              <a:t>To copy the contents of an object as well as any embedded objects, and any</a:t>
            </a:r>
          </a:p>
          <a:p>
            <a:pPr marL="0" indent="0">
              <a:buNone/>
            </a:pPr>
            <a:r>
              <a:rPr lang="en-US" dirty="0" smtClean="0"/>
              <a:t>objects embedded in them, and so on; implemented by the </a:t>
            </a:r>
            <a:r>
              <a:rPr lang="en-US" dirty="0" err="1" smtClean="0"/>
              <a:t>deepcopy</a:t>
            </a:r>
            <a:r>
              <a:rPr lang="en-US" dirty="0" smtClean="0"/>
              <a:t> function in the</a:t>
            </a:r>
          </a:p>
          <a:p>
            <a:pPr marL="0" indent="0">
              <a:buNone/>
            </a:pPr>
            <a:r>
              <a:rPr lang="en-US" dirty="0" smtClean="0"/>
              <a:t>copy module.</a:t>
            </a:r>
          </a:p>
          <a:p>
            <a:pPr marL="0" indent="0">
              <a:buNone/>
            </a:pPr>
            <a:r>
              <a:rPr lang="en-US" b="1" dirty="0" smtClean="0"/>
              <a:t>object diagram: </a:t>
            </a:r>
            <a:r>
              <a:rPr lang="en-US" dirty="0" smtClean="0"/>
              <a:t>A diagram that shows objects, their attributes, and the values of the 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44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44" y="119465"/>
            <a:ext cx="5508010" cy="917765"/>
          </a:xfrm>
        </p:spPr>
        <p:txBody>
          <a:bodyPr/>
          <a:lstStyle/>
          <a:p>
            <a:r>
              <a:rPr lang="en-US" b="1" dirty="0" smtClean="0"/>
              <a:t>Classes and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44" y="1037230"/>
            <a:ext cx="10515600" cy="4351338"/>
          </a:xfrm>
        </p:spPr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03" y="1684787"/>
            <a:ext cx="11580897" cy="481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74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007" y="734431"/>
            <a:ext cx="4902034" cy="293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2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491319"/>
            <a:ext cx="10944367" cy="568564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Classes and objects: Programmer-defined types, Attributes, Rectangles, Instances as return values, Objects are mutable, Copying,</a:t>
            </a:r>
          </a:p>
          <a:p>
            <a:endParaRPr lang="en-US" dirty="0"/>
          </a:p>
          <a:p>
            <a:pPr algn="just"/>
            <a:r>
              <a:rPr lang="en-US" dirty="0" smtClean="0"/>
              <a:t> Classes and functions: Time, Pure functions, Modifiers, Prototyping versus planning, </a:t>
            </a:r>
          </a:p>
          <a:p>
            <a:endParaRPr lang="en-US" dirty="0"/>
          </a:p>
          <a:p>
            <a:pPr algn="just"/>
            <a:r>
              <a:rPr lang="en-US" dirty="0" smtClean="0"/>
              <a:t>Classes and methods: Object-oriented features, Printing objects, Another example, A more complicated example</a:t>
            </a:r>
            <a:r>
              <a:rPr lang="en-US" dirty="0" smtClean="0"/>
              <a:t>, </a:t>
            </a:r>
            <a:r>
              <a:rPr lang="en-US" dirty="0" err="1" smtClean="0"/>
              <a:t>Theinit</a:t>
            </a:r>
            <a:r>
              <a:rPr lang="en-US" dirty="0" smtClean="0"/>
              <a:t> </a:t>
            </a:r>
            <a:r>
              <a:rPr lang="en-US" dirty="0" smtClean="0"/>
              <a:t>method, The __</a:t>
            </a:r>
            <a:r>
              <a:rPr lang="en-US" dirty="0" err="1" smtClean="0"/>
              <a:t>str</a:t>
            </a:r>
            <a:r>
              <a:rPr lang="en-US" dirty="0" smtClean="0"/>
              <a:t>__ method, Operator overloading, Type-based dispatch, Polymorphism, Interface and implementation, </a:t>
            </a:r>
          </a:p>
          <a:p>
            <a:pPr algn="just"/>
            <a:r>
              <a:rPr lang="fr-FR" dirty="0" err="1" smtClean="0"/>
              <a:t>Chapters</a:t>
            </a:r>
            <a:r>
              <a:rPr lang="fr-FR" dirty="0" smtClean="0"/>
              <a:t> 13, 15, 16, 17, 18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12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Pure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9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Programmer-defined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825625"/>
            <a:ext cx="11491415" cy="4351338"/>
          </a:xfrm>
        </p:spPr>
        <p:txBody>
          <a:bodyPr/>
          <a:lstStyle/>
          <a:p>
            <a:r>
              <a:rPr lang="en-US" dirty="0" smtClean="0"/>
              <a:t>A programmer-deﬁned type is also called a class. A class deﬁnition looks like this</a:t>
            </a:r>
          </a:p>
          <a:p>
            <a:r>
              <a:rPr lang="en-US" i="1" dirty="0" smtClean="0"/>
              <a:t>Class point:</a:t>
            </a:r>
          </a:p>
          <a:p>
            <a:r>
              <a:rPr lang="en-US" i="1" dirty="0" smtClean="0"/>
              <a:t>‘’’’’ Represents a  point in a 2D space”””</a:t>
            </a:r>
          </a:p>
          <a:p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00" y="3807407"/>
            <a:ext cx="5405437" cy="305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4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627797"/>
            <a:ext cx="10794242" cy="5549166"/>
          </a:xfrm>
        </p:spPr>
        <p:txBody>
          <a:bodyPr/>
          <a:lstStyle/>
          <a:p>
            <a:r>
              <a:rPr lang="en-US" dirty="0" smtClean="0"/>
              <a:t>The header indicates that the new class is called point. The body is a </a:t>
            </a:r>
            <a:r>
              <a:rPr lang="en-US" dirty="0" err="1" smtClean="0"/>
              <a:t>docstring</a:t>
            </a:r>
            <a:r>
              <a:rPr lang="en-US" dirty="0" smtClean="0"/>
              <a:t> that explains what the class is for. </a:t>
            </a:r>
          </a:p>
          <a:p>
            <a:r>
              <a:rPr lang="en-US" dirty="0" smtClean="0"/>
              <a:t>You can deﬁne variables and methods inside a class deﬁnition.</a:t>
            </a:r>
          </a:p>
          <a:p>
            <a:r>
              <a:rPr lang="en-US" dirty="0" smtClean="0"/>
              <a:t>Deﬁning a class named point creates </a:t>
            </a:r>
            <a:r>
              <a:rPr lang="en-US" b="1" dirty="0" smtClean="0"/>
              <a:t>a class object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5" y="2505217"/>
            <a:ext cx="11483668" cy="391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5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2" y="586854"/>
            <a:ext cx="11518710" cy="5590109"/>
          </a:xfrm>
        </p:spPr>
        <p:txBody>
          <a:bodyPr/>
          <a:lstStyle/>
          <a:p>
            <a:r>
              <a:rPr lang="en-US" dirty="0" smtClean="0"/>
              <a:t>Creating a new object is </a:t>
            </a:r>
            <a:r>
              <a:rPr lang="en-US" b="1" dirty="0" smtClean="0"/>
              <a:t>called instantiation</a:t>
            </a:r>
            <a:r>
              <a:rPr lang="en-US" dirty="0" smtClean="0"/>
              <a:t>, and the object is an instance of the </a:t>
            </a:r>
            <a:r>
              <a:rPr lang="en-US" b="1" dirty="0" smtClean="0"/>
              <a:t>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you print an instance, Python tells you what class it belongs to and where it is stored in memory</a:t>
            </a:r>
          </a:p>
          <a:p>
            <a:r>
              <a:rPr lang="en-US" dirty="0" smtClean="0"/>
              <a:t>Every object is an instance of some class, so </a:t>
            </a:r>
            <a:r>
              <a:rPr lang="en-US" b="1" dirty="0" smtClean="0"/>
              <a:t>“object” and “instance” </a:t>
            </a:r>
            <a:r>
              <a:rPr lang="en-US" dirty="0" smtClean="0"/>
              <a:t>are interchangeable.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8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Attributes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623"/>
          <a:stretch/>
        </p:blipFill>
        <p:spPr>
          <a:xfrm>
            <a:off x="562401" y="1690688"/>
            <a:ext cx="8322291" cy="1366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195" y="3166281"/>
            <a:ext cx="1168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case, though, we are assigning values to named elements of   an object. These elements are called </a:t>
            </a:r>
            <a:r>
              <a:rPr lang="en-US" b="1" dirty="0" smtClean="0"/>
              <a:t>attributes.</a:t>
            </a:r>
          </a:p>
          <a:p>
            <a:endParaRPr lang="en-US" b="1" dirty="0"/>
          </a:p>
          <a:p>
            <a:r>
              <a:rPr lang="en-US" dirty="0" smtClean="0"/>
              <a:t>The variable blank  refers to a </a:t>
            </a:r>
            <a:r>
              <a:rPr lang="en-US" b="1" dirty="0" smtClean="0"/>
              <a:t>Point object</a:t>
            </a:r>
            <a:r>
              <a:rPr lang="en-US" dirty="0" smtClean="0"/>
              <a:t>, which contains </a:t>
            </a:r>
            <a:r>
              <a:rPr lang="en-US" b="1" dirty="0" smtClean="0"/>
              <a:t>two attributes</a:t>
            </a:r>
            <a:r>
              <a:rPr lang="en-US" dirty="0" smtClean="0"/>
              <a:t>. Each attribute   refers to a ﬂoating-point number.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74" y="0"/>
            <a:ext cx="2751161" cy="1052608"/>
          </a:xfrm>
        </p:spPr>
        <p:txBody>
          <a:bodyPr/>
          <a:lstStyle/>
          <a:p>
            <a:r>
              <a:rPr lang="en-US" b="1" dirty="0" smtClean="0"/>
              <a:t>Rectangles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40" y="818604"/>
            <a:ext cx="10515600" cy="603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484" y="1831014"/>
            <a:ext cx="6012976" cy="30780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380" y="365125"/>
            <a:ext cx="5914954" cy="20790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7672" y="5342046"/>
            <a:ext cx="9744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docstring</a:t>
            </a:r>
            <a:r>
              <a:rPr lang="en-US" dirty="0" smtClean="0"/>
              <a:t> lists the </a:t>
            </a:r>
            <a:r>
              <a:rPr lang="en-US" b="1" dirty="0" smtClean="0"/>
              <a:t>attributes: width ,height </a:t>
            </a:r>
            <a:r>
              <a:rPr lang="en-US" dirty="0" smtClean="0"/>
              <a:t>are numbers; </a:t>
            </a:r>
            <a:r>
              <a:rPr lang="en-US" b="1" dirty="0" smtClean="0"/>
              <a:t>corner</a:t>
            </a:r>
            <a:r>
              <a:rPr lang="en-US" dirty="0" smtClean="0"/>
              <a:t> is a Point object</a:t>
            </a:r>
          </a:p>
          <a:p>
            <a:r>
              <a:rPr lang="en-US" dirty="0" smtClean="0"/>
              <a:t>that speciﬁes the lower-left corner.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9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862" y="1185721"/>
            <a:ext cx="5427828" cy="37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4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582</Words>
  <Application>Microsoft Office PowerPoint</Application>
  <PresentationFormat>Widescreen</PresentationFormat>
  <Paragraphs>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Module-5 (08 hrs)</vt:lpstr>
      <vt:lpstr>PowerPoint Presentation</vt:lpstr>
      <vt:lpstr>Programmer-defined types</vt:lpstr>
      <vt:lpstr>PowerPoint Presentation</vt:lpstr>
      <vt:lpstr>PowerPoint Presentation</vt:lpstr>
      <vt:lpstr>Attributes</vt:lpstr>
      <vt:lpstr>Rectangles</vt:lpstr>
      <vt:lpstr>Rectangles</vt:lpstr>
      <vt:lpstr>PowerPoint Presentation</vt:lpstr>
      <vt:lpstr>Instances as return values</vt:lpstr>
      <vt:lpstr>Objects are mutable</vt:lpstr>
      <vt:lpstr>PowerPoint Presentation</vt:lpstr>
      <vt:lpstr>Copying</vt:lpstr>
      <vt:lpstr>PowerPoint Presentation</vt:lpstr>
      <vt:lpstr>Debugging</vt:lpstr>
      <vt:lpstr>PowerPoint Presentation</vt:lpstr>
      <vt:lpstr>PowerPoint Presentation</vt:lpstr>
      <vt:lpstr>Classes and functions</vt:lpstr>
      <vt:lpstr>PowerPoint Presentation</vt:lpstr>
      <vt:lpstr>Pure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Module-5 (08 hrs)</dc:title>
  <dc:creator>TOSHIBA</dc:creator>
  <cp:lastModifiedBy>TOSHIBA</cp:lastModifiedBy>
  <cp:revision>19</cp:revision>
  <dcterms:created xsi:type="dcterms:W3CDTF">2023-07-27T14:20:30Z</dcterms:created>
  <dcterms:modified xsi:type="dcterms:W3CDTF">2023-07-28T01:19:25Z</dcterms:modified>
</cp:coreProperties>
</file>