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280" r:id="rId57"/>
    <p:sldId id="281" r:id="rId58"/>
    <p:sldId id="282" r:id="rId59"/>
    <p:sldId id="283" r:id="rId60"/>
    <p:sldId id="284" r:id="rId61"/>
    <p:sldId id="285" r:id="rId62"/>
    <p:sldId id="28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5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BFA5-27ED-4ED0-9823-BDAFB9C77011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DC673-856D-4F9A-88E3-0E91E11C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ventwithpython.com/beyond/chapter15.html#calibre_link-2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Inside the block of code following the class statement are the definitions for three methods: __</a:t>
            </a:r>
            <a:r>
              <a:rPr lang="en-US" dirty="0" err="1" smtClean="0"/>
              <a:t>init</a:t>
            </a:r>
            <a:r>
              <a:rPr lang="en-US" dirty="0" smtClean="0"/>
              <a:t>__() (short for initializer) 2</a:t>
            </a:r>
          </a:p>
          <a:p>
            <a:r>
              <a:rPr lang="en-US" dirty="0" smtClean="0"/>
              <a:t> value() </a:t>
            </a:r>
          </a:p>
          <a:p>
            <a:r>
              <a:rPr lang="en-US" dirty="0" smtClean="0"/>
              <a:t>3, and </a:t>
            </a:r>
            <a:r>
              <a:rPr lang="en-US" dirty="0" err="1" smtClean="0"/>
              <a:t>weightInGrams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4. Note that all methods have a first parameter named self, which we’ll explore in the next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504967"/>
            <a:ext cx="10876128" cy="5671996"/>
          </a:xfrm>
        </p:spPr>
        <p:txBody>
          <a:bodyPr/>
          <a:lstStyle/>
          <a:p>
            <a:r>
              <a:rPr lang="en-US" dirty="0" smtClean="0"/>
              <a:t>As a convention, module names (like </a:t>
            </a:r>
            <a:r>
              <a:rPr lang="en-US" dirty="0" err="1" smtClean="0"/>
              <a:t>wizcoin</a:t>
            </a:r>
            <a:r>
              <a:rPr lang="en-US" dirty="0" smtClean="0"/>
              <a:t> in our wizcoin.py file) are lowercase, whereas class names (like </a:t>
            </a:r>
            <a:r>
              <a:rPr lang="en-US" dirty="0" err="1" smtClean="0"/>
              <a:t>WizCoin</a:t>
            </a:r>
            <a:r>
              <a:rPr lang="en-US" dirty="0" smtClean="0"/>
              <a:t>) begin with an uppercase letter.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577"/>
            <a:ext cx="12023679" cy="65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491319"/>
            <a:ext cx="11039901" cy="5685644"/>
          </a:xfrm>
        </p:spPr>
        <p:txBody>
          <a:bodyPr/>
          <a:lstStyle/>
          <a:p>
            <a:r>
              <a:rPr lang="en-US" dirty="0" smtClean="0"/>
              <a:t>The calls to </a:t>
            </a:r>
            <a:r>
              <a:rPr lang="en-US" dirty="0" err="1" smtClean="0"/>
              <a:t>WizCoin</a:t>
            </a:r>
            <a:r>
              <a:rPr lang="en-US" dirty="0" smtClean="0"/>
              <a:t>() 1 2 create a </a:t>
            </a:r>
            <a:r>
              <a:rPr lang="en-US" dirty="0" err="1" smtClean="0"/>
              <a:t>WizCoin</a:t>
            </a:r>
            <a:r>
              <a:rPr lang="en-US" dirty="0" smtClean="0"/>
              <a:t> object and run the code in the __</a:t>
            </a:r>
            <a:r>
              <a:rPr lang="en-US" dirty="0" err="1" smtClean="0"/>
              <a:t>init</a:t>
            </a:r>
            <a:r>
              <a:rPr lang="en-US" dirty="0" smtClean="0"/>
              <a:t>__() method for them.</a:t>
            </a:r>
          </a:p>
          <a:p>
            <a:r>
              <a:rPr lang="en-US" dirty="0" smtClean="0"/>
              <a:t>We pass in three integers as arguments to </a:t>
            </a:r>
            <a:r>
              <a:rPr lang="en-US" dirty="0" err="1" smtClean="0"/>
              <a:t>WizCoin</a:t>
            </a:r>
            <a:r>
              <a:rPr lang="en-US" dirty="0" smtClean="0"/>
              <a:t>(), which are forwarded to the parameters of __</a:t>
            </a:r>
            <a:r>
              <a:rPr lang="en-US" dirty="0" err="1" smtClean="0"/>
              <a:t>init</a:t>
            </a:r>
            <a:r>
              <a:rPr lang="en-US" dirty="0" smtClean="0"/>
              <a:t>__().</a:t>
            </a:r>
          </a:p>
          <a:p>
            <a:r>
              <a:rPr lang="en-US" dirty="0" smtClean="0"/>
              <a:t>These arguments are assigned to the object’s </a:t>
            </a:r>
            <a:r>
              <a:rPr lang="en-US" dirty="0" err="1" smtClean="0"/>
              <a:t>self.galleons</a:t>
            </a:r>
            <a:r>
              <a:rPr lang="en-US" dirty="0" smtClean="0"/>
              <a:t>, </a:t>
            </a:r>
            <a:r>
              <a:rPr lang="en-US" dirty="0" err="1" smtClean="0"/>
              <a:t>self.sickles</a:t>
            </a:r>
            <a:r>
              <a:rPr lang="en-US" dirty="0" smtClean="0"/>
              <a:t>, and </a:t>
            </a:r>
            <a:r>
              <a:rPr lang="en-US" dirty="0" err="1" smtClean="0"/>
              <a:t>self.knuts</a:t>
            </a:r>
            <a:r>
              <a:rPr lang="en-US" dirty="0" smtClean="0"/>
              <a:t> attributes.</a:t>
            </a:r>
          </a:p>
          <a:p>
            <a:r>
              <a:rPr lang="en-US" dirty="0" smtClean="0"/>
              <a:t> Note that, just as the </a:t>
            </a:r>
            <a:r>
              <a:rPr lang="en-US" dirty="0" err="1" smtClean="0"/>
              <a:t>time.sleep</a:t>
            </a:r>
            <a:r>
              <a:rPr lang="en-US" dirty="0" smtClean="0"/>
              <a:t>() function requires you to first import the time module and put time. before the function name, we must also import </a:t>
            </a:r>
            <a:r>
              <a:rPr lang="en-US" dirty="0" err="1" smtClean="0"/>
              <a:t>wizcoin</a:t>
            </a:r>
            <a:r>
              <a:rPr lang="en-US" dirty="0" smtClean="0"/>
              <a:t> and put </a:t>
            </a:r>
            <a:r>
              <a:rPr lang="en-US" dirty="0" err="1" smtClean="0"/>
              <a:t>wizcoin</a:t>
            </a:r>
            <a:r>
              <a:rPr lang="en-US" dirty="0" smtClean="0"/>
              <a:t>. before the </a:t>
            </a:r>
            <a:r>
              <a:rPr lang="en-US" dirty="0" err="1" smtClean="0"/>
              <a:t>WizCoin</a:t>
            </a:r>
            <a:r>
              <a:rPr lang="en-US" dirty="0" smtClean="0"/>
              <a:t>() function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21"/>
          <a:stretch/>
        </p:blipFill>
        <p:spPr>
          <a:xfrm>
            <a:off x="339132" y="846160"/>
            <a:ext cx="11509540" cy="46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423081"/>
            <a:ext cx="11627892" cy="5753882"/>
          </a:xfrm>
        </p:spPr>
        <p:txBody>
          <a:bodyPr/>
          <a:lstStyle/>
          <a:p>
            <a:pPr algn="just"/>
            <a:r>
              <a:rPr lang="en-US" dirty="0" smtClean="0"/>
              <a:t>If you get an error message, such as </a:t>
            </a:r>
            <a:r>
              <a:rPr lang="en-US" dirty="0" err="1" smtClean="0"/>
              <a:t>ModuleNotFoundError</a:t>
            </a:r>
            <a:r>
              <a:rPr lang="en-US" dirty="0" smtClean="0"/>
              <a:t>: No module named '</a:t>
            </a:r>
            <a:r>
              <a:rPr lang="en-US" dirty="0" err="1" smtClean="0"/>
              <a:t>wizcoin</a:t>
            </a:r>
            <a:r>
              <a:rPr lang="en-US" dirty="0" smtClean="0"/>
              <a:t>', check to make sure that your file is named wizcoin.py and that it’s in the same folder as wcexample1.py.</a:t>
            </a:r>
          </a:p>
          <a:p>
            <a:pPr algn="just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5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Methods, __</a:t>
            </a:r>
            <a:r>
              <a:rPr lang="en-US" dirty="0" err="1" smtClean="0"/>
              <a:t>init</a:t>
            </a:r>
            <a:r>
              <a:rPr lang="en-US" dirty="0" smtClean="0"/>
              <a:t>__(), and 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are functions associated with objects of a particular class. </a:t>
            </a:r>
          </a:p>
          <a:p>
            <a:r>
              <a:rPr lang="en-US" dirty="0" smtClean="0"/>
              <a:t>Recall that lower() is a string method, meaning that it’s called on string objects. You can call lower() on a string, as in '</a:t>
            </a:r>
            <a:r>
              <a:rPr lang="en-US" dirty="0" err="1" smtClean="0"/>
              <a:t>Hello'.lower</a:t>
            </a:r>
            <a:r>
              <a:rPr lang="en-US" dirty="0" smtClean="0"/>
              <a:t>(), but you can’t call it on a list, such as ['dog', 'cat'].lower(). </a:t>
            </a:r>
          </a:p>
          <a:p>
            <a:r>
              <a:rPr lang="en-US" dirty="0" smtClean="0"/>
              <a:t>Also, notice that methods come after the object: the correct code is '</a:t>
            </a:r>
            <a:r>
              <a:rPr lang="en-US" dirty="0" err="1" smtClean="0"/>
              <a:t>Hello'.lower</a:t>
            </a:r>
            <a:r>
              <a:rPr lang="en-US" dirty="0" smtClean="0"/>
              <a:t>(), not lower('Hello'). Unlike a method like lower(), a function like </a:t>
            </a:r>
            <a:r>
              <a:rPr lang="en-US" dirty="0" err="1" smtClean="0"/>
              <a:t>len</a:t>
            </a:r>
            <a:r>
              <a:rPr lang="en-US" dirty="0" smtClean="0"/>
              <a:t>() is not associated with a single data type; you can pass strings, lists, dictionaries, and many other types of objects to </a:t>
            </a:r>
            <a:r>
              <a:rPr lang="en-US" dirty="0" err="1" smtClean="0"/>
              <a:t>len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409433"/>
            <a:ext cx="10917072" cy="5767530"/>
          </a:xfrm>
        </p:spPr>
        <p:txBody>
          <a:bodyPr/>
          <a:lstStyle/>
          <a:p>
            <a:r>
              <a:rPr lang="en-US" dirty="0"/>
              <a:t>we create objects by calling </a:t>
            </a:r>
            <a:r>
              <a:rPr lang="en-US" b="1" dirty="0"/>
              <a:t>the class name as a function.</a:t>
            </a:r>
            <a:r>
              <a:rPr lang="en-US" dirty="0"/>
              <a:t> This function is referred to as a</a:t>
            </a:r>
            <a:r>
              <a:rPr lang="en-US" b="1" dirty="0"/>
              <a:t> </a:t>
            </a:r>
            <a:r>
              <a:rPr lang="en-US" b="1" i="1" dirty="0"/>
              <a:t>constructor function</a:t>
            </a:r>
            <a:r>
              <a:rPr lang="en-US" dirty="0"/>
              <a:t> (or </a:t>
            </a:r>
            <a:r>
              <a:rPr lang="en-US" i="1" dirty="0"/>
              <a:t>constructor</a:t>
            </a:r>
            <a:r>
              <a:rPr lang="en-US" dirty="0"/>
              <a:t>, or abbreviated as </a:t>
            </a:r>
            <a:r>
              <a:rPr lang="en-US" i="1" dirty="0" err="1"/>
              <a:t>ctor</a:t>
            </a:r>
            <a:r>
              <a:rPr lang="en-US" dirty="0"/>
              <a:t>, pronounced “see-tore”) because it constructs a new object. We also say the constructor </a:t>
            </a:r>
            <a:r>
              <a:rPr lang="en-US" i="1" dirty="0"/>
              <a:t>instantiates</a:t>
            </a:r>
            <a:r>
              <a:rPr lang="en-US" dirty="0"/>
              <a:t> a new instance of the class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Calling the constructor </a:t>
            </a:r>
            <a:r>
              <a:rPr lang="en-US" dirty="0" smtClean="0"/>
              <a:t>causes Python to create the new object and then run the </a:t>
            </a:r>
            <a:r>
              <a:rPr lang="en-US" b="1" dirty="0" smtClean="0"/>
              <a:t>__</a:t>
            </a:r>
            <a:r>
              <a:rPr lang="en-US" b="1" dirty="0" err="1" smtClean="0"/>
              <a:t>init</a:t>
            </a:r>
            <a:r>
              <a:rPr lang="en-US" b="1" dirty="0" smtClean="0"/>
              <a:t>__() </a:t>
            </a:r>
            <a:r>
              <a:rPr lang="en-US" dirty="0" smtClean="0"/>
              <a:t>method. </a:t>
            </a:r>
          </a:p>
          <a:p>
            <a:r>
              <a:rPr lang="en-US" dirty="0" smtClean="0"/>
              <a:t>Classes aren’t required to have an __</a:t>
            </a:r>
            <a:r>
              <a:rPr lang="en-US" dirty="0" err="1" smtClean="0"/>
              <a:t>init</a:t>
            </a:r>
            <a:r>
              <a:rPr lang="en-US" dirty="0" smtClean="0"/>
              <a:t>__() method, but they almost always do. </a:t>
            </a:r>
          </a:p>
          <a:p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__() method is where you commonly set the initial values of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207" y="1347587"/>
            <a:ext cx="10681224" cy="29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382137"/>
            <a:ext cx="10985310" cy="5794826"/>
          </a:xfrm>
        </p:spPr>
        <p:txBody>
          <a:bodyPr/>
          <a:lstStyle/>
          <a:p>
            <a:r>
              <a:rPr lang="en-US" dirty="0" smtClean="0"/>
              <a:t>When the wcexample1.py program calls </a:t>
            </a:r>
            <a:r>
              <a:rPr lang="en-US" dirty="0" err="1" smtClean="0"/>
              <a:t>WizCoin</a:t>
            </a:r>
            <a:r>
              <a:rPr lang="en-US" dirty="0" smtClean="0"/>
              <a:t>(2, 5, 99), Python creates a new </a:t>
            </a:r>
            <a:r>
              <a:rPr lang="en-US" dirty="0" err="1" smtClean="0"/>
              <a:t>WizCoin</a:t>
            </a:r>
            <a:r>
              <a:rPr lang="en-US" dirty="0" smtClean="0"/>
              <a:t> object and then passes three arguments (2, 5, and 99) to an __</a:t>
            </a:r>
            <a:r>
              <a:rPr lang="en-US" dirty="0" err="1" smtClean="0"/>
              <a:t>init</a:t>
            </a:r>
            <a:r>
              <a:rPr lang="en-US" dirty="0" smtClean="0"/>
              <a:t>__() call. But the __</a:t>
            </a:r>
            <a:r>
              <a:rPr lang="en-US" dirty="0" err="1" smtClean="0"/>
              <a:t>init</a:t>
            </a:r>
            <a:r>
              <a:rPr lang="en-US" dirty="0" smtClean="0"/>
              <a:t>__() method has four parameters: self, galleons, sickles, and </a:t>
            </a:r>
            <a:r>
              <a:rPr lang="en-US" dirty="0" err="1" smtClean="0"/>
              <a:t>knuts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reason is that all methods have a first parameter named self. When a method is called on an object, the object is automatically passed in for the self parameter. </a:t>
            </a:r>
          </a:p>
          <a:p>
            <a:r>
              <a:rPr lang="en-US" dirty="0" smtClean="0"/>
              <a:t>The rest of the arguments are assigned to parameters normally.</a:t>
            </a:r>
          </a:p>
          <a:p>
            <a:r>
              <a:rPr lang="en-US" dirty="0" smtClean="0"/>
              <a:t> If you see an error message, such as </a:t>
            </a:r>
            <a:r>
              <a:rPr lang="en-US" dirty="0" err="1" smtClean="0"/>
              <a:t>TypeError</a:t>
            </a:r>
            <a:r>
              <a:rPr lang="en-US" dirty="0" smtClean="0"/>
              <a:t>: __</a:t>
            </a:r>
            <a:r>
              <a:rPr lang="en-US" dirty="0" err="1" smtClean="0"/>
              <a:t>init</a:t>
            </a:r>
            <a:r>
              <a:rPr lang="en-US" dirty="0" smtClean="0"/>
              <a:t>__() takes 3 positional arguments but 4 were given, you’ve probably forgotten to add the self parameter to the method’s </a:t>
            </a:r>
            <a:r>
              <a:rPr lang="en-US" dirty="0" err="1" smtClean="0"/>
              <a:t>def</a:t>
            </a:r>
            <a:r>
              <a:rPr lang="en-US" dirty="0" smtClean="0"/>
              <a:t>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655094"/>
            <a:ext cx="11573301" cy="5786650"/>
          </a:xfrm>
        </p:spPr>
        <p:txBody>
          <a:bodyPr/>
          <a:lstStyle/>
          <a:p>
            <a:pPr algn="just"/>
            <a:r>
              <a:rPr lang="en-US" dirty="0"/>
              <a:t>You’ve most likely had to fill out paper or electronic forms numerous times in your life: for doctor’s visits, for online purchases, or to RSVP to a wedding. </a:t>
            </a:r>
            <a:endParaRPr lang="en-US" dirty="0" smtClean="0"/>
          </a:p>
          <a:p>
            <a:pPr algn="just"/>
            <a:r>
              <a:rPr lang="en-US" dirty="0" smtClean="0"/>
              <a:t>Forms </a:t>
            </a:r>
            <a:r>
              <a:rPr lang="en-US" dirty="0"/>
              <a:t>exist as a uniform way for another person or organization to collect the information they need about you. </a:t>
            </a:r>
            <a:endParaRPr lang="en-US" dirty="0" smtClean="0"/>
          </a:p>
          <a:p>
            <a:pPr algn="just"/>
            <a:r>
              <a:rPr lang="en-US" dirty="0" smtClean="0"/>
              <a:t>Different </a:t>
            </a:r>
            <a:r>
              <a:rPr lang="en-US" dirty="0"/>
              <a:t>forms ask for different kinds of information. You would report a sensitive medical condition on a doctor’s form, and you would report any guests you’re bringing on a wedding RSVP, but not the other way around.</a:t>
            </a:r>
          </a:p>
        </p:txBody>
      </p:sp>
    </p:spTree>
    <p:extLst>
      <p:ext uri="{BB962C8B-B14F-4D97-AF65-F5344CB8AC3E}">
        <p14:creationId xmlns:p14="http://schemas.microsoft.com/office/powerpoint/2010/main" val="3393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Attributes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Attributes</a:t>
            </a:r>
            <a:r>
              <a:rPr lang="en-US" dirty="0"/>
              <a:t> are </a:t>
            </a:r>
            <a:r>
              <a:rPr lang="en-US" b="1" dirty="0"/>
              <a:t>variables </a:t>
            </a:r>
            <a:r>
              <a:rPr lang="en-US" dirty="0"/>
              <a:t>associated with an object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Python documentation describes attributes as “any name following a dot.” For example, consider the </a:t>
            </a:r>
            <a:r>
              <a:rPr lang="en-US" dirty="0" err="1" smtClean="0"/>
              <a:t>birthday.year</a:t>
            </a:r>
            <a:r>
              <a:rPr lang="en-US" dirty="0" smtClean="0"/>
              <a:t> expression in the previous section. The year attribute is a name following a dot.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84" y="401199"/>
            <a:ext cx="10085126" cy="63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9" y="0"/>
            <a:ext cx="11410701" cy="68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29" y="517844"/>
            <a:ext cx="6185208" cy="57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functions, inheritance is a code reuse technique that you can apply to classes.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the act of putting classes into parent-child relationships in which the child class inherits a copy of the parent class’s methods, freeing you from duplicating a method in multiple classes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732" y="575999"/>
            <a:ext cx="8692536" cy="62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want to create an Object from </a:t>
            </a:r>
            <a:r>
              <a:rPr lang="en-US" dirty="0" smtClean="0"/>
              <a:t>a particular </a:t>
            </a:r>
            <a:r>
              <a:rPr lang="en-US" dirty="0"/>
              <a:t>Class, we need to instantiate that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Objects we </a:t>
            </a:r>
            <a:r>
              <a:rPr lang="en-US" dirty="0" smtClean="0"/>
              <a:t>are creating </a:t>
            </a:r>
            <a:r>
              <a:rPr lang="en-US" dirty="0"/>
              <a:t>are called Class Instances and we can create as many instances </a:t>
            </a:r>
            <a:r>
              <a:rPr lang="en-US" dirty="0" smtClean="0"/>
              <a:t>as we </a:t>
            </a:r>
            <a:r>
              <a:rPr lang="en-US" dirty="0"/>
              <a:t>want. </a:t>
            </a:r>
            <a:endParaRPr lang="en-US" dirty="0" smtClean="0"/>
          </a:p>
          <a:p>
            <a:r>
              <a:rPr lang="en-US" dirty="0"/>
              <a:t>The method at the top </a:t>
            </a:r>
            <a:r>
              <a:rPr lang="en-US" dirty="0" smtClean="0"/>
              <a:t>of the </a:t>
            </a:r>
            <a:r>
              <a:rPr lang="en-US" dirty="0"/>
              <a:t>Class declaration is known as the constructor method or </a:t>
            </a:r>
            <a:r>
              <a:rPr lang="en-US" dirty="0" err="1"/>
              <a:t>init</a:t>
            </a:r>
            <a:r>
              <a:rPr lang="en-US" dirty="0" smtClean="0"/>
              <a:t>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57" y="1228950"/>
            <a:ext cx="8418040" cy="50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879" y="476902"/>
            <a:ext cx="7087596" cy="59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99" y="365125"/>
            <a:ext cx="6310703" cy="59155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0232" y="2087813"/>
            <a:ext cx="5240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when we instantiate an Object of the Class Person, we need </a:t>
            </a:r>
            <a:r>
              <a:rPr lang="en-US" sz="2400" dirty="0" smtClean="0"/>
              <a:t>to provide </a:t>
            </a:r>
            <a:r>
              <a:rPr lang="en-US" sz="2400" dirty="0"/>
              <a:t>the argument or arguments that are listed in the </a:t>
            </a:r>
            <a:r>
              <a:rPr lang="en-US" sz="2400" b="1" dirty="0" err="1"/>
              <a:t>init</a:t>
            </a:r>
            <a:r>
              <a:rPr lang="en-US" sz="2400" b="1" dirty="0"/>
              <a:t> constructor</a:t>
            </a:r>
            <a:r>
              <a:rPr lang="en-US" sz="2400" dirty="0"/>
              <a:t>. </a:t>
            </a:r>
            <a:r>
              <a:rPr lang="en-US" sz="2400" dirty="0" smtClean="0"/>
              <a:t>In our </a:t>
            </a:r>
            <a:r>
              <a:rPr lang="en-US" sz="2400" dirty="0"/>
              <a:t>case, the </a:t>
            </a:r>
            <a:r>
              <a:rPr lang="en-US" sz="2400" dirty="0" err="1"/>
              <a:t>init</a:t>
            </a:r>
            <a:r>
              <a:rPr lang="en-US" sz="2400" dirty="0"/>
              <a:t> constructor requires only one parameter and that is </a:t>
            </a:r>
            <a:r>
              <a:rPr lang="en-US" sz="2400" dirty="0" smtClean="0"/>
              <a:t>the ‘name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6153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632" y="477672"/>
            <a:ext cx="10257872" cy="62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364" y="365125"/>
            <a:ext cx="8936867" cy="63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" y="218364"/>
            <a:ext cx="11900847" cy="595859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600" dirty="0"/>
              <a:t>As you can see, we have created another instance of the Person Class </a:t>
            </a:r>
            <a:r>
              <a:rPr lang="en-US" sz="3600" dirty="0" smtClean="0"/>
              <a:t>and this </a:t>
            </a:r>
            <a:r>
              <a:rPr lang="en-US" sz="3600" dirty="0"/>
              <a:t>instance now has a different name attribute (Carly) and when </a:t>
            </a:r>
            <a:r>
              <a:rPr lang="en-US" sz="3600" dirty="0" smtClean="0"/>
              <a:t>the __</a:t>
            </a:r>
            <a:r>
              <a:rPr lang="en-US" sz="3600" dirty="0" err="1"/>
              <a:t>init</a:t>
            </a:r>
            <a:r>
              <a:rPr lang="en-US" sz="3600" dirty="0"/>
              <a:t>__ method is called, the name parameter will assign ‘Carly’ </a:t>
            </a:r>
            <a:r>
              <a:rPr lang="en-US" sz="3600" dirty="0" smtClean="0"/>
              <a:t>because the </a:t>
            </a:r>
            <a:r>
              <a:rPr lang="en-US" sz="3600" dirty="0"/>
              <a:t>of ‘self’ keyword which will tell the constructor that the </a:t>
            </a:r>
            <a:r>
              <a:rPr lang="en-US" sz="3600" dirty="0" smtClean="0"/>
              <a:t>parameter belongs </a:t>
            </a:r>
            <a:r>
              <a:rPr lang="en-US" sz="3600" dirty="0"/>
              <a:t>to the person_obj2 Object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sz="3500" dirty="0" smtClean="0"/>
              <a:t>So</a:t>
            </a:r>
            <a:r>
              <a:rPr lang="en-US" sz="3500" dirty="0"/>
              <a:t>, we have followed the good old </a:t>
            </a:r>
            <a:r>
              <a:rPr lang="en-US" sz="3500" dirty="0" smtClean="0"/>
              <a:t>DRY (DO </a:t>
            </a:r>
            <a:r>
              <a:rPr lang="en-US" sz="3500" dirty="0"/>
              <a:t>Not Repeat Yourself) principle because we were able to create </a:t>
            </a:r>
            <a:r>
              <a:rPr lang="en-US" sz="3500" dirty="0" smtClean="0"/>
              <a:t>two separate </a:t>
            </a:r>
            <a:r>
              <a:rPr lang="en-US" sz="3500" dirty="0"/>
              <a:t>instances/objects that called the same class with different </a:t>
            </a:r>
            <a:r>
              <a:rPr lang="en-US" sz="3500" dirty="0" smtClean="0"/>
              <a:t>name attributes</a:t>
            </a:r>
            <a:r>
              <a:rPr lang="en-US" sz="3500" dirty="0"/>
              <a:t>. </a:t>
            </a:r>
            <a:endParaRPr lang="en-US" sz="3500" dirty="0" smtClean="0"/>
          </a:p>
          <a:p>
            <a:pPr algn="just"/>
            <a:r>
              <a:rPr lang="en-US" sz="3500" dirty="0" smtClean="0"/>
              <a:t>The </a:t>
            </a:r>
            <a:r>
              <a:rPr lang="en-US" sz="3500" dirty="0"/>
              <a:t>objects accessed the same class and its methods </a:t>
            </a:r>
            <a:r>
              <a:rPr lang="en-US" sz="3500" dirty="0" smtClean="0"/>
              <a:t>and properties</a:t>
            </a:r>
            <a:r>
              <a:rPr lang="en-US" sz="3500" dirty="0"/>
              <a:t>. If this was not OOP, then we would have to write the same </a:t>
            </a:r>
            <a:r>
              <a:rPr lang="en-US" sz="3500" dirty="0" smtClean="0"/>
              <a:t>code for </a:t>
            </a:r>
            <a:r>
              <a:rPr lang="en-US" sz="3500" dirty="0"/>
              <a:t>both of the objects. </a:t>
            </a:r>
            <a:endParaRPr lang="en-US" sz="3500" dirty="0" smtClean="0"/>
          </a:p>
          <a:p>
            <a:pPr algn="just"/>
            <a:r>
              <a:rPr lang="en-US" sz="3500" dirty="0" smtClean="0"/>
              <a:t>This </a:t>
            </a:r>
            <a:r>
              <a:rPr lang="en-US" sz="3500" dirty="0"/>
              <a:t>is making the code to be more dynamic</a:t>
            </a:r>
            <a:r>
              <a:rPr lang="en-US" sz="3500" dirty="0" smtClean="0"/>
              <a:t>.</a:t>
            </a:r>
          </a:p>
          <a:p>
            <a:pPr algn="just"/>
            <a:r>
              <a:rPr lang="en-US" sz="3500" dirty="0" smtClean="0"/>
              <a:t> The self-keyword </a:t>
            </a:r>
            <a:r>
              <a:rPr lang="en-US" sz="3500" dirty="0"/>
              <a:t>is bound to the object that is instantiated. </a:t>
            </a:r>
            <a:endParaRPr lang="en-US" sz="3500" dirty="0" smtClean="0"/>
          </a:p>
          <a:p>
            <a:pPr algn="just"/>
            <a:r>
              <a:rPr lang="en-US" sz="3500" dirty="0" smtClean="0"/>
              <a:t>In </a:t>
            </a:r>
            <a:r>
              <a:rPr lang="en-US" sz="3500" dirty="0"/>
              <a:t>the Person </a:t>
            </a:r>
            <a:r>
              <a:rPr lang="en-US" sz="3500" dirty="0" smtClean="0"/>
              <a:t>Class, the </a:t>
            </a:r>
            <a:r>
              <a:rPr lang="en-US" sz="3500" dirty="0" err="1"/>
              <a:t>init</a:t>
            </a:r>
            <a:r>
              <a:rPr lang="en-US" sz="3500" dirty="0"/>
              <a:t> constructor is very simple, accepting only one parameter but it </a:t>
            </a:r>
            <a:r>
              <a:rPr lang="en-US" sz="3500" dirty="0" smtClean="0"/>
              <a:t>can be </a:t>
            </a:r>
            <a:r>
              <a:rPr lang="en-US" sz="3500" dirty="0"/>
              <a:t>much more complex, for example, let’s say we want the constructor to </a:t>
            </a:r>
            <a:r>
              <a:rPr lang="en-US" sz="3500" dirty="0" smtClean="0"/>
              <a:t>be called </a:t>
            </a:r>
            <a:r>
              <a:rPr lang="en-US" sz="3500" dirty="0"/>
              <a:t>with name, last name, and age parameters and we can also change </a:t>
            </a:r>
            <a:r>
              <a:rPr lang="en-US" sz="3500" dirty="0" smtClean="0"/>
              <a:t>the greet</a:t>
            </a:r>
            <a:r>
              <a:rPr lang="en-US" sz="3500" dirty="0"/>
              <a:t>() function to print all of the details:</a:t>
            </a:r>
          </a:p>
        </p:txBody>
      </p:sp>
    </p:spTree>
    <p:extLst>
      <p:ext uri="{BB962C8B-B14F-4D97-AF65-F5344CB8AC3E}">
        <p14:creationId xmlns:p14="http://schemas.microsoft.com/office/powerpoint/2010/main" val="591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13" y="-331482"/>
            <a:ext cx="8265425" cy="65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0"/>
            <a:ext cx="10958015" cy="6176963"/>
          </a:xfrm>
        </p:spPr>
        <p:txBody>
          <a:bodyPr/>
          <a:lstStyle/>
          <a:p>
            <a:r>
              <a:rPr lang="en-US" dirty="0"/>
              <a:t>Now when we instantiate an Object from the Person class, we need to </a:t>
            </a:r>
            <a:r>
              <a:rPr lang="en-US" dirty="0" smtClean="0"/>
              <a:t>pass two </a:t>
            </a:r>
            <a:r>
              <a:rPr lang="en-US" dirty="0"/>
              <a:t>additional arguments like last name and age.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name,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smtClean="0"/>
              <a:t>and age </a:t>
            </a:r>
            <a:r>
              <a:rPr lang="en-US" dirty="0"/>
              <a:t>are class attributes and they can be accessed by the Object/instance. </a:t>
            </a:r>
            <a:r>
              <a:rPr lang="en-US" dirty="0" smtClean="0"/>
              <a:t>The class </a:t>
            </a:r>
            <a:r>
              <a:rPr lang="en-US" dirty="0"/>
              <a:t>attributes are properties that the Object has access to using the </a:t>
            </a:r>
            <a:r>
              <a:rPr lang="en-US" dirty="0" smtClean="0"/>
              <a:t>dot notation </a:t>
            </a:r>
            <a:r>
              <a:rPr lang="en-US" dirty="0"/>
              <a:t>and the property: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" y="2399234"/>
            <a:ext cx="11592920" cy="41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7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56" y="294677"/>
            <a:ext cx="11940044" cy="3169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" y="3464216"/>
            <a:ext cx="106407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 you can see, both Person objects are stored in different locations in the computer memory.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is perfect because now each of these objects can have </a:t>
            </a:r>
            <a:r>
              <a:rPr lang="en-US" sz="2800" dirty="0"/>
              <a:t>its own methods and attributes that will be hidden from the </a:t>
            </a:r>
            <a:r>
              <a:rPr lang="en-US" sz="2800" dirty="0" smtClean="0"/>
              <a:t>other object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4335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41" y="133303"/>
            <a:ext cx="11567615" cy="6458566"/>
          </a:xfrm>
        </p:spPr>
        <p:txBody>
          <a:bodyPr>
            <a:normAutofit/>
          </a:bodyPr>
          <a:lstStyle/>
          <a:p>
            <a:r>
              <a:rPr lang="en-US" dirty="0"/>
              <a:t> Class can have </a:t>
            </a:r>
            <a:r>
              <a:rPr lang="en-US" b="1" dirty="0"/>
              <a:t>attributes and methods.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attributes </a:t>
            </a:r>
            <a:r>
              <a:rPr lang="en-US" b="1" dirty="0" smtClean="0"/>
              <a:t>are initialized </a:t>
            </a:r>
            <a:r>
              <a:rPr lang="en-US" b="1" dirty="0"/>
              <a:t>by the constructor </a:t>
            </a:r>
            <a:r>
              <a:rPr lang="en-US" dirty="0"/>
              <a:t>method that will have a </a:t>
            </a:r>
            <a:r>
              <a:rPr lang="en-US" b="1" dirty="0"/>
              <a:t>‘self’ </a:t>
            </a:r>
            <a:r>
              <a:rPr lang="en-US" dirty="0"/>
              <a:t>keyword as </a:t>
            </a:r>
            <a:r>
              <a:rPr lang="en-US" dirty="0" smtClean="0"/>
              <a:t>a default </a:t>
            </a:r>
            <a:r>
              <a:rPr lang="en-US" dirty="0"/>
              <a:t>parameter.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create a </a:t>
            </a:r>
            <a:r>
              <a:rPr lang="en-US" b="1" dirty="0"/>
              <a:t>new object or instance of the </a:t>
            </a:r>
            <a:r>
              <a:rPr lang="en-US" b="1" dirty="0" smtClean="0"/>
              <a:t>class Person</a:t>
            </a:r>
            <a:r>
              <a:rPr lang="en-US" dirty="0"/>
              <a:t>, </a:t>
            </a:r>
            <a:r>
              <a:rPr lang="en-US" dirty="0" smtClean="0"/>
              <a:t>we immediately </a:t>
            </a:r>
            <a:r>
              <a:rPr lang="en-US" dirty="0"/>
              <a:t>call </a:t>
            </a:r>
            <a:r>
              <a:rPr lang="en-US" b="1" dirty="0"/>
              <a:t>the constructor and initialize all of </a:t>
            </a:r>
            <a:r>
              <a:rPr lang="en-US" b="1" dirty="0" smtClean="0"/>
              <a:t>the parameters </a:t>
            </a:r>
            <a:r>
              <a:rPr lang="en-US" dirty="0"/>
              <a:t>to the values that are unique to that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</a:t>
            </a:r>
            <a:r>
              <a:rPr lang="en-US" b="1" dirty="0"/>
              <a:t>instance of </a:t>
            </a:r>
            <a:r>
              <a:rPr lang="en-US" b="1" dirty="0" smtClean="0"/>
              <a:t>the Person </a:t>
            </a:r>
            <a:r>
              <a:rPr lang="en-US" b="1" dirty="0"/>
              <a:t>class can access the class methods and attributes </a:t>
            </a:r>
            <a:r>
              <a:rPr lang="en-US" dirty="0"/>
              <a:t>and they </a:t>
            </a:r>
            <a:r>
              <a:rPr lang="en-US" dirty="0" smtClean="0"/>
              <a:t>are independent </a:t>
            </a:r>
            <a:r>
              <a:rPr lang="en-US" dirty="0"/>
              <a:t>of each other, meaning they are stored in different </a:t>
            </a:r>
            <a:r>
              <a:rPr lang="en-US" dirty="0" smtClean="0"/>
              <a:t>memory locations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74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07" y="228647"/>
            <a:ext cx="8630219" cy="3735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3881"/>
            <a:ext cx="8630219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4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286603"/>
            <a:ext cx="10958015" cy="5890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have the </a:t>
            </a:r>
            <a:r>
              <a:rPr lang="en-US" dirty="0" err="1"/>
              <a:t>is_person</a:t>
            </a:r>
            <a:r>
              <a:rPr lang="en-US" dirty="0"/>
              <a:t> Class Object attribute that </a:t>
            </a:r>
            <a:r>
              <a:rPr lang="en-US" dirty="0" smtClean="0"/>
              <a:t>is set </a:t>
            </a:r>
            <a:r>
              <a:rPr lang="en-US" dirty="0"/>
              <a:t>to be Boolean True. The difference between this attribute and the rest </a:t>
            </a:r>
            <a:r>
              <a:rPr lang="en-US" dirty="0" smtClean="0"/>
              <a:t>of the </a:t>
            </a:r>
            <a:r>
              <a:rPr lang="en-US" dirty="0"/>
              <a:t>attributes is that the Class Object attributes are static.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method greet(self</a:t>
            </a:r>
            <a:r>
              <a:rPr lang="en-US" dirty="0"/>
              <a:t>), we pass the self-keyword so we can get access to the </a:t>
            </a:r>
            <a:r>
              <a:rPr lang="en-US" dirty="0" smtClean="0"/>
              <a:t>name, </a:t>
            </a:r>
            <a:r>
              <a:rPr lang="en-US" dirty="0" err="1" smtClean="0"/>
              <a:t>lastname</a:t>
            </a:r>
            <a:r>
              <a:rPr lang="en-US" dirty="0"/>
              <a:t>, and age from the object that calls the method because the self </a:t>
            </a:r>
            <a:r>
              <a:rPr lang="en-US" dirty="0" smtClean="0"/>
              <a:t>is bound </a:t>
            </a:r>
            <a:r>
              <a:rPr lang="en-US" dirty="0"/>
              <a:t>to the object.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this static attribute can also be called by the </a:t>
            </a:r>
            <a:r>
              <a:rPr lang="en-US" dirty="0" smtClean="0"/>
              <a:t>class itself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7795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21" y="119655"/>
            <a:ext cx="10332910" cy="65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40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354842"/>
            <a:ext cx="11149084" cy="5822121"/>
          </a:xfrm>
        </p:spPr>
        <p:txBody>
          <a:bodyPr>
            <a:normAutofit/>
          </a:bodyPr>
          <a:lstStyle/>
          <a:p>
            <a:r>
              <a:rPr lang="en-US" dirty="0"/>
              <a:t>Class object attributes are the ones that will not change, they are static </a:t>
            </a:r>
            <a:r>
              <a:rPr lang="en-US" dirty="0" smtClean="0"/>
              <a:t>and  can </a:t>
            </a:r>
            <a:r>
              <a:rPr lang="en-US" dirty="0"/>
              <a:t>be accessed directly by the class itself or the instances/objects. </a:t>
            </a:r>
            <a:endParaRPr lang="en-US" dirty="0" smtClean="0"/>
          </a:p>
          <a:p>
            <a:r>
              <a:rPr lang="en-US" dirty="0" smtClean="0"/>
              <a:t>The class object </a:t>
            </a:r>
            <a:r>
              <a:rPr lang="en-US" dirty="0"/>
              <a:t>attributes belong to the class and they are initialized to some value </a:t>
            </a:r>
            <a:r>
              <a:rPr lang="en-US" dirty="0" smtClean="0"/>
              <a:t>in the </a:t>
            </a:r>
            <a:r>
              <a:rPr lang="en-US" dirty="0"/>
              <a:t>Class itself, and the attributes defined in the constructor or other </a:t>
            </a:r>
            <a:r>
              <a:rPr lang="en-US" dirty="0" smtClean="0"/>
              <a:t>methods like </a:t>
            </a:r>
            <a:r>
              <a:rPr lang="en-US" dirty="0"/>
              <a:t>name, age, and </a:t>
            </a:r>
            <a:r>
              <a:rPr lang="en-US" dirty="0" err="1"/>
              <a:t>lastname</a:t>
            </a:r>
            <a:r>
              <a:rPr lang="en-US" dirty="0"/>
              <a:t> will have values that are dynamically </a:t>
            </a:r>
            <a:r>
              <a:rPr lang="en-US" dirty="0" smtClean="0"/>
              <a:t>assigned by </a:t>
            </a:r>
            <a:r>
              <a:rPr lang="en-US" dirty="0"/>
              <a:t>the calling objects. If we run the above code the </a:t>
            </a:r>
            <a:r>
              <a:rPr lang="en-US" dirty="0" smtClean="0"/>
              <a:t>output 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80" y="3115776"/>
            <a:ext cx="10353604" cy="34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9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368490"/>
            <a:ext cx="10835185" cy="5808473"/>
          </a:xfrm>
        </p:spPr>
        <p:txBody>
          <a:bodyPr/>
          <a:lstStyle/>
          <a:p>
            <a:r>
              <a:rPr lang="en-US" dirty="0"/>
              <a:t>In Python, </a:t>
            </a:r>
            <a:r>
              <a:rPr lang="en-US" i="1" dirty="0"/>
              <a:t>class</a:t>
            </a:r>
            <a:r>
              <a:rPr lang="en-US" dirty="0"/>
              <a:t>, </a:t>
            </a:r>
            <a:r>
              <a:rPr lang="en-US" i="1" dirty="0"/>
              <a:t>type</a:t>
            </a:r>
            <a:r>
              <a:rPr lang="en-US" dirty="0"/>
              <a:t>, and </a:t>
            </a:r>
            <a:r>
              <a:rPr lang="en-US" i="1" dirty="0"/>
              <a:t>data type</a:t>
            </a:r>
            <a:r>
              <a:rPr lang="en-US" dirty="0"/>
              <a:t> have the same meaning. Like a paper or electronic form, a </a:t>
            </a:r>
            <a:r>
              <a:rPr lang="en-US" i="1" dirty="0"/>
              <a:t>class</a:t>
            </a:r>
            <a:r>
              <a:rPr lang="en-US" dirty="0"/>
              <a:t> is a blueprint for Python </a:t>
            </a:r>
            <a:r>
              <a:rPr lang="en-US" i="1" dirty="0"/>
              <a:t>objects</a:t>
            </a:r>
            <a:r>
              <a:rPr lang="en-US" dirty="0"/>
              <a:t> (also called </a:t>
            </a:r>
            <a:r>
              <a:rPr lang="en-US" i="1" dirty="0"/>
              <a:t>instances</a:t>
            </a:r>
            <a:r>
              <a:rPr lang="en-US" dirty="0"/>
              <a:t>), which contain the data that represents a noun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noun could be a doctor’s patient, an ecommerce purchase, or a wedding guest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Classes are like a blank form template, and the objects created from that class are like filled-out forms that contain actual data about the kind of thing the form represents.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 </a:t>
            </a:r>
            <a:r>
              <a:rPr lang="en-US" i="1" dirty="0">
                <a:hlinkClick r:id="rId2"/>
              </a:rPr>
              <a:t>Figure 15-1</a:t>
            </a:r>
            <a:r>
              <a:rPr lang="en-US" dirty="0"/>
              <a:t>, the RSVP response form is like a class, whereas the filled-out RSVP is like an object.</a:t>
            </a:r>
          </a:p>
        </p:txBody>
      </p:sp>
    </p:spTree>
    <p:extLst>
      <p:ext uri="{BB962C8B-B14F-4D97-AF65-F5344CB8AC3E}">
        <p14:creationId xmlns:p14="http://schemas.microsoft.com/office/powerpoint/2010/main" val="22467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 Constructor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972"/>
            <a:ext cx="9097370" cy="2596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" y="4082104"/>
            <a:ext cx="12149309" cy="13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20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272955"/>
            <a:ext cx="11039901" cy="5904008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As soon as the </a:t>
            </a:r>
            <a:r>
              <a:rPr lang="en-US" sz="3200" b="1" dirty="0"/>
              <a:t>person_obj1 is instantiated </a:t>
            </a:r>
            <a:r>
              <a:rPr lang="en-US" sz="3200" dirty="0"/>
              <a:t>from the class Person, </a:t>
            </a:r>
            <a:r>
              <a:rPr lang="en-US" sz="3200" dirty="0" smtClean="0"/>
              <a:t>the </a:t>
            </a:r>
            <a:r>
              <a:rPr lang="en-US" sz="3200" b="1" dirty="0" smtClean="0"/>
              <a:t>constructor </a:t>
            </a:r>
            <a:r>
              <a:rPr lang="en-US" sz="3200" b="1" dirty="0"/>
              <a:t>function will be called</a:t>
            </a:r>
            <a:r>
              <a:rPr lang="en-US" sz="3200" dirty="0"/>
              <a:t>. Why is the constructor function </a:t>
            </a:r>
            <a:r>
              <a:rPr lang="en-US" sz="3200" dirty="0" smtClean="0"/>
              <a:t>so important</a:t>
            </a:r>
            <a:r>
              <a:rPr lang="en-US" sz="3200" dirty="0"/>
              <a:t>? Well, the constructor will do its job and </a:t>
            </a:r>
            <a:r>
              <a:rPr lang="en-US" sz="3200" b="1" dirty="0"/>
              <a:t>it will construct a </a:t>
            </a:r>
            <a:r>
              <a:rPr lang="en-US" sz="3200" b="1" dirty="0" smtClean="0"/>
              <a:t>new Object </a:t>
            </a:r>
            <a:r>
              <a:rPr lang="en-US" sz="3200" dirty="0"/>
              <a:t>or </a:t>
            </a:r>
            <a:r>
              <a:rPr lang="en-US" sz="3200" b="1" dirty="0"/>
              <a:t>instance</a:t>
            </a:r>
            <a:r>
              <a:rPr lang="en-US" sz="3200" dirty="0"/>
              <a:t> of the Person Class so that the </a:t>
            </a:r>
            <a:r>
              <a:rPr lang="en-US" sz="3200" b="1" dirty="0"/>
              <a:t>new object can use </a:t>
            </a:r>
            <a:r>
              <a:rPr lang="en-US" sz="3200" b="1" dirty="0" smtClean="0"/>
              <a:t>the Class </a:t>
            </a:r>
            <a:r>
              <a:rPr lang="en-US" sz="3200" b="1" dirty="0"/>
              <a:t>attributes and methods.</a:t>
            </a:r>
            <a:r>
              <a:rPr lang="en-US" sz="3200" dirty="0"/>
              <a:t> </a:t>
            </a:r>
            <a:endParaRPr lang="en-US" sz="3200" dirty="0" smtClean="0"/>
          </a:p>
          <a:p>
            <a:pPr algn="just"/>
            <a:r>
              <a:rPr lang="en-US" sz="3200" dirty="0" smtClean="0"/>
              <a:t>The </a:t>
            </a:r>
            <a:r>
              <a:rPr lang="en-US" sz="3200" b="1" dirty="0"/>
              <a:t>constructor</a:t>
            </a:r>
            <a:r>
              <a:rPr lang="en-US" sz="3200" dirty="0"/>
              <a:t>’s first parameter is the </a:t>
            </a:r>
            <a:r>
              <a:rPr lang="en-US" sz="3200" b="1" dirty="0" smtClean="0"/>
              <a:t>self keyword</a:t>
            </a:r>
            <a:r>
              <a:rPr lang="en-US" sz="3200" b="1" dirty="0"/>
              <a:t>. </a:t>
            </a:r>
            <a:r>
              <a:rPr lang="en-US" sz="3200" dirty="0"/>
              <a:t>This self-keyword as you can see have </a:t>
            </a:r>
            <a:r>
              <a:rPr lang="en-US" sz="3200" dirty="0" smtClean="0"/>
              <a:t>a different </a:t>
            </a:r>
            <a:r>
              <a:rPr lang="en-US" sz="3200" dirty="0"/>
              <a:t>color </a:t>
            </a:r>
            <a:r>
              <a:rPr lang="en-US" sz="3200" dirty="0" smtClean="0"/>
              <a:t>if we compare </a:t>
            </a:r>
            <a:r>
              <a:rPr lang="en-US" sz="3200" dirty="0"/>
              <a:t>it to the rest of the constructor parameters. When I first </a:t>
            </a:r>
            <a:r>
              <a:rPr lang="en-US" sz="3200" dirty="0" smtClean="0"/>
              <a:t>started to learn </a:t>
            </a:r>
            <a:r>
              <a:rPr lang="en-US" sz="3200" dirty="0"/>
              <a:t>Python, I understood that the </a:t>
            </a:r>
            <a:r>
              <a:rPr lang="en-US" sz="3200" b="1" dirty="0"/>
              <a:t>self is just a reference </a:t>
            </a:r>
            <a:r>
              <a:rPr lang="en-US" sz="3200" dirty="0"/>
              <a:t>to </a:t>
            </a:r>
            <a:r>
              <a:rPr lang="en-US" sz="3200" dirty="0" smtClean="0"/>
              <a:t>the calling object</a:t>
            </a:r>
            <a:r>
              <a:rPr lang="en-US" sz="3200" dirty="0"/>
              <a:t>, and each object will have its own self. </a:t>
            </a:r>
            <a:endParaRPr lang="en-US" sz="3200" dirty="0" smtClean="0"/>
          </a:p>
          <a:p>
            <a:r>
              <a:rPr lang="en-US" sz="3200" dirty="0" smtClean="0"/>
              <a:t>Each </a:t>
            </a:r>
            <a:r>
              <a:rPr lang="en-US" sz="3200" dirty="0"/>
              <a:t>object we </a:t>
            </a:r>
            <a:r>
              <a:rPr lang="en-US" sz="3200" dirty="0" smtClean="0"/>
              <a:t>create is </a:t>
            </a:r>
            <a:r>
              <a:rPr lang="en-US" sz="3200" b="1" dirty="0" smtClean="0"/>
              <a:t>unique </a:t>
            </a:r>
            <a:r>
              <a:rPr lang="en-US" sz="3200" dirty="0"/>
              <a:t>and therefore the </a:t>
            </a:r>
            <a:r>
              <a:rPr lang="en-US" sz="3200" b="1" dirty="0"/>
              <a:t>self-keyword must belong to only </a:t>
            </a:r>
            <a:r>
              <a:rPr lang="en-US" sz="3200" b="1" dirty="0" smtClean="0"/>
              <a:t>one object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520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95" y="387552"/>
            <a:ext cx="10991424" cy="59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92" y="242887"/>
            <a:ext cx="6056977" cy="4029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5" y="3979830"/>
            <a:ext cx="5949074" cy="28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51" y="172553"/>
            <a:ext cx="11583497" cy="66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0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25" y="365125"/>
            <a:ext cx="11762095" cy="3308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52" y="4145720"/>
            <a:ext cx="9344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76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14" y="137825"/>
            <a:ext cx="11940886" cy="67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67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450376"/>
            <a:ext cx="10903424" cy="5726587"/>
          </a:xfrm>
        </p:spPr>
        <p:txBody>
          <a:bodyPr/>
          <a:lstStyle/>
          <a:p>
            <a:r>
              <a:rPr lang="en-US" dirty="0"/>
              <a:t>The output from the code above will be John even though we didn’t pass </a:t>
            </a:r>
            <a:r>
              <a:rPr lang="en-US" dirty="0" smtClean="0"/>
              <a:t>any arguments </a:t>
            </a:r>
            <a:r>
              <a:rPr lang="en-US" dirty="0"/>
              <a:t>to the Person() constructor. The default values we have in </a:t>
            </a:r>
            <a:r>
              <a:rPr lang="en-US" dirty="0" smtClean="0"/>
              <a:t>our code </a:t>
            </a:r>
            <a:r>
              <a:rPr lang="en-US" dirty="0"/>
              <a:t>are called safeguards so we can have proper control of how </a:t>
            </a:r>
            <a:r>
              <a:rPr lang="en-US" dirty="0" smtClean="0"/>
              <a:t>we instantiate </a:t>
            </a:r>
            <a:r>
              <a:rPr lang="en-US" dirty="0"/>
              <a:t>Objects from a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Class Methods using @</a:t>
            </a:r>
            <a:r>
              <a:rPr lang="en-US" b="1" dirty="0" err="1"/>
              <a:t>classmethod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classmethod</a:t>
            </a:r>
            <a:r>
              <a:rPr lang="en-US" b="1" dirty="0"/>
              <a:t> keyword which is known </a:t>
            </a:r>
            <a:r>
              <a:rPr lang="en-US" b="1" dirty="0" smtClean="0"/>
              <a:t>as a </a:t>
            </a:r>
            <a:r>
              <a:rPr lang="en-US" b="1" dirty="0"/>
              <a:t>decorator. </a:t>
            </a:r>
            <a:r>
              <a:rPr lang="en-US" dirty="0"/>
              <a:t>We need to use the decorator before the function </a:t>
            </a:r>
            <a:r>
              <a:rPr lang="en-US" dirty="0" smtClean="0"/>
              <a:t>declaration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07" y="2802553"/>
            <a:ext cx="8412850" cy="30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00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232012"/>
            <a:ext cx="10971663" cy="5944951"/>
          </a:xfrm>
        </p:spPr>
        <p:txBody>
          <a:bodyPr/>
          <a:lstStyle/>
          <a:p>
            <a:pPr algn="just"/>
            <a:r>
              <a:rPr lang="en-US" dirty="0"/>
              <a:t>As we can see, before the method declaration, we used the </a:t>
            </a:r>
            <a:r>
              <a:rPr lang="en-US" b="1" dirty="0"/>
              <a:t>@</a:t>
            </a:r>
            <a:r>
              <a:rPr lang="en-US" b="1" dirty="0" err="1" smtClean="0"/>
              <a:t>classmethod</a:t>
            </a:r>
            <a:r>
              <a:rPr lang="en-US" b="1" dirty="0" smtClean="0"/>
              <a:t> decorator </a:t>
            </a:r>
            <a:r>
              <a:rPr lang="en-US" dirty="0"/>
              <a:t>and then the rest of the method syntax is the same as before. </a:t>
            </a:r>
            <a:r>
              <a:rPr lang="en-US" dirty="0" smtClean="0"/>
              <a:t>Can this </a:t>
            </a:r>
            <a:r>
              <a:rPr lang="en-US" dirty="0"/>
              <a:t>method be accessed by the Objects of the Person Class? 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" y="1846114"/>
            <a:ext cx="11258266" cy="46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96" y="201540"/>
            <a:ext cx="11378330" cy="60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436728"/>
            <a:ext cx="10862481" cy="5740235"/>
          </a:xfrm>
        </p:spPr>
        <p:txBody>
          <a:bodyPr>
            <a:normAutofit/>
          </a:bodyPr>
          <a:lstStyle/>
          <a:p>
            <a:r>
              <a:rPr lang="en-US" dirty="0"/>
              <a:t>The error says we supplied 2 parameters but 3 were given. If you </a:t>
            </a:r>
            <a:r>
              <a:rPr lang="en-US" dirty="0" smtClean="0"/>
              <a:t>remember, each </a:t>
            </a:r>
            <a:r>
              <a:rPr lang="en-US" dirty="0"/>
              <a:t>method inside the Class should have the self-keyword as a </a:t>
            </a:r>
            <a:r>
              <a:rPr lang="en-US" dirty="0" smtClean="0"/>
              <a:t>first parameter</a:t>
            </a:r>
            <a:r>
              <a:rPr lang="en-US" dirty="0"/>
              <a:t>, but here we are missing this keyword.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method does </a:t>
            </a:r>
            <a:r>
              <a:rPr lang="en-US" dirty="0" smtClean="0"/>
              <a:t>not belong </a:t>
            </a:r>
            <a:r>
              <a:rPr lang="en-US" dirty="0"/>
              <a:t>to the Object therefore the ‘self’ keyword is no longer needed but </a:t>
            </a:r>
            <a:r>
              <a:rPr lang="en-US" dirty="0" smtClean="0"/>
              <a:t>we need </a:t>
            </a:r>
            <a:r>
              <a:rPr lang="en-US" dirty="0"/>
              <a:t>to use a keyword that will tie this method to the Class.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we use </a:t>
            </a:r>
            <a:r>
              <a:rPr lang="en-US" dirty="0"/>
              <a:t>the ‘</a:t>
            </a:r>
            <a:r>
              <a:rPr lang="en-US" dirty="0" err="1"/>
              <a:t>cls</a:t>
            </a:r>
            <a:r>
              <a:rPr lang="en-US" dirty="0"/>
              <a:t>’ which stands for class and is standard nowadays. </a:t>
            </a:r>
          </a:p>
        </p:txBody>
      </p:sp>
    </p:spTree>
    <p:extLst>
      <p:ext uri="{BB962C8B-B14F-4D97-AF65-F5344CB8AC3E}">
        <p14:creationId xmlns:p14="http://schemas.microsoft.com/office/powerpoint/2010/main" val="2214724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383" y="146949"/>
            <a:ext cx="11355283" cy="63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67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summarize what we have learned about the Class method:</a:t>
            </a:r>
          </a:p>
          <a:p>
            <a:r>
              <a:rPr lang="en-US" dirty="0"/>
              <a:t>the class method is bound to the class and not to the object</a:t>
            </a:r>
          </a:p>
          <a:p>
            <a:r>
              <a:rPr lang="en-US" dirty="0"/>
              <a:t>the class method has access to the class and its state like all of the</a:t>
            </a:r>
          </a:p>
          <a:p>
            <a:r>
              <a:rPr lang="en-US" dirty="0"/>
              <a:t>attributes of that class</a:t>
            </a:r>
          </a:p>
          <a:p>
            <a:r>
              <a:rPr lang="en-US" dirty="0"/>
              <a:t>It can access and modify the class states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2167650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method @</a:t>
            </a:r>
            <a:r>
              <a:rPr lang="en-US" b="1" dirty="0" err="1"/>
              <a:t>staticmethod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5" y="1433015"/>
            <a:ext cx="11600597" cy="4743948"/>
          </a:xfrm>
        </p:spPr>
        <p:txBody>
          <a:bodyPr>
            <a:normAutofit/>
          </a:bodyPr>
          <a:lstStyle/>
          <a:p>
            <a:r>
              <a:rPr lang="en-US" dirty="0"/>
              <a:t>The static method is very similar to the class method but the difference is</a:t>
            </a:r>
          </a:p>
          <a:p>
            <a:pPr marL="0" indent="0">
              <a:buNone/>
            </a:pPr>
            <a:r>
              <a:rPr lang="en-US" dirty="0"/>
              <a:t>that we don’t have to use the class implicit keyword ‘</a:t>
            </a:r>
            <a:r>
              <a:rPr lang="en-US" dirty="0" err="1"/>
              <a:t>cls</a:t>
            </a:r>
            <a:r>
              <a:rPr lang="en-US" dirty="0"/>
              <a:t>’.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static </a:t>
            </a:r>
            <a:r>
              <a:rPr lang="en-US" dirty="0" smtClean="0"/>
              <a:t>method does </a:t>
            </a:r>
            <a:r>
              <a:rPr lang="en-US" dirty="0"/>
              <a:t>not have access to the Class state and therefore cannot modify </a:t>
            </a:r>
            <a:r>
              <a:rPr lang="en-US" dirty="0" smtClean="0"/>
              <a:t>the Class</a:t>
            </a:r>
            <a:r>
              <a:rPr lang="en-US" dirty="0"/>
              <a:t>. So why do we need these static class methods then? </a:t>
            </a:r>
            <a:endParaRPr lang="en-US" dirty="0" smtClean="0"/>
          </a:p>
          <a:p>
            <a:r>
              <a:rPr lang="en-US" dirty="0" smtClean="0"/>
              <a:t>Well</a:t>
            </a:r>
            <a:r>
              <a:rPr lang="en-US" dirty="0"/>
              <a:t>, </a:t>
            </a:r>
            <a:r>
              <a:rPr lang="en-US" dirty="0" smtClean="0"/>
              <a:t>these methods </a:t>
            </a:r>
            <a:r>
              <a:rPr lang="en-US" dirty="0"/>
              <a:t>can be used as utility-type methods that can take parameters </a:t>
            </a:r>
            <a:r>
              <a:rPr lang="en-US" dirty="0" smtClean="0"/>
              <a:t>and perform </a:t>
            </a:r>
            <a:r>
              <a:rPr lang="en-US" dirty="0"/>
              <a:t>some 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create a static method, we need to use the </a:t>
            </a:r>
            <a:r>
              <a:rPr lang="en-US" dirty="0" smtClean="0"/>
              <a:t>decorator @</a:t>
            </a:r>
            <a:r>
              <a:rPr lang="en-US" dirty="0" err="1" smtClean="0"/>
              <a:t>staticmethod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77589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29" y="1690688"/>
            <a:ext cx="11667749" cy="369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2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2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90" y="201542"/>
            <a:ext cx="9433628" cy="65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77" y="399706"/>
            <a:ext cx="11098260" cy="571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7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395785"/>
            <a:ext cx="10848833" cy="5781178"/>
          </a:xfrm>
        </p:spPr>
        <p:txBody>
          <a:bodyPr/>
          <a:lstStyle/>
          <a:p>
            <a:r>
              <a:rPr lang="en-US" dirty="0"/>
              <a:t>We’ve created three classes named </a:t>
            </a:r>
            <a:r>
              <a:rPr lang="en-US" dirty="0" err="1"/>
              <a:t>ParentClass</a:t>
            </a:r>
            <a:r>
              <a:rPr lang="en-US" dirty="0"/>
              <a:t> 1, </a:t>
            </a:r>
            <a:r>
              <a:rPr lang="en-US" dirty="0" err="1"/>
              <a:t>ChildClass</a:t>
            </a:r>
            <a:r>
              <a:rPr lang="en-US" dirty="0"/>
              <a:t> 3, and </a:t>
            </a:r>
            <a:r>
              <a:rPr lang="en-US" dirty="0" err="1"/>
              <a:t>GrandchildClass</a:t>
            </a:r>
            <a:r>
              <a:rPr lang="en-US" dirty="0"/>
              <a:t> 4.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ChildClass</a:t>
            </a:r>
            <a:r>
              <a:rPr lang="en-US" dirty="0" smtClean="0"/>
              <a:t> </a:t>
            </a:r>
            <a:r>
              <a:rPr lang="en-US" dirty="0" err="1" smtClean="0"/>
              <a:t>subclasse</a:t>
            </a:r>
            <a:r>
              <a:rPr lang="en-US" dirty="0" smtClean="0"/>
              <a:t> </a:t>
            </a:r>
            <a:r>
              <a:rPr lang="en-US" dirty="0" err="1" smtClean="0"/>
              <a:t>sParentClass</a:t>
            </a:r>
            <a:r>
              <a:rPr lang="en-US" dirty="0"/>
              <a:t>, meaning that </a:t>
            </a:r>
            <a:r>
              <a:rPr lang="en-US" dirty="0" err="1"/>
              <a:t>ChildClass</a:t>
            </a:r>
            <a:r>
              <a:rPr lang="en-US" dirty="0"/>
              <a:t> will have all the same methods as </a:t>
            </a:r>
            <a:r>
              <a:rPr lang="en-US" dirty="0" err="1"/>
              <a:t>ParentClass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say that </a:t>
            </a:r>
            <a:r>
              <a:rPr lang="en-US" dirty="0" err="1"/>
              <a:t>ChildClassinherits</a:t>
            </a:r>
            <a:r>
              <a:rPr lang="en-US" dirty="0"/>
              <a:t> methods from </a:t>
            </a:r>
            <a:r>
              <a:rPr lang="en-US" dirty="0" err="1"/>
              <a:t>ParentClass</a:t>
            </a:r>
            <a:r>
              <a:rPr lang="en-US" dirty="0"/>
              <a:t>. Also, </a:t>
            </a:r>
            <a:r>
              <a:rPr lang="en-US" dirty="0" err="1"/>
              <a:t>GrandchildClass</a:t>
            </a:r>
            <a:r>
              <a:rPr lang="en-US" dirty="0"/>
              <a:t> subclasses </a:t>
            </a:r>
            <a:r>
              <a:rPr lang="en-US" dirty="0" err="1"/>
              <a:t>ChildClass</a:t>
            </a:r>
            <a:r>
              <a:rPr lang="en-US" dirty="0"/>
              <a:t>, so it has all the same methods as </a:t>
            </a:r>
            <a:r>
              <a:rPr lang="en-US" dirty="0" err="1"/>
              <a:t>ChildClass</a:t>
            </a:r>
            <a:r>
              <a:rPr lang="en-US" dirty="0"/>
              <a:t> and its parent, </a:t>
            </a:r>
            <a:r>
              <a:rPr lang="en-US" dirty="0" err="1"/>
              <a:t>ParentClass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8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092" y="433553"/>
            <a:ext cx="11672908" cy="57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90" b="3614"/>
          <a:stretch/>
        </p:blipFill>
        <p:spPr>
          <a:xfrm>
            <a:off x="1163472" y="532263"/>
            <a:ext cx="9590964" cy="58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614149"/>
            <a:ext cx="10998958" cy="5562814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primary purpose of inheritance </a:t>
            </a:r>
            <a:r>
              <a:rPr lang="en-US" b="1" dirty="0"/>
              <a:t>is code reuse</a:t>
            </a:r>
            <a:r>
              <a:rPr lang="en-US" dirty="0"/>
              <a:t>. If your program needs a class with a set </a:t>
            </a:r>
            <a:r>
              <a:rPr lang="en-US" b="1" dirty="0"/>
              <a:t>of methods </a:t>
            </a:r>
            <a:r>
              <a:rPr lang="en-US" dirty="0"/>
              <a:t>that is a complete superset of some other class’s methods, inheritance allows you to </a:t>
            </a:r>
            <a:r>
              <a:rPr lang="en-US" b="1" dirty="0"/>
              <a:t>avoid copying and pasting code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7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word encapsulation has two common but related definitions. The first definition is that encapsulation is the bundling of related data and code into a single unit. To encapsulate means to box up. This is essentially what classes do: they combine related attributes and methods.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our </a:t>
            </a:r>
            <a:r>
              <a:rPr lang="en-US" dirty="0" err="1"/>
              <a:t>WizCoin</a:t>
            </a:r>
            <a:r>
              <a:rPr lang="en-US" dirty="0"/>
              <a:t> class encapsulates three integers for </a:t>
            </a:r>
            <a:r>
              <a:rPr lang="en-US" dirty="0" err="1"/>
              <a:t>knuts</a:t>
            </a:r>
            <a:r>
              <a:rPr lang="en-US" dirty="0"/>
              <a:t>, sickles, and galleons into a single </a:t>
            </a:r>
            <a:r>
              <a:rPr lang="en-US" dirty="0" err="1"/>
              <a:t>WizCoin</a:t>
            </a:r>
            <a:r>
              <a:rPr lang="en-US" dirty="0"/>
              <a:t> object.</a:t>
            </a:r>
          </a:p>
          <a:p>
            <a:endParaRPr lang="en-US" dirty="0"/>
          </a:p>
          <a:p>
            <a:r>
              <a:rPr lang="en-US" dirty="0"/>
              <a:t>The second definition is that encapsulation is </a:t>
            </a:r>
            <a:r>
              <a:rPr lang="en-US" b="1" dirty="0"/>
              <a:t>an information hiding technique that lets objects hide complex implementation details about </a:t>
            </a:r>
            <a:r>
              <a:rPr lang="en-US" dirty="0"/>
              <a:t>how the object works. </a:t>
            </a:r>
            <a:r>
              <a:rPr lang="en-US" dirty="0" err="1" smtClean="0"/>
              <a:t>BankAccount</a:t>
            </a:r>
            <a:r>
              <a:rPr lang="en-US" dirty="0" smtClean="0"/>
              <a:t> </a:t>
            </a:r>
            <a:r>
              <a:rPr lang="en-US" dirty="0"/>
              <a:t>objects present deposit() and withdraw() methods to hide the details of how their _balance attributes are handled. Functions serve a similar black box purpose: how the </a:t>
            </a:r>
            <a:r>
              <a:rPr lang="en-US" dirty="0" err="1"/>
              <a:t>math.sqrt</a:t>
            </a:r>
            <a:r>
              <a:rPr lang="en-US" dirty="0"/>
              <a:t>() function calculates the square root of a number is hidden. All you need to know is that the function returns the square root of the number you passed it.</a:t>
            </a:r>
          </a:p>
        </p:txBody>
      </p:sp>
    </p:spTree>
    <p:extLst>
      <p:ext uri="{BB962C8B-B14F-4D97-AF65-F5344CB8AC3E}">
        <p14:creationId xmlns:p14="http://schemas.microsoft.com/office/powerpoint/2010/main" val="3311674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Polymorphism allows objects of one type to be treated as objects of another type.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err="1"/>
              <a:t>len</a:t>
            </a:r>
            <a:r>
              <a:rPr lang="en-US" dirty="0"/>
              <a:t>() function returns the length of the argument passed to it.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 pass a string to </a:t>
            </a:r>
            <a:r>
              <a:rPr lang="en-US" dirty="0" err="1"/>
              <a:t>len</a:t>
            </a:r>
            <a:r>
              <a:rPr lang="en-US" dirty="0"/>
              <a:t>() to see how many characters it has, but you can also pass a list or dictionary to </a:t>
            </a:r>
            <a:r>
              <a:rPr lang="en-US" dirty="0" err="1"/>
              <a:t>len</a:t>
            </a:r>
            <a:r>
              <a:rPr lang="en-US" dirty="0"/>
              <a:t>() to see how many items or key-value pairs it has, respectively.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form of polymorphism is called generic functions or parametric polymorphism, because it can handle objects of many different types.</a:t>
            </a:r>
          </a:p>
        </p:txBody>
      </p:sp>
    </p:spTree>
    <p:extLst>
      <p:ext uri="{BB962C8B-B14F-4D97-AF65-F5344CB8AC3E}">
        <p14:creationId xmlns:p14="http://schemas.microsoft.com/office/powerpoint/2010/main" val="143988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Objects from Classes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188" y="1554754"/>
            <a:ext cx="10365624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Attributes</a:t>
            </a:r>
            <a:r>
              <a:rPr lang="en-US" dirty="0"/>
              <a:t> are variables associated with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call to </a:t>
            </a:r>
            <a:r>
              <a:rPr lang="en-US" dirty="0" err="1" smtClean="0"/>
              <a:t>datetime.date</a:t>
            </a:r>
            <a:r>
              <a:rPr lang="en-US" dirty="0" smtClean="0"/>
              <a:t>() creates a new date object, initialized with the arguments 1999, 10, 31 so the object represents the date October 31, 1999.</a:t>
            </a:r>
          </a:p>
          <a:p>
            <a:r>
              <a:rPr lang="en-US" dirty="0" smtClean="0"/>
              <a:t>We assign these arguments as the date class’s year, month, and day attributes, which all date objects have.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Simple Class: </a:t>
            </a:r>
            <a:r>
              <a:rPr lang="en-US" b="1" dirty="0" err="1"/>
              <a:t>WizCoin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20" y="1375450"/>
            <a:ext cx="11210320" cy="4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2217</Words>
  <Application>Microsoft Office PowerPoint</Application>
  <PresentationFormat>Widescreen</PresentationFormat>
  <Paragraphs>101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Objects from Classes </vt:lpstr>
      <vt:lpstr>PowerPoint Presentation</vt:lpstr>
      <vt:lpstr>Creating a Simple Class: WizCoin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Methods, __init__(), and self</vt:lpstr>
      <vt:lpstr>PowerPoint Presentation</vt:lpstr>
      <vt:lpstr>PowerPoint Presentation</vt:lpstr>
      <vt:lpstr>PowerPoint Presentation</vt:lpstr>
      <vt:lpstr>Attributes </vt:lpstr>
      <vt:lpstr>PowerPoint Presentation</vt:lpstr>
      <vt:lpstr>PowerPoint Presentation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__init__ 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Class Methods using @classmethod</vt:lpstr>
      <vt:lpstr>PowerPoint Presentation</vt:lpstr>
      <vt:lpstr>PowerPoint Presentation</vt:lpstr>
      <vt:lpstr>PowerPoint Presentation</vt:lpstr>
      <vt:lpstr>PowerPoint Presentation</vt:lpstr>
      <vt:lpstr>Static method @staticmethod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Encapsulation </vt:lpstr>
      <vt:lpstr>Polymorphism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TOSHIBA</dc:creator>
  <cp:lastModifiedBy>TOSHIBA</cp:lastModifiedBy>
  <cp:revision>28</cp:revision>
  <dcterms:created xsi:type="dcterms:W3CDTF">2023-07-27T15:37:29Z</dcterms:created>
  <dcterms:modified xsi:type="dcterms:W3CDTF">2023-08-12T01:55:07Z</dcterms:modified>
</cp:coreProperties>
</file>