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75" d="100"/>
          <a:sy n="75" d="100"/>
        </p:scale>
        <p:origin x="974" y="30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afd279589ddc2bb" providerId="LiveId" clId="{8E4D232C-315C-40E4-B890-88FB4833E615}"/>
    <pc:docChg chg="undo redo addSld delSld modSld sldOrd">
      <pc:chgData name="" userId="8afd279589ddc2bb" providerId="LiveId" clId="{8E4D232C-315C-40E4-B890-88FB4833E615}" dt="2022-06-02T08:58:09.843" v="36" actId="2696"/>
      <pc:docMkLst>
        <pc:docMk/>
      </pc:docMkLst>
      <pc:sldChg chg="modSp">
        <pc:chgData name="" userId="8afd279589ddc2bb" providerId="LiveId" clId="{8E4D232C-315C-40E4-B890-88FB4833E615}" dt="2022-06-02T08:56:06.323" v="32" actId="255"/>
        <pc:sldMkLst>
          <pc:docMk/>
          <pc:sldMk cId="3258314652" sldId="257"/>
        </pc:sldMkLst>
        <pc:spChg chg="mod">
          <ac:chgData name="" userId="8afd279589ddc2bb" providerId="LiveId" clId="{8E4D232C-315C-40E4-B890-88FB4833E615}" dt="2022-06-02T08:56:01.732" v="30" actId="20577"/>
          <ac:spMkLst>
            <pc:docMk/>
            <pc:sldMk cId="3258314652" sldId="257"/>
            <ac:spMk id="4" creationId="{CAFD676A-A6B3-45F3-8B5C-83639E9151E1}"/>
          </ac:spMkLst>
        </pc:spChg>
        <pc:spChg chg="mod">
          <ac:chgData name="" userId="8afd279589ddc2bb" providerId="LiveId" clId="{8E4D232C-315C-40E4-B890-88FB4833E615}" dt="2022-06-02T08:55:32.086" v="24" actId="255"/>
          <ac:spMkLst>
            <pc:docMk/>
            <pc:sldMk cId="3258314652" sldId="257"/>
            <ac:spMk id="5" creationId="{B6424D94-AEE6-428F-B81E-9C2BB2F4DA38}"/>
          </ac:spMkLst>
        </pc:spChg>
        <pc:spChg chg="mod">
          <ac:chgData name="" userId="8afd279589ddc2bb" providerId="LiveId" clId="{8E4D232C-315C-40E4-B890-88FB4833E615}" dt="2022-06-02T08:56:06.323" v="32" actId="255"/>
          <ac:spMkLst>
            <pc:docMk/>
            <pc:sldMk cId="3258314652" sldId="257"/>
            <ac:spMk id="6" creationId="{CE328199-5C66-42A6-A381-BA0D09034462}"/>
          </ac:spMkLst>
        </pc:spChg>
      </pc:sldChg>
      <pc:sldChg chg="modSp">
        <pc:chgData name="" userId="8afd279589ddc2bb" providerId="LiveId" clId="{8E4D232C-315C-40E4-B890-88FB4833E615}" dt="2022-06-02T08:49:55.023" v="20" actId="2711"/>
        <pc:sldMkLst>
          <pc:docMk/>
          <pc:sldMk cId="3810447051" sldId="259"/>
        </pc:sldMkLst>
        <pc:spChg chg="mod">
          <ac:chgData name="" userId="8afd279589ddc2bb" providerId="LiveId" clId="{8E4D232C-315C-40E4-B890-88FB4833E615}" dt="2022-06-02T08:49:55.023" v="20" actId="2711"/>
          <ac:spMkLst>
            <pc:docMk/>
            <pc:sldMk cId="3810447051" sldId="259"/>
            <ac:spMk id="3" creationId="{DF31DF85-6F92-4C08-BA65-46F46E14D0FE}"/>
          </ac:spMkLst>
        </pc:spChg>
      </pc:sldChg>
      <pc:sldChg chg="modSp">
        <pc:chgData name="" userId="8afd279589ddc2bb" providerId="LiveId" clId="{8E4D232C-315C-40E4-B890-88FB4833E615}" dt="2022-06-02T08:49:15.396" v="11" actId="1076"/>
        <pc:sldMkLst>
          <pc:docMk/>
          <pc:sldMk cId="48589669" sldId="260"/>
        </pc:sldMkLst>
        <pc:spChg chg="mod">
          <ac:chgData name="" userId="8afd279589ddc2bb" providerId="LiveId" clId="{8E4D232C-315C-40E4-B890-88FB4833E615}" dt="2022-06-02T08:49:15.396" v="11" actId="1076"/>
          <ac:spMkLst>
            <pc:docMk/>
            <pc:sldMk cId="48589669" sldId="260"/>
            <ac:spMk id="2" creationId="{4695AB5C-34AF-47EA-ACE4-93C5BD07EEBF}"/>
          </ac:spMkLst>
        </pc:spChg>
      </pc:sldChg>
      <pc:sldChg chg="ord">
        <pc:chgData name="" userId="8afd279589ddc2bb" providerId="LiveId" clId="{8E4D232C-315C-40E4-B890-88FB4833E615}" dt="2022-06-02T08:50:11.866" v="23"/>
        <pc:sldMkLst>
          <pc:docMk/>
          <pc:sldMk cId="2471941467" sldId="265"/>
        </pc:sldMkLst>
      </pc:sldChg>
      <pc:sldChg chg="del">
        <pc:chgData name="" userId="8afd279589ddc2bb" providerId="LiveId" clId="{8E4D232C-315C-40E4-B890-88FB4833E615}" dt="2022-06-02T08:50:02.915" v="21" actId="2696"/>
        <pc:sldMkLst>
          <pc:docMk/>
          <pc:sldMk cId="553613723" sldId="269"/>
        </pc:sldMkLst>
      </pc:sldChg>
      <pc:sldChg chg="del">
        <pc:chgData name="" userId="8afd279589ddc2bb" providerId="LiveId" clId="{8E4D232C-315C-40E4-B890-88FB4833E615}" dt="2022-06-02T08:49:03.660" v="10" actId="2696"/>
        <pc:sldMkLst>
          <pc:docMk/>
          <pc:sldMk cId="3325337565" sldId="271"/>
        </pc:sldMkLst>
      </pc:sldChg>
      <pc:sldChg chg="modSp add del">
        <pc:chgData name="" userId="8afd279589ddc2bb" providerId="LiveId" clId="{8E4D232C-315C-40E4-B890-88FB4833E615}" dt="2022-06-02T08:58:09.843" v="36" actId="2696"/>
        <pc:sldMkLst>
          <pc:docMk/>
          <pc:sldMk cId="3347720470" sldId="271"/>
        </pc:sldMkLst>
        <pc:spChg chg="mod">
          <ac:chgData name="" userId="8afd279589ddc2bb" providerId="LiveId" clId="{8E4D232C-315C-40E4-B890-88FB4833E615}" dt="2022-06-02T08:58:08.244" v="35" actId="20578"/>
          <ac:spMkLst>
            <pc:docMk/>
            <pc:sldMk cId="3347720470" sldId="271"/>
            <ac:spMk id="2" creationId="{4925E239-FB8B-4369-885B-A4BDE70B7ACE}"/>
          </ac:spMkLst>
        </pc:spChg>
        <pc:spChg chg="mod">
          <ac:chgData name="" userId="8afd279589ddc2bb" providerId="LiveId" clId="{8E4D232C-315C-40E4-B890-88FB4833E615}" dt="2022-06-02T08:57:48.071" v="34"/>
          <ac:spMkLst>
            <pc:docMk/>
            <pc:sldMk cId="3347720470" sldId="271"/>
            <ac:spMk id="3" creationId="{2C5DBA84-BCBD-40F8-9B2F-630F3695385A}"/>
          </ac:spMkLst>
        </pc:spChg>
      </pc:sldChg>
      <pc:sldChg chg="del">
        <pc:chgData name="" userId="8afd279589ddc2bb" providerId="LiveId" clId="{8E4D232C-315C-40E4-B890-88FB4833E615}" dt="2022-06-02T08:49:03.476" v="9" actId="2696"/>
        <pc:sldMkLst>
          <pc:docMk/>
          <pc:sldMk cId="3222827136" sldId="272"/>
        </pc:sldMkLst>
      </pc:sldChg>
      <pc:sldChg chg="del">
        <pc:chgData name="" userId="8afd279589ddc2bb" providerId="LiveId" clId="{8E4D232C-315C-40E4-B890-88FB4833E615}" dt="2022-06-02T08:49:03.310" v="8" actId="2696"/>
        <pc:sldMkLst>
          <pc:docMk/>
          <pc:sldMk cId="2025481602" sldId="273"/>
        </pc:sldMkLst>
      </pc:sldChg>
      <pc:sldChg chg="del">
        <pc:chgData name="" userId="8afd279589ddc2bb" providerId="LiveId" clId="{8E4D232C-315C-40E4-B890-88FB4833E615}" dt="2022-06-02T08:49:03.145" v="7" actId="2696"/>
        <pc:sldMkLst>
          <pc:docMk/>
          <pc:sldMk cId="2901024835" sldId="274"/>
        </pc:sldMkLst>
      </pc:sldChg>
      <pc:sldChg chg="del">
        <pc:chgData name="" userId="8afd279589ddc2bb" providerId="LiveId" clId="{8E4D232C-315C-40E4-B890-88FB4833E615}" dt="2022-06-02T08:49:02.963" v="6" actId="2696"/>
        <pc:sldMkLst>
          <pc:docMk/>
          <pc:sldMk cId="98498784" sldId="275"/>
        </pc:sldMkLst>
      </pc:sldChg>
      <pc:sldChg chg="del">
        <pc:chgData name="" userId="8afd279589ddc2bb" providerId="LiveId" clId="{8E4D232C-315C-40E4-B890-88FB4833E615}" dt="2022-06-02T08:49:02.743" v="5" actId="2696"/>
        <pc:sldMkLst>
          <pc:docMk/>
          <pc:sldMk cId="1154764431" sldId="276"/>
        </pc:sldMkLst>
      </pc:sldChg>
      <pc:sldChg chg="del">
        <pc:chgData name="" userId="8afd279589ddc2bb" providerId="LiveId" clId="{8E4D232C-315C-40E4-B890-88FB4833E615}" dt="2022-06-02T08:49:02.585" v="4" actId="2696"/>
        <pc:sldMkLst>
          <pc:docMk/>
          <pc:sldMk cId="690895251" sldId="277"/>
        </pc:sldMkLst>
      </pc:sldChg>
      <pc:sldChg chg="del">
        <pc:chgData name="" userId="8afd279589ddc2bb" providerId="LiveId" clId="{8E4D232C-315C-40E4-B890-88FB4833E615}" dt="2022-06-02T08:49:02.460" v="3" actId="2696"/>
        <pc:sldMkLst>
          <pc:docMk/>
          <pc:sldMk cId="1846406533" sldId="278"/>
        </pc:sldMkLst>
      </pc:sldChg>
      <pc:sldChg chg="del">
        <pc:chgData name="" userId="8afd279589ddc2bb" providerId="LiveId" clId="{8E4D232C-315C-40E4-B890-88FB4833E615}" dt="2022-06-02T08:49:02.201" v="2" actId="2696"/>
        <pc:sldMkLst>
          <pc:docMk/>
          <pc:sldMk cId="495191208" sldId="279"/>
        </pc:sldMkLst>
      </pc:sldChg>
      <pc:sldChg chg="del">
        <pc:chgData name="" userId="8afd279589ddc2bb" providerId="LiveId" clId="{8E4D232C-315C-40E4-B890-88FB4833E615}" dt="2022-06-02T08:49:01.920" v="1" actId="2696"/>
        <pc:sldMkLst>
          <pc:docMk/>
          <pc:sldMk cId="1391160171" sldId="280"/>
        </pc:sldMkLst>
      </pc:sldChg>
      <pc:sldChg chg="del">
        <pc:chgData name="" userId="8afd279589ddc2bb" providerId="LiveId" clId="{8E4D232C-315C-40E4-B890-88FB4833E615}" dt="2022-06-02T08:49:01.203" v="0" actId="2696"/>
        <pc:sldMkLst>
          <pc:docMk/>
          <pc:sldMk cId="1229082647"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3E72-89B7-4487-8AC0-0A04D8027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D12F67-D193-4548-946F-5B9D0FCB2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154B2D-A308-40FF-B10C-7BF3E62E4B48}"/>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08E814B7-B72A-4DFE-8B06-06477282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3B4C2-7010-4818-BD29-F9305105B355}"/>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91480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330C-BB5A-4DB4-895A-E296690A20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3F2022-65F1-4EDE-9E07-269EBDA73F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21B8B-9340-4F6D-8620-EC7FB1CFB0F6}"/>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3B905103-5327-4D42-B338-8C2179382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CF223-F99B-4E63-8C89-1389B1D58BA2}"/>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301979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64738-3143-48A2-9675-3AA8BBFFC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B72549-65E4-4937-B6A2-439622EDA1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A841F-3EB5-4F3F-860F-FA1903756404}"/>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7B90F481-C93C-47C6-A4E7-06A8868E1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690D9-0E55-416C-A9BA-10955A99F32F}"/>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10757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BBC7-B015-4E24-BBEE-CB704A580A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D896C2-D960-4DFF-9628-8490DF0A4C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4B345-8E5A-4455-84FA-AFECE3E486B4}"/>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24697766-B1D1-4612-83C3-9D82B6251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BE69A-C6E5-4347-8BDF-9F44C1000D2D}"/>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116523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C377-FD2E-4466-B65F-11F647AD1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E95439-5C57-4396-A79B-5BB5997EB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0BC9CA-8321-4764-A41D-DC73C33EFE40}"/>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B95C0690-89DD-4366-8D9F-D19B249A2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5C3B8-EEAD-457E-96AB-542BA6B5E32C}"/>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61696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8EEF-9DCA-4B01-912C-B1E690B6E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E45F1-51EF-4037-8ECA-599DDD3068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2C639F-3D26-46B0-A078-A7853C5FF9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D9CC2-A97C-4FCC-832F-1A5D3343C1D6}"/>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6" name="Footer Placeholder 5">
            <a:extLst>
              <a:ext uri="{FF2B5EF4-FFF2-40B4-BE49-F238E27FC236}">
                <a16:creationId xmlns:a16="http://schemas.microsoft.com/office/drawing/2014/main" id="{F8A131EA-5988-4490-BB6C-20EE7BC81C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B35BA-F05D-4DEE-9CEE-A3B46A0342B9}"/>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147410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F46D-9D4B-4FAF-8AC6-DBC2CF3BE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D634A3-AE1C-4771-8D76-7BF9E7BFA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92BA22-C30A-457E-A579-9C44C7A932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63C693-B249-4E5A-ABD5-F13B6B1A5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CB2A6F-76D6-4D2E-B323-028D25D02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785FAE-3CED-4F64-9183-4F59CD070DB5}"/>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8" name="Footer Placeholder 7">
            <a:extLst>
              <a:ext uri="{FF2B5EF4-FFF2-40B4-BE49-F238E27FC236}">
                <a16:creationId xmlns:a16="http://schemas.microsoft.com/office/drawing/2014/main" id="{A1D6C054-B1E9-4F11-99D2-813CEED605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C54C2-CFA4-4E60-8DB2-892A2AB9EE16}"/>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387988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BDE5-DF3E-4197-A6F6-57978155CA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383822-D146-4991-B3FE-8361CECDEE18}"/>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4" name="Footer Placeholder 3">
            <a:extLst>
              <a:ext uri="{FF2B5EF4-FFF2-40B4-BE49-F238E27FC236}">
                <a16:creationId xmlns:a16="http://schemas.microsoft.com/office/drawing/2014/main" id="{94789FE2-4E30-43DF-8E62-2A468DD087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519322-EC12-4979-86A0-8A10D47AEB35}"/>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323209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F3103-4F06-433E-A3EA-F4867BE2656D}"/>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3" name="Footer Placeholder 2">
            <a:extLst>
              <a:ext uri="{FF2B5EF4-FFF2-40B4-BE49-F238E27FC236}">
                <a16:creationId xmlns:a16="http://schemas.microsoft.com/office/drawing/2014/main" id="{2D0E94F5-8073-4029-B83D-7A95C9FD56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3EFF1D-4BA2-487E-92A9-37506AA35A7B}"/>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423857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E3CF-52F6-44AD-94E3-583D0054D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41CFFC-0FE5-431A-9143-430F37C22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B62632-FD13-4FAD-AC65-911211874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A4689C-B3B6-4BB6-B4C8-89B81588E913}"/>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6" name="Footer Placeholder 5">
            <a:extLst>
              <a:ext uri="{FF2B5EF4-FFF2-40B4-BE49-F238E27FC236}">
                <a16:creationId xmlns:a16="http://schemas.microsoft.com/office/drawing/2014/main" id="{C9FD4086-21F0-4B8C-AF57-73BA402683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0F4B0-C9BF-4FB3-B995-CA2468CFEA56}"/>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267535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07DA-ECC2-4E83-8BC6-6A9E67A14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CE5F1A-836B-4FEE-B8C3-35CC72470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3CCBD3-0418-45DE-A711-20906AEB5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84009-3A8C-4804-B4CA-2B6574A627A6}"/>
              </a:ext>
            </a:extLst>
          </p:cNvPr>
          <p:cNvSpPr>
            <a:spLocks noGrp="1"/>
          </p:cNvSpPr>
          <p:nvPr>
            <p:ph type="dt" sz="half" idx="10"/>
          </p:nvPr>
        </p:nvSpPr>
        <p:spPr/>
        <p:txBody>
          <a:bodyPr/>
          <a:lstStyle/>
          <a:p>
            <a:fld id="{22A79E97-3AB0-412F-AD36-B1915D282B22}" type="datetimeFigureOut">
              <a:rPr lang="en-IN" smtClean="0"/>
              <a:t>02-06-2022</a:t>
            </a:fld>
            <a:endParaRPr lang="en-IN"/>
          </a:p>
        </p:txBody>
      </p:sp>
      <p:sp>
        <p:nvSpPr>
          <p:cNvPr id="6" name="Footer Placeholder 5">
            <a:extLst>
              <a:ext uri="{FF2B5EF4-FFF2-40B4-BE49-F238E27FC236}">
                <a16:creationId xmlns:a16="http://schemas.microsoft.com/office/drawing/2014/main" id="{06263093-3121-4C9B-B959-8A445C577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620E4-3D63-461B-8517-15C5896AB8C1}"/>
              </a:ext>
            </a:extLst>
          </p:cNvPr>
          <p:cNvSpPr>
            <a:spLocks noGrp="1"/>
          </p:cNvSpPr>
          <p:nvPr>
            <p:ph type="sldNum" sz="quarter" idx="12"/>
          </p:nvPr>
        </p:nvSpPr>
        <p:spPr/>
        <p:txBody>
          <a:bodyPr/>
          <a:lstStyle/>
          <a:p>
            <a:fld id="{DCF63E4D-1166-4D94-B8F7-AE76D9DD1002}" type="slidenum">
              <a:rPr lang="en-IN" smtClean="0"/>
              <a:t>‹#›</a:t>
            </a:fld>
            <a:endParaRPr lang="en-IN"/>
          </a:p>
        </p:txBody>
      </p:sp>
    </p:spTree>
    <p:extLst>
      <p:ext uri="{BB962C8B-B14F-4D97-AF65-F5344CB8AC3E}">
        <p14:creationId xmlns:p14="http://schemas.microsoft.com/office/powerpoint/2010/main" val="281328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CC393-F400-446E-B0E3-286DD870F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30515-4473-4CF8-A2FC-B0378484D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030D8-22FC-4CA6-BABC-EE5B9B4DF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79E97-3AB0-412F-AD36-B1915D282B22}" type="datetimeFigureOut">
              <a:rPr lang="en-IN" smtClean="0"/>
              <a:t>02-06-2022</a:t>
            </a:fld>
            <a:endParaRPr lang="en-IN"/>
          </a:p>
        </p:txBody>
      </p:sp>
      <p:sp>
        <p:nvSpPr>
          <p:cNvPr id="5" name="Footer Placeholder 4">
            <a:extLst>
              <a:ext uri="{FF2B5EF4-FFF2-40B4-BE49-F238E27FC236}">
                <a16:creationId xmlns:a16="http://schemas.microsoft.com/office/drawing/2014/main" id="{DF26D0C0-8B0B-4F4C-B045-DD7C4480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4ED679-8C0A-4BD0-8A7F-781B1F2B1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63E4D-1166-4D94-B8F7-AE76D9DD1002}" type="slidenum">
              <a:rPr lang="en-IN" smtClean="0"/>
              <a:t>‹#›</a:t>
            </a:fld>
            <a:endParaRPr lang="en-IN"/>
          </a:p>
        </p:txBody>
      </p:sp>
    </p:spTree>
    <p:extLst>
      <p:ext uri="{BB962C8B-B14F-4D97-AF65-F5344CB8AC3E}">
        <p14:creationId xmlns:p14="http://schemas.microsoft.com/office/powerpoint/2010/main" val="306501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7DB-3922-4016-8F76-10BDE2DCFC7C}"/>
              </a:ext>
            </a:extLst>
          </p:cNvPr>
          <p:cNvSpPr>
            <a:spLocks noGrp="1"/>
          </p:cNvSpPr>
          <p:nvPr>
            <p:ph type="ctrTitle"/>
          </p:nvPr>
        </p:nvSpPr>
        <p:spPr>
          <a:xfrm>
            <a:off x="1408591" y="1504103"/>
            <a:ext cx="9144000" cy="2387600"/>
          </a:xfrm>
        </p:spPr>
        <p:txBody>
          <a:bodyPr/>
          <a:lstStyle/>
          <a:p>
            <a:r>
              <a:rPr lang="en-US" b="1" dirty="0">
                <a:latin typeface="Times New Roman" panose="02020603050405020304" pitchFamily="18" charset="0"/>
                <a:cs typeface="Times New Roman" panose="02020603050405020304" pitchFamily="18" charset="0"/>
              </a:rPr>
              <a:t>Adsorption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5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72B1-D3D9-47CA-B743-382F732E623D}"/>
              </a:ext>
            </a:extLst>
          </p:cNvPr>
          <p:cNvSpPr>
            <a:spLocks noGrp="1"/>
          </p:cNvSpPr>
          <p:nvPr>
            <p:ph type="title"/>
          </p:nvPr>
        </p:nvSpPr>
        <p:spPr/>
        <p:txBody>
          <a:bodyPr/>
          <a:lstStyle/>
          <a:p>
            <a:r>
              <a:rPr lang="en-US" dirty="0"/>
              <a:t>Mass Transfer Zone concept:</a:t>
            </a:r>
            <a:endParaRPr lang="en-IN" dirty="0"/>
          </a:p>
        </p:txBody>
      </p:sp>
      <p:sp>
        <p:nvSpPr>
          <p:cNvPr id="3" name="Content Placeholder 2">
            <a:extLst>
              <a:ext uri="{FF2B5EF4-FFF2-40B4-BE49-F238E27FC236}">
                <a16:creationId xmlns:a16="http://schemas.microsoft.com/office/drawing/2014/main" id="{C212B526-D8F0-49FF-87BE-153A3AABBD37}"/>
              </a:ext>
            </a:extLst>
          </p:cNvPr>
          <p:cNvSpPr>
            <a:spLocks noGrp="1"/>
          </p:cNvSpPr>
          <p:nvPr>
            <p:ph idx="1"/>
          </p:nvPr>
        </p:nvSpPr>
        <p:spPr/>
        <p:txBody>
          <a:bodyPr/>
          <a:lstStyle/>
          <a:p>
            <a:r>
              <a:rPr lang="en-US" dirty="0"/>
              <a:t>A total resistance to mass transfer is expressed in terms of an unused adsorbent which must be added to the adsorbent equilibrium requirement.</a:t>
            </a:r>
          </a:p>
          <a:p>
            <a:endParaRPr lang="en-US" dirty="0"/>
          </a:p>
          <a:p>
            <a:r>
              <a:rPr lang="en-US" dirty="0"/>
              <a:t>MTZ is where the dynamic adsorption takes place.</a:t>
            </a:r>
          </a:p>
          <a:p>
            <a:endParaRPr lang="en-US" dirty="0"/>
          </a:p>
          <a:p>
            <a:r>
              <a:rPr lang="en-US" dirty="0"/>
              <a:t>MTZ can be defined as the length it takes the adsorbent to bring the impurities from their initial concentration to the final specification.</a:t>
            </a:r>
            <a:endParaRPr lang="en-IN" dirty="0"/>
          </a:p>
        </p:txBody>
      </p:sp>
    </p:spTree>
    <p:extLst>
      <p:ext uri="{BB962C8B-B14F-4D97-AF65-F5344CB8AC3E}">
        <p14:creationId xmlns:p14="http://schemas.microsoft.com/office/powerpoint/2010/main" val="158348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B9FF04-007F-45DC-B4DA-AAAD28BE7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302" y="710212"/>
            <a:ext cx="9491831" cy="5291093"/>
          </a:xfrm>
        </p:spPr>
      </p:pic>
      <p:sp>
        <p:nvSpPr>
          <p:cNvPr id="6" name="TextBox 5">
            <a:extLst>
              <a:ext uri="{FF2B5EF4-FFF2-40B4-BE49-F238E27FC236}">
                <a16:creationId xmlns:a16="http://schemas.microsoft.com/office/drawing/2014/main" id="{EDAB6927-7818-4F53-A33C-1C0304367B9D}"/>
              </a:ext>
            </a:extLst>
          </p:cNvPr>
          <p:cNvSpPr txBox="1"/>
          <p:nvPr/>
        </p:nvSpPr>
        <p:spPr>
          <a:xfrm>
            <a:off x="4846320" y="6128456"/>
            <a:ext cx="4043680" cy="646331"/>
          </a:xfrm>
          <a:prstGeom prst="rect">
            <a:avLst/>
          </a:prstGeom>
          <a:noFill/>
        </p:spPr>
        <p:txBody>
          <a:bodyPr wrap="square" rtlCol="0">
            <a:spAutoFit/>
          </a:bodyPr>
          <a:lstStyle/>
          <a:p>
            <a:r>
              <a:rPr lang="en-US" sz="3600" b="1" dirty="0"/>
              <a:t>Breakthrough Curve</a:t>
            </a:r>
            <a:endParaRPr lang="en-IN" sz="3600" b="1" dirty="0"/>
          </a:p>
        </p:txBody>
      </p:sp>
      <p:cxnSp>
        <p:nvCxnSpPr>
          <p:cNvPr id="8" name="Straight Connector 7">
            <a:extLst>
              <a:ext uri="{FF2B5EF4-FFF2-40B4-BE49-F238E27FC236}">
                <a16:creationId xmlns:a16="http://schemas.microsoft.com/office/drawing/2014/main" id="{2801954B-0249-45CC-8D42-126D58304AFA}"/>
              </a:ext>
            </a:extLst>
          </p:cNvPr>
          <p:cNvCxnSpPr>
            <a:cxnSpLocks/>
          </p:cNvCxnSpPr>
          <p:nvPr/>
        </p:nvCxnSpPr>
        <p:spPr>
          <a:xfrm flipH="1">
            <a:off x="0" y="3688080"/>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28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5303-551C-48F7-B760-DD188C625187}"/>
              </a:ext>
            </a:extLst>
          </p:cNvPr>
          <p:cNvSpPr>
            <a:spLocks noGrp="1"/>
          </p:cNvSpPr>
          <p:nvPr>
            <p:ph type="title"/>
          </p:nvPr>
        </p:nvSpPr>
        <p:spPr/>
        <p:txBody>
          <a:bodyPr/>
          <a:lstStyle/>
          <a:p>
            <a:r>
              <a:rPr lang="en-US" dirty="0"/>
              <a:t>MTZ:</a:t>
            </a:r>
            <a:endParaRPr lang="en-IN" dirty="0"/>
          </a:p>
        </p:txBody>
      </p:sp>
      <p:sp>
        <p:nvSpPr>
          <p:cNvPr id="3" name="Content Placeholder 2">
            <a:extLst>
              <a:ext uri="{FF2B5EF4-FFF2-40B4-BE49-F238E27FC236}">
                <a16:creationId xmlns:a16="http://schemas.microsoft.com/office/drawing/2014/main" id="{24CAD094-F5F1-4F0F-98FC-28AD9F8A55B3}"/>
              </a:ext>
            </a:extLst>
          </p:cNvPr>
          <p:cNvSpPr>
            <a:spLocks noGrp="1"/>
          </p:cNvSpPr>
          <p:nvPr>
            <p:ph idx="1"/>
          </p:nvPr>
        </p:nvSpPr>
        <p:spPr/>
        <p:txBody>
          <a:bodyPr/>
          <a:lstStyle/>
          <a:p>
            <a:r>
              <a:rPr lang="en-US" dirty="0"/>
              <a:t>Length of the mass transfer zone depends on :</a:t>
            </a:r>
          </a:p>
          <a:p>
            <a:pPr marL="514350" indent="-514350" algn="just">
              <a:buFont typeface="+mj-lt"/>
              <a:buAutoNum type="arabicPeriod"/>
            </a:pPr>
            <a:r>
              <a:rPr lang="en-US" sz="2400" dirty="0"/>
              <a:t> Rate of adsorption</a:t>
            </a:r>
          </a:p>
          <a:p>
            <a:pPr marL="514350" indent="-514350" algn="just">
              <a:buFont typeface="+mj-lt"/>
              <a:buAutoNum type="arabicPeriod"/>
            </a:pPr>
            <a:r>
              <a:rPr lang="en-US" sz="2400" dirty="0"/>
              <a:t> Fluid superficial velocity</a:t>
            </a:r>
          </a:p>
          <a:p>
            <a:pPr marL="514350" indent="-514350" algn="just">
              <a:buFont typeface="+mj-lt"/>
              <a:buAutoNum type="arabicPeriod"/>
            </a:pPr>
            <a:r>
              <a:rPr lang="en-US" sz="2400" dirty="0"/>
              <a:t>Type of adsorbent and pore structure and distribution </a:t>
            </a:r>
          </a:p>
          <a:p>
            <a:pPr marL="514350" indent="-514350" algn="just">
              <a:buFont typeface="+mj-lt"/>
              <a:buAutoNum type="arabicPeriod"/>
            </a:pPr>
            <a:r>
              <a:rPr lang="en-US" sz="2400" dirty="0"/>
              <a:t>Gas inlet and outlet concentration</a:t>
            </a:r>
          </a:p>
          <a:p>
            <a:pPr marL="0" indent="0">
              <a:buNone/>
            </a:pPr>
            <a:r>
              <a:rPr lang="en-US" dirty="0"/>
              <a: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264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64EB-2209-4338-9159-248FA65A11F5}"/>
              </a:ext>
            </a:extLst>
          </p:cNvPr>
          <p:cNvSpPr>
            <a:spLocks noGrp="1"/>
          </p:cNvSpPr>
          <p:nvPr>
            <p:ph type="title"/>
          </p:nvPr>
        </p:nvSpPr>
        <p:spPr>
          <a:xfrm>
            <a:off x="695400" y="188640"/>
            <a:ext cx="10515600" cy="1325563"/>
          </a:xfrm>
        </p:spPr>
        <p:txBody>
          <a:bodyPr/>
          <a:lstStyle/>
          <a:p>
            <a:r>
              <a:rPr lang="en-US" dirty="0">
                <a:latin typeface="Times New Roman" panose="02020603050405020304" pitchFamily="18" charset="0"/>
                <a:cs typeface="Times New Roman" panose="02020603050405020304" pitchFamily="18" charset="0"/>
              </a:rPr>
              <a:t>Moving Bed Adsorption </a:t>
            </a:r>
            <a:r>
              <a:rPr lang="en-US" sz="2400" dirty="0">
                <a:latin typeface="Times New Roman" panose="02020603050405020304" pitchFamily="18" charset="0"/>
                <a:cs typeface="Times New Roman" panose="02020603050405020304" pitchFamily="18" charset="0"/>
              </a:rPr>
              <a:t>with heat integration for CO2 capture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4B0719-CB37-4DF5-812B-3A381B5864F9}"/>
              </a:ext>
            </a:extLst>
          </p:cNvPr>
          <p:cNvSpPr>
            <a:spLocks noGrp="1"/>
          </p:cNvSpPr>
          <p:nvPr>
            <p:ph idx="1"/>
          </p:nvPr>
        </p:nvSpPr>
        <p:spPr>
          <a:xfrm>
            <a:off x="479376" y="1844824"/>
            <a:ext cx="10515600" cy="435133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moving bed adsorption (MBA) process with heat integration is proposed as a potentially viable post-combustion process for the capture of CO</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from large-scale CO</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-emitting plants.</a:t>
            </a:r>
          </a:p>
          <a:p>
            <a:r>
              <a:rPr lang="en-US" sz="2400" dirty="0">
                <a:latin typeface="Times New Roman" panose="02020603050405020304" pitchFamily="18" charset="0"/>
                <a:cs typeface="Times New Roman" panose="02020603050405020304" pitchFamily="18" charset="0"/>
              </a:rPr>
              <a:t> The proposed process consists of an adsorption bed and two desorption beds through which the adsorbent particles continuously circulate.</a:t>
            </a:r>
          </a:p>
          <a:p>
            <a:r>
              <a:rPr lang="en-US" sz="2400" dirty="0">
                <a:latin typeface="Times New Roman" panose="02020603050405020304" pitchFamily="18" charset="0"/>
                <a:cs typeface="Times New Roman" panose="02020603050405020304" pitchFamily="18" charset="0"/>
              </a:rPr>
              <a:t>The adsorbent particles and CO2 flow in opposite directions in the adsorption bed, which is operated at low temperature and atmospheric pressure.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6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6DEE3-9476-469D-8A10-3EF23859F2E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adsorbents discharged from the </a:t>
            </a:r>
            <a:r>
              <a:rPr lang="en-US" sz="2400" i="1" dirty="0">
                <a:latin typeface="Times New Roman" panose="02020603050405020304" pitchFamily="18" charset="0"/>
                <a:cs typeface="Times New Roman" panose="02020603050405020304" pitchFamily="18" charset="0"/>
              </a:rPr>
              <a:t>adsorption bed </a:t>
            </a:r>
            <a:r>
              <a:rPr lang="en-US" sz="2400" dirty="0">
                <a:latin typeface="Times New Roman" panose="02020603050405020304" pitchFamily="18" charset="0"/>
                <a:cs typeface="Times New Roman" panose="02020603050405020304" pitchFamily="18" charset="0"/>
              </a:rPr>
              <a:t>are transferred to a </a:t>
            </a:r>
            <a:r>
              <a:rPr lang="en-US" sz="2400" i="1" dirty="0">
                <a:latin typeface="Times New Roman" panose="02020603050405020304" pitchFamily="18" charset="0"/>
                <a:cs typeface="Times New Roman" panose="02020603050405020304" pitchFamily="18" charset="0"/>
              </a:rPr>
              <a:t>desorption bed </a:t>
            </a:r>
            <a:r>
              <a:rPr lang="en-US" sz="2400" dirty="0">
                <a:latin typeface="Times New Roman" panose="02020603050405020304" pitchFamily="18" charset="0"/>
                <a:cs typeface="Times New Roman" panose="02020603050405020304" pitchFamily="18" charset="0"/>
              </a:rPr>
              <a:t>operated at a high temperature and 1 atm, then transferred to another </a:t>
            </a:r>
            <a:r>
              <a:rPr lang="en-US" sz="2400" i="1" dirty="0">
                <a:latin typeface="Times New Roman" panose="02020603050405020304" pitchFamily="18" charset="0"/>
                <a:cs typeface="Times New Roman" panose="02020603050405020304" pitchFamily="18" charset="0"/>
              </a:rPr>
              <a:t>desorption bed </a:t>
            </a:r>
            <a:r>
              <a:rPr lang="en-US" sz="2400" dirty="0">
                <a:latin typeface="Times New Roman" panose="02020603050405020304" pitchFamily="18" charset="0"/>
                <a:cs typeface="Times New Roman" panose="02020603050405020304" pitchFamily="18" charset="0"/>
              </a:rPr>
              <a:t>operated at a high temperature and in a vacuum and returned to the </a:t>
            </a:r>
            <a:r>
              <a:rPr lang="en-US" sz="2400" i="1" dirty="0">
                <a:latin typeface="Times New Roman" panose="02020603050405020304" pitchFamily="18" charset="0"/>
                <a:cs typeface="Times New Roman" panose="02020603050405020304" pitchFamily="18" charset="0"/>
              </a:rPr>
              <a:t>adsorption bed</a:t>
            </a:r>
            <a:r>
              <a:rPr lang="en-US" sz="2400" dirty="0">
                <a:latin typeface="Times New Roman" panose="02020603050405020304" pitchFamily="18" charset="0"/>
                <a:cs typeface="Times New Roman" panose="02020603050405020304" pitchFamily="18" charset="0"/>
              </a:rPr>
              <a:t>. A heat integration scheme in which the thermal energy removed from the adsorption bed is reused in the desorption beds is designed</a:t>
            </a:r>
            <a:r>
              <a:rPr lang="en-US" dirty="0"/>
              <a:t>.</a:t>
            </a:r>
            <a:endParaRPr lang="en-IN" dirty="0"/>
          </a:p>
        </p:txBody>
      </p:sp>
    </p:spTree>
    <p:extLst>
      <p:ext uri="{BB962C8B-B14F-4D97-AF65-F5344CB8AC3E}">
        <p14:creationId xmlns:p14="http://schemas.microsoft.com/office/powerpoint/2010/main" val="61252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BF0E-71EE-46C4-A54E-C8170B7B4CF0}"/>
              </a:ext>
            </a:extLst>
          </p:cNvPr>
          <p:cNvSpPr>
            <a:spLocks noGrp="1"/>
          </p:cNvSpPr>
          <p:nvPr>
            <p:ph type="title"/>
          </p:nvPr>
        </p:nvSpPr>
        <p:spPr>
          <a:xfrm>
            <a:off x="207885" y="134306"/>
            <a:ext cx="10515600" cy="1325563"/>
          </a:xfrm>
        </p:spPr>
        <p:txBody>
          <a:bodyPr/>
          <a:lstStyle/>
          <a:p>
            <a:r>
              <a:rPr lang="en-US" b="1" dirty="0"/>
              <a:t>Adsorption</a:t>
            </a:r>
            <a:endParaRPr lang="en-IN" b="1" dirty="0"/>
          </a:p>
        </p:txBody>
      </p:sp>
      <p:sp>
        <p:nvSpPr>
          <p:cNvPr id="3" name="Content Placeholder 2">
            <a:extLst>
              <a:ext uri="{FF2B5EF4-FFF2-40B4-BE49-F238E27FC236}">
                <a16:creationId xmlns:a16="http://schemas.microsoft.com/office/drawing/2014/main" id="{D061349C-E625-4580-A01F-5DA25580922A}"/>
              </a:ext>
            </a:extLst>
          </p:cNvPr>
          <p:cNvSpPr>
            <a:spLocks noGrp="1"/>
          </p:cNvSpPr>
          <p:nvPr>
            <p:ph idx="1"/>
          </p:nvPr>
        </p:nvSpPr>
        <p:spPr>
          <a:xfrm>
            <a:off x="207885" y="3429000"/>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Gas-Solid</a:t>
            </a:r>
          </a:p>
          <a:p>
            <a:r>
              <a:rPr lang="en-US" sz="1800" dirty="0">
                <a:latin typeface="Times New Roman" panose="02020603050405020304" pitchFamily="18" charset="0"/>
                <a:cs typeface="Times New Roman" panose="02020603050405020304" pitchFamily="18" charset="0"/>
              </a:rPr>
              <a:t>Liquid-Solid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Gas-Liquid</a:t>
            </a:r>
          </a:p>
          <a:p>
            <a:r>
              <a:rPr lang="en-IN" sz="1800" dirty="0">
                <a:latin typeface="Times New Roman" panose="02020603050405020304" pitchFamily="18" charset="0"/>
                <a:cs typeface="Times New Roman" panose="02020603050405020304" pitchFamily="18" charset="0"/>
              </a:rPr>
              <a:t>Liquid-liquid </a:t>
            </a:r>
            <a:r>
              <a:rPr lang="en-US" sz="1800" dirty="0">
                <a:latin typeface="Times New Roman" panose="02020603050405020304" pitchFamily="18" charset="0"/>
                <a:cs typeface="Times New Roman" panose="02020603050405020304" pitchFamily="18" charset="0"/>
              </a:rPr>
              <a:t>(in case of immiscible liquids in contact)</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FD676A-A6B3-45F3-8B5C-83639E9151E1}"/>
              </a:ext>
            </a:extLst>
          </p:cNvPr>
          <p:cNvSpPr txBox="1"/>
          <p:nvPr/>
        </p:nvSpPr>
        <p:spPr>
          <a:xfrm>
            <a:off x="207885" y="2475212"/>
            <a:ext cx="4509856"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Adsorbate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Adsorbent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Desorption= Reverse of absorption</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424D94-AEE6-428F-B81E-9C2BB2F4DA38}"/>
              </a:ext>
            </a:extLst>
          </p:cNvPr>
          <p:cNvSpPr txBox="1"/>
          <p:nvPr/>
        </p:nvSpPr>
        <p:spPr>
          <a:xfrm>
            <a:off x="207885" y="2075102"/>
            <a:ext cx="2658100"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Surface Phenomenon</a:t>
            </a:r>
          </a:p>
        </p:txBody>
      </p:sp>
      <p:sp>
        <p:nvSpPr>
          <p:cNvPr id="6" name="TextBox 5">
            <a:extLst>
              <a:ext uri="{FF2B5EF4-FFF2-40B4-BE49-F238E27FC236}">
                <a16:creationId xmlns:a16="http://schemas.microsoft.com/office/drawing/2014/main" id="{CE328199-5C66-42A6-A381-BA0D09034462}"/>
              </a:ext>
            </a:extLst>
          </p:cNvPr>
          <p:cNvSpPr txBox="1"/>
          <p:nvPr/>
        </p:nvSpPr>
        <p:spPr>
          <a:xfrm>
            <a:off x="207885" y="4971495"/>
            <a:ext cx="2010935" cy="984885"/>
          </a:xfrm>
          <a:prstGeom prst="rect">
            <a:avLst/>
          </a:prstGeom>
          <a:noFill/>
        </p:spPr>
        <p:txBody>
          <a:bodyPr wrap="none" rtlCol="0">
            <a:spAutoFit/>
          </a:bodyPr>
          <a:lstStyle/>
          <a:p>
            <a:pPr marL="285750" indent="-285750">
              <a:buFont typeface="Arial" panose="020B0604020202020204" pitchFamily="34" charset="0"/>
              <a:buChar char="•"/>
            </a:pPr>
            <a:r>
              <a:rPr lang="en-US" sz="2000" dirty="0"/>
              <a:t>Chemisorption</a:t>
            </a:r>
          </a:p>
          <a:p>
            <a:pPr marL="285750" indent="-285750">
              <a:buFont typeface="Arial" panose="020B0604020202020204" pitchFamily="34" charset="0"/>
              <a:buChar char="•"/>
            </a:pPr>
            <a:r>
              <a:rPr lang="en-US" sz="2000" dirty="0"/>
              <a:t>Physisorption</a:t>
            </a:r>
            <a:endParaRPr lang="en-IN" sz="2000" dirty="0"/>
          </a:p>
          <a:p>
            <a:endParaRPr lang="en-IN" dirty="0"/>
          </a:p>
        </p:txBody>
      </p:sp>
    </p:spTree>
    <p:extLst>
      <p:ext uri="{BB962C8B-B14F-4D97-AF65-F5344CB8AC3E}">
        <p14:creationId xmlns:p14="http://schemas.microsoft.com/office/powerpoint/2010/main" val="325831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6319-A0EF-4E34-AA6B-85DCAB679313}"/>
              </a:ext>
            </a:extLst>
          </p:cNvPr>
          <p:cNvSpPr>
            <a:spLocks noGrp="1"/>
          </p:cNvSpPr>
          <p:nvPr>
            <p:ph type="title"/>
          </p:nvPr>
        </p:nvSpPr>
        <p:spPr>
          <a:xfrm>
            <a:off x="838200" y="2557910"/>
            <a:ext cx="10515600" cy="1325563"/>
          </a:xfrm>
        </p:spPr>
        <p:txBody>
          <a:bodyPr>
            <a:normAutofit fontScale="90000"/>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Adsorption is the consequence of surface energy.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All the ions and atoms in the bulk of the material are held bonded by the other neighboring counterparts, while those on the surface aren’t wholly surrounded by the adsorbent ions or atoms. Thus, those adsorbent atoms are capable of attracting adsorbate.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41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70E6-3BC6-4DF4-A789-66B9FAEC86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Adsorption</a:t>
            </a:r>
            <a:r>
              <a:rPr lang="en-US" dirty="0"/>
              <a:t> </a:t>
            </a:r>
            <a:r>
              <a:rPr lang="en-US" dirty="0">
                <a:latin typeface="Times New Roman" panose="02020603050405020304" pitchFamily="18" charset="0"/>
                <a:cs typeface="Times New Roman" panose="02020603050405020304" pitchFamily="18" charset="0"/>
              </a:rPr>
              <a:t>Isotherm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31DF85-6F92-4C08-BA65-46F46E14D0FE}"/>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Freundlich Adsorption Isotherms</a:t>
            </a:r>
          </a:p>
          <a:p>
            <a:r>
              <a:rPr lang="en-IN" dirty="0">
                <a:latin typeface="Times New Roman" panose="02020603050405020304" pitchFamily="18" charset="0"/>
                <a:cs typeface="Times New Roman" panose="02020603050405020304" pitchFamily="18" charset="0"/>
              </a:rPr>
              <a:t>Langmuir Adsorption Isotherms</a:t>
            </a:r>
          </a:p>
        </p:txBody>
      </p:sp>
    </p:spTree>
    <p:extLst>
      <p:ext uri="{BB962C8B-B14F-4D97-AF65-F5344CB8AC3E}">
        <p14:creationId xmlns:p14="http://schemas.microsoft.com/office/powerpoint/2010/main" val="381044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AB5C-34AF-47EA-ACE4-93C5BD07EEBF}"/>
              </a:ext>
            </a:extLst>
          </p:cNvPr>
          <p:cNvSpPr>
            <a:spLocks noGrp="1"/>
          </p:cNvSpPr>
          <p:nvPr>
            <p:ph type="title"/>
          </p:nvPr>
        </p:nvSpPr>
        <p:spPr>
          <a:xfrm>
            <a:off x="623392" y="404664"/>
            <a:ext cx="10515600" cy="1325563"/>
          </a:xfrm>
        </p:spPr>
        <p:txBody>
          <a:bodyPr/>
          <a:lstStyle/>
          <a:p>
            <a:r>
              <a:rPr lang="en-IN" sz="3600" dirty="0">
                <a:latin typeface="Times New Roman" panose="02020603050405020304" pitchFamily="18" charset="0"/>
                <a:cs typeface="Times New Roman" panose="02020603050405020304" pitchFamily="18" charset="0"/>
              </a:rPr>
              <a:t>Freundlich</a:t>
            </a:r>
            <a:r>
              <a:rPr lang="en-IN" sz="3600" dirty="0"/>
              <a:t> </a:t>
            </a:r>
            <a:r>
              <a:rPr lang="en-IN" sz="3600" dirty="0">
                <a:latin typeface="Times New Roman" panose="02020603050405020304" pitchFamily="18" charset="0"/>
                <a:cs typeface="Times New Roman" panose="02020603050405020304" pitchFamily="18" charset="0"/>
              </a:rPr>
              <a:t>Adsorption</a:t>
            </a:r>
            <a:r>
              <a:rPr lang="en-IN" sz="3600" dirty="0"/>
              <a:t> </a:t>
            </a:r>
            <a:r>
              <a:rPr lang="en-IN" sz="3600" dirty="0">
                <a:latin typeface="Times New Roman" panose="02020603050405020304" pitchFamily="18" charset="0"/>
                <a:cs typeface="Times New Roman" panose="02020603050405020304" pitchFamily="18" charset="0"/>
              </a:rPr>
              <a:t>Isotherms</a:t>
            </a:r>
            <a:br>
              <a:rPr lang="en-IN" b="1" dirty="0"/>
            </a:b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80CDE3-0186-4927-AEDF-F978D93BA3AD}"/>
                  </a:ext>
                </a:extLst>
              </p:cNvPr>
              <p:cNvSpPr txBox="1"/>
              <p:nvPr/>
            </p:nvSpPr>
            <p:spPr>
              <a:xfrm>
                <a:off x="4500002" y="1497841"/>
                <a:ext cx="1187313" cy="8766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𝑥</m:t>
                          </m:r>
                        </m:num>
                        <m:den>
                          <m:r>
                            <a:rPr lang="en-IN" i="1" smtClean="0">
                              <a:latin typeface="Cambria Math" panose="02040503050406030204" pitchFamily="18" charset="0"/>
                            </a:rPr>
                            <m:t>𝑚</m:t>
                          </m:r>
                        </m:den>
                      </m:f>
                      <m:r>
                        <a:rPr lang="en-IN" i="1" smtClean="0">
                          <a:latin typeface="Cambria Math" panose="02040503050406030204" pitchFamily="18" charset="0"/>
                        </a:rPr>
                        <m:t>=</m:t>
                      </m:r>
                      <m:r>
                        <a:rPr lang="en-IN" i="1" smtClean="0">
                          <a:latin typeface="Cambria Math" panose="02040503050406030204" pitchFamily="18" charset="0"/>
                        </a:rPr>
                        <m:t>𝑘</m:t>
                      </m:r>
                      <m:sSup>
                        <m:sSupPr>
                          <m:ctrlPr>
                            <a:rPr lang="en-IN" i="1" smtClean="0">
                              <a:latin typeface="Cambria Math" panose="02040503050406030204" pitchFamily="18" charset="0"/>
                            </a:rPr>
                          </m:ctrlPr>
                        </m:sSupPr>
                        <m:e>
                          <m:r>
                            <a:rPr lang="en-IN" i="1" smtClean="0">
                              <a:latin typeface="Cambria Math" panose="02040503050406030204" pitchFamily="18" charset="0"/>
                            </a:rPr>
                            <m:t>𝑃</m:t>
                          </m:r>
                        </m:e>
                        <m:sup>
                          <m:f>
                            <m:fPr>
                              <m:ctrlPr>
                                <a:rPr lang="en-IN" i="1" smtClean="0">
                                  <a:latin typeface="Cambria Math" panose="02040503050406030204" pitchFamily="18" charset="0"/>
                                </a:rPr>
                              </m:ctrlPr>
                            </m:fPr>
                            <m:num>
                              <m:r>
                                <a:rPr lang="en-IN" i="1" smtClean="0">
                                  <a:latin typeface="Cambria Math" panose="02040503050406030204" pitchFamily="18" charset="0"/>
                                </a:rPr>
                                <m:t>1</m:t>
                              </m:r>
                            </m:num>
                            <m:den>
                              <m:r>
                                <a:rPr lang="en-IN" i="1" smtClean="0">
                                  <a:latin typeface="Cambria Math" panose="02040503050406030204" pitchFamily="18" charset="0"/>
                                </a:rPr>
                                <m:t>𝑛</m:t>
                              </m:r>
                            </m:den>
                          </m:f>
                        </m:sup>
                      </m:sSup>
                    </m:oMath>
                  </m:oMathPara>
                </a14:m>
                <a:endParaRPr lang="en-IN" dirty="0"/>
              </a:p>
              <a:p>
                <a:endParaRPr lang="en-IN" dirty="0"/>
              </a:p>
            </p:txBody>
          </p:sp>
        </mc:Choice>
        <mc:Fallback xmlns="">
          <p:sp>
            <p:nvSpPr>
              <p:cNvPr id="5" name="TextBox 4">
                <a:extLst>
                  <a:ext uri="{FF2B5EF4-FFF2-40B4-BE49-F238E27FC236}">
                    <a16:creationId xmlns:a16="http://schemas.microsoft.com/office/drawing/2014/main" id="{9E80CDE3-0186-4927-AEDF-F978D93BA3AD}"/>
                  </a:ext>
                </a:extLst>
              </p:cNvPr>
              <p:cNvSpPr txBox="1">
                <a:spLocks noRot="1" noChangeAspect="1" noMove="1" noResize="1" noEditPoints="1" noAdjustHandles="1" noChangeArrowheads="1" noChangeShapeType="1" noTextEdit="1"/>
              </p:cNvSpPr>
              <p:nvPr/>
            </p:nvSpPr>
            <p:spPr>
              <a:xfrm>
                <a:off x="4500002" y="1497841"/>
                <a:ext cx="1187313" cy="876650"/>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73ABBC78-5654-4607-A67B-3A2C8C446AE8}"/>
              </a:ext>
            </a:extLst>
          </p:cNvPr>
          <p:cNvSpPr txBox="1"/>
          <p:nvPr/>
        </p:nvSpPr>
        <p:spPr>
          <a:xfrm>
            <a:off x="2485748" y="2911876"/>
            <a:ext cx="3285387" cy="1200329"/>
          </a:xfrm>
          <a:prstGeom prst="rect">
            <a:avLst/>
          </a:prstGeom>
          <a:noFill/>
        </p:spPr>
        <p:txBody>
          <a:bodyPr wrap="none" rtlCol="0">
            <a:spAutoFit/>
          </a:bodyPr>
          <a:lstStyle/>
          <a:p>
            <a:pPr marL="285750" indent="-285750">
              <a:buFont typeface="Arial" panose="020B0604020202020204" pitchFamily="34" charset="0"/>
              <a:buChar char="•"/>
            </a:pPr>
            <a:r>
              <a:rPr lang="en-US" dirty="0"/>
              <a:t>x = mass of the gas adsorbed, </a:t>
            </a:r>
          </a:p>
          <a:p>
            <a:pPr marL="285750" indent="-285750">
              <a:buFont typeface="Arial" panose="020B0604020202020204" pitchFamily="34" charset="0"/>
              <a:buChar char="•"/>
            </a:pPr>
            <a:r>
              <a:rPr lang="en-US" dirty="0"/>
              <a:t>m = mass of the adsorbent, </a:t>
            </a:r>
          </a:p>
          <a:p>
            <a:pPr marL="285750" indent="-285750">
              <a:buFont typeface="Arial" panose="020B0604020202020204" pitchFamily="34" charset="0"/>
              <a:buChar char="•"/>
            </a:pPr>
            <a:r>
              <a:rPr lang="en-US" dirty="0"/>
              <a:t>P = pressure of the system, </a:t>
            </a:r>
          </a:p>
          <a:p>
            <a:pPr marL="285750" indent="-285750">
              <a:buFont typeface="Arial" panose="020B0604020202020204" pitchFamily="34" charset="0"/>
              <a:buChar char="•"/>
            </a:pPr>
            <a:r>
              <a:rPr lang="en-US" dirty="0"/>
              <a:t>k, n = constants</a:t>
            </a:r>
            <a:endParaRPr lang="en-IN" dirty="0"/>
          </a:p>
        </p:txBody>
      </p:sp>
    </p:spTree>
    <p:extLst>
      <p:ext uri="{BB962C8B-B14F-4D97-AF65-F5344CB8AC3E}">
        <p14:creationId xmlns:p14="http://schemas.microsoft.com/office/powerpoint/2010/main" val="4858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3FF0-AB97-49A2-91A6-C28A5474B7E9}"/>
              </a:ext>
            </a:extLst>
          </p:cNvPr>
          <p:cNvSpPr>
            <a:spLocks noGrp="1"/>
          </p:cNvSpPr>
          <p:nvPr>
            <p:ph type="title"/>
          </p:nvPr>
        </p:nvSpPr>
        <p:spPr>
          <a:xfrm>
            <a:off x="456460" y="587068"/>
            <a:ext cx="10515600" cy="842238"/>
          </a:xfrm>
        </p:spPr>
        <p:txBody>
          <a:bodyPr>
            <a:normAutofit fontScale="90000"/>
          </a:bodyPr>
          <a:lstStyle/>
          <a:p>
            <a:r>
              <a:rPr lang="en-IN" sz="3200" b="1" dirty="0">
                <a:latin typeface="Times New Roman" panose="02020603050405020304" pitchFamily="18" charset="0"/>
                <a:cs typeface="Times New Roman" panose="02020603050405020304" pitchFamily="18" charset="0"/>
              </a:rPr>
              <a:t>Langmuir Adsorption Isotherms</a:t>
            </a:r>
            <a:br>
              <a:rPr lang="en-IN" b="1" dirty="0"/>
            </a:b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E029CC-519C-42C1-A892-D22B599ED141}"/>
                  </a:ext>
                </a:extLst>
              </p:cNvPr>
              <p:cNvSpPr txBox="1"/>
              <p:nvPr/>
            </p:nvSpPr>
            <p:spPr>
              <a:xfrm>
                <a:off x="3364636" y="1429306"/>
                <a:ext cx="2663301"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𝑥</m:t>
                          </m:r>
                        </m:num>
                        <m:den>
                          <m:r>
                            <a:rPr lang="en-IN" i="1" smtClean="0">
                              <a:latin typeface="Cambria Math" panose="02040503050406030204" pitchFamily="18" charset="0"/>
                            </a:rPr>
                            <m:t>𝑚</m:t>
                          </m:r>
                        </m:den>
                      </m:f>
                      <m:r>
                        <a:rPr lang="en-IN" i="1" smtClean="0">
                          <a:latin typeface="Cambria Math" panose="02040503050406030204" pitchFamily="18" charset="0"/>
                        </a:rPr>
                        <m:t>=</m:t>
                      </m:r>
                      <m:r>
                        <a:rPr lang="en-IN" i="1" smtClean="0">
                          <a:latin typeface="Cambria Math" panose="02040503050406030204" pitchFamily="18" charset="0"/>
                        </a:rPr>
                        <m:t>𝑎𝑏𝑐</m:t>
                      </m:r>
                      <m:d>
                        <m:dPr>
                          <m:ctrlPr>
                            <a:rPr lang="en-IN" i="1" smtClean="0">
                              <a:latin typeface="Cambria Math" panose="02040503050406030204" pitchFamily="18" charset="0"/>
                            </a:rPr>
                          </m:ctrlPr>
                        </m:dPr>
                        <m:e>
                          <m:r>
                            <a:rPr lang="en-IN" i="1" smtClean="0">
                              <a:latin typeface="Cambria Math" panose="02040503050406030204" pitchFamily="18" charset="0"/>
                            </a:rPr>
                            <m:t>1+</m:t>
                          </m:r>
                          <m:r>
                            <a:rPr lang="en-IN" i="1" smtClean="0">
                              <a:latin typeface="Cambria Math" panose="02040503050406030204" pitchFamily="18" charset="0"/>
                            </a:rPr>
                            <m:t>𝑎𝑐</m:t>
                          </m:r>
                        </m:e>
                      </m:d>
                    </m:oMath>
                  </m:oMathPara>
                </a14:m>
                <a:endParaRPr lang="en-IN" dirty="0"/>
              </a:p>
            </p:txBody>
          </p:sp>
        </mc:Choice>
        <mc:Fallback xmlns="">
          <p:sp>
            <p:nvSpPr>
              <p:cNvPr id="6" name="TextBox 5">
                <a:extLst>
                  <a:ext uri="{FF2B5EF4-FFF2-40B4-BE49-F238E27FC236}">
                    <a16:creationId xmlns:a16="http://schemas.microsoft.com/office/drawing/2014/main" id="{6EE029CC-519C-42C1-A892-D22B599ED141}"/>
                  </a:ext>
                </a:extLst>
              </p:cNvPr>
              <p:cNvSpPr txBox="1">
                <a:spLocks noRot="1" noChangeAspect="1" noMove="1" noResize="1" noEditPoints="1" noAdjustHandles="1" noChangeArrowheads="1" noChangeShapeType="1" noTextEdit="1"/>
              </p:cNvSpPr>
              <p:nvPr/>
            </p:nvSpPr>
            <p:spPr>
              <a:xfrm>
                <a:off x="3364636" y="1429306"/>
                <a:ext cx="2663301" cy="566694"/>
              </a:xfrm>
              <a:prstGeom prst="rect">
                <a:avLst/>
              </a:prstGeom>
              <a:blipFill>
                <a:blip r:embed="rId2"/>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60650470-8A98-466F-9F86-A98A43F67D0C}"/>
              </a:ext>
            </a:extLst>
          </p:cNvPr>
          <p:cNvSpPr txBox="1"/>
          <p:nvPr/>
        </p:nvSpPr>
        <p:spPr>
          <a:xfrm>
            <a:off x="1873188" y="2716567"/>
            <a:ext cx="60190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x= weight of the solute adsorbed, </a:t>
            </a:r>
          </a:p>
          <a:p>
            <a:pPr marL="285750" indent="-285750">
              <a:buFont typeface="Arial" panose="020B0604020202020204" pitchFamily="34" charset="0"/>
              <a:buChar char="•"/>
            </a:pPr>
            <a:r>
              <a:rPr lang="en-US" dirty="0"/>
              <a:t>m= mass of the adsorbent</a:t>
            </a:r>
          </a:p>
          <a:p>
            <a:pPr marL="285750" indent="-285750">
              <a:buFont typeface="Arial" panose="020B0604020202020204" pitchFamily="34" charset="0"/>
              <a:buChar char="•"/>
            </a:pPr>
            <a:r>
              <a:rPr lang="en-US" dirty="0"/>
              <a:t>c = equilibrium concentration of the solute </a:t>
            </a:r>
          </a:p>
          <a:p>
            <a:pPr marL="285750" indent="-285750">
              <a:buFont typeface="Arial" panose="020B0604020202020204" pitchFamily="34" charset="0"/>
              <a:buChar char="•"/>
            </a:pPr>
            <a:r>
              <a:rPr lang="en-US" dirty="0"/>
              <a:t>a, b= constants</a:t>
            </a:r>
            <a:endParaRPr lang="en-IN" dirty="0"/>
          </a:p>
        </p:txBody>
      </p:sp>
      <p:sp>
        <p:nvSpPr>
          <p:cNvPr id="8" name="TextBox 7">
            <a:extLst>
              <a:ext uri="{FF2B5EF4-FFF2-40B4-BE49-F238E27FC236}">
                <a16:creationId xmlns:a16="http://schemas.microsoft.com/office/drawing/2014/main" id="{D519FA50-8821-43B5-AD6A-72446EA7EFB9}"/>
              </a:ext>
            </a:extLst>
          </p:cNvPr>
          <p:cNvSpPr txBox="1"/>
          <p:nvPr/>
        </p:nvSpPr>
        <p:spPr>
          <a:xfrm>
            <a:off x="1305017" y="4829452"/>
            <a:ext cx="9473491" cy="369332"/>
          </a:xfrm>
          <a:prstGeom prst="rect">
            <a:avLst/>
          </a:prstGeom>
          <a:noFill/>
        </p:spPr>
        <p:txBody>
          <a:bodyPr wrap="none" rtlCol="0">
            <a:spAutoFit/>
          </a:bodyPr>
          <a:lstStyle/>
          <a:p>
            <a:r>
              <a:rPr lang="en-US" dirty="0"/>
              <a:t>Langmuir adsorption isotherm is applicable for monolayer adsorption onto a homogeneous surface</a:t>
            </a:r>
            <a:endParaRPr lang="en-IN" dirty="0"/>
          </a:p>
        </p:txBody>
      </p:sp>
    </p:spTree>
    <p:extLst>
      <p:ext uri="{BB962C8B-B14F-4D97-AF65-F5344CB8AC3E}">
        <p14:creationId xmlns:p14="http://schemas.microsoft.com/office/powerpoint/2010/main" val="126817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DA7-13DD-4A98-B891-C95D005D2723}"/>
              </a:ext>
            </a:extLst>
          </p:cNvPr>
          <p:cNvSpPr>
            <a:spLocks noGrp="1"/>
          </p:cNvSpPr>
          <p:nvPr>
            <p:ph type="title"/>
          </p:nvPr>
        </p:nvSpPr>
        <p:spPr>
          <a:xfrm>
            <a:off x="0" y="0"/>
            <a:ext cx="10515600" cy="1325563"/>
          </a:xfrm>
        </p:spPr>
        <p:txBody>
          <a:bodyPr/>
          <a:lstStyle/>
          <a:p>
            <a:r>
              <a:rPr lang="en-US" b="1" dirty="0"/>
              <a:t>Fixed Bed Adsorption</a:t>
            </a:r>
            <a:endParaRPr lang="en-IN" b="1" dirty="0"/>
          </a:p>
        </p:txBody>
      </p:sp>
      <p:pic>
        <p:nvPicPr>
          <p:cNvPr id="5" name="Content Placeholder 4">
            <a:extLst>
              <a:ext uri="{FF2B5EF4-FFF2-40B4-BE49-F238E27FC236}">
                <a16:creationId xmlns:a16="http://schemas.microsoft.com/office/drawing/2014/main" id="{32C244C0-CC10-4CD0-8C38-F1A717DFE4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13" t="16506" r="40551" b="15054"/>
          <a:stretch/>
        </p:blipFill>
        <p:spPr>
          <a:xfrm>
            <a:off x="1447060" y="994299"/>
            <a:ext cx="8220723" cy="5379868"/>
          </a:xfrm>
        </p:spPr>
      </p:pic>
    </p:spTree>
    <p:extLst>
      <p:ext uri="{BB962C8B-B14F-4D97-AF65-F5344CB8AC3E}">
        <p14:creationId xmlns:p14="http://schemas.microsoft.com/office/powerpoint/2010/main" val="22788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70B5-8F2C-410A-94C6-D9421FAC3DBE}"/>
              </a:ext>
            </a:extLst>
          </p:cNvPr>
          <p:cNvSpPr>
            <a:spLocks noGrp="1"/>
          </p:cNvSpPr>
          <p:nvPr>
            <p:ph type="title"/>
          </p:nvPr>
        </p:nvSpPr>
        <p:spPr>
          <a:xfrm>
            <a:off x="0" y="0"/>
            <a:ext cx="10515600" cy="1325563"/>
          </a:xfrm>
        </p:spPr>
        <p:txBody>
          <a:bodyPr/>
          <a:lstStyle/>
          <a:p>
            <a:r>
              <a:rPr lang="en-US" dirty="0"/>
              <a:t>Fixed Bed </a:t>
            </a:r>
            <a:r>
              <a:rPr lang="en-US" dirty="0" err="1"/>
              <a:t>Adsorber</a:t>
            </a:r>
            <a:r>
              <a:rPr lang="en-US" dirty="0"/>
              <a:t> Internals</a:t>
            </a:r>
            <a:endParaRPr lang="en-IN" dirty="0"/>
          </a:p>
        </p:txBody>
      </p:sp>
      <p:pic>
        <p:nvPicPr>
          <p:cNvPr id="1026" name="Picture 2" descr="The schematic of the fixed-bed adsorption column for experimental study. |  Download Scientific Diagram">
            <a:extLst>
              <a:ext uri="{FF2B5EF4-FFF2-40B4-BE49-F238E27FC236}">
                <a16:creationId xmlns:a16="http://schemas.microsoft.com/office/drawing/2014/main" id="{1C17F05C-0181-4EB1-91D6-7EB3EB133A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48" y="1512789"/>
            <a:ext cx="4953740" cy="47121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FE8580-1709-4B62-9324-6789068C71E1}"/>
              </a:ext>
            </a:extLst>
          </p:cNvPr>
          <p:cNvSpPr txBox="1"/>
          <p:nvPr/>
        </p:nvSpPr>
        <p:spPr>
          <a:xfrm>
            <a:off x="7093257" y="1908699"/>
            <a:ext cx="2574525" cy="646331"/>
          </a:xfrm>
          <a:prstGeom prst="rect">
            <a:avLst/>
          </a:prstGeom>
          <a:noFill/>
        </p:spPr>
        <p:txBody>
          <a:bodyPr wrap="square" rtlCol="0">
            <a:spAutoFit/>
          </a:bodyPr>
          <a:lstStyle/>
          <a:p>
            <a:r>
              <a:rPr lang="en-US" b="1" dirty="0"/>
              <a:t>Glass Wool </a:t>
            </a:r>
            <a:r>
              <a:rPr lang="en-US" dirty="0"/>
              <a:t>= to restrain the movement of the bed</a:t>
            </a:r>
            <a:endParaRPr lang="en-IN" dirty="0"/>
          </a:p>
        </p:txBody>
      </p:sp>
      <p:sp>
        <p:nvSpPr>
          <p:cNvPr id="6" name="TextBox 5">
            <a:extLst>
              <a:ext uri="{FF2B5EF4-FFF2-40B4-BE49-F238E27FC236}">
                <a16:creationId xmlns:a16="http://schemas.microsoft.com/office/drawing/2014/main" id="{41A13FFA-2BE5-4142-AB57-5565C23DED07}"/>
              </a:ext>
            </a:extLst>
          </p:cNvPr>
          <p:cNvSpPr txBox="1"/>
          <p:nvPr/>
        </p:nvSpPr>
        <p:spPr>
          <a:xfrm flipH="1">
            <a:off x="7227753" y="3311371"/>
            <a:ext cx="3452083" cy="1200329"/>
          </a:xfrm>
          <a:prstGeom prst="rect">
            <a:avLst/>
          </a:prstGeom>
          <a:noFill/>
        </p:spPr>
        <p:txBody>
          <a:bodyPr wrap="square" rtlCol="0">
            <a:spAutoFit/>
          </a:bodyPr>
          <a:lstStyle/>
          <a:p>
            <a:r>
              <a:rPr lang="en-US" b="1" dirty="0"/>
              <a:t>Design parameters for the bed:</a:t>
            </a:r>
          </a:p>
          <a:p>
            <a:pPr marL="342900" indent="-342900">
              <a:buAutoNum type="arabicPeriod"/>
            </a:pPr>
            <a:r>
              <a:rPr lang="en-US" dirty="0"/>
              <a:t>Diameter of the tower</a:t>
            </a:r>
          </a:p>
          <a:p>
            <a:pPr marL="342900" indent="-342900">
              <a:buAutoNum type="arabicPeriod"/>
            </a:pPr>
            <a:r>
              <a:rPr lang="en-US" dirty="0"/>
              <a:t>Length of the bed</a:t>
            </a:r>
          </a:p>
          <a:p>
            <a:pPr marL="342900" indent="-342900">
              <a:buAutoNum type="arabicPeriod"/>
            </a:pPr>
            <a:r>
              <a:rPr lang="en-US" dirty="0"/>
              <a:t>Cycle time for bed change over</a:t>
            </a:r>
            <a:endParaRPr lang="en-IN" dirty="0"/>
          </a:p>
        </p:txBody>
      </p:sp>
      <p:cxnSp>
        <p:nvCxnSpPr>
          <p:cNvPr id="8" name="Straight Connector 7">
            <a:extLst>
              <a:ext uri="{FF2B5EF4-FFF2-40B4-BE49-F238E27FC236}">
                <a16:creationId xmlns:a16="http://schemas.microsoft.com/office/drawing/2014/main" id="{C0090A4C-FEA6-4348-8DD9-4BBBF0563964}"/>
              </a:ext>
            </a:extLst>
          </p:cNvPr>
          <p:cNvCxnSpPr>
            <a:cxnSpLocks/>
          </p:cNvCxnSpPr>
          <p:nvPr/>
        </p:nvCxnSpPr>
        <p:spPr>
          <a:xfrm flipH="1" flipV="1">
            <a:off x="3175635" y="3921727"/>
            <a:ext cx="2571" cy="631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5CD2E8-6CAE-46AB-9D75-A4591211501C}"/>
              </a:ext>
            </a:extLst>
          </p:cNvPr>
          <p:cNvCxnSpPr>
            <a:cxnSpLocks/>
          </p:cNvCxnSpPr>
          <p:nvPr/>
        </p:nvCxnSpPr>
        <p:spPr>
          <a:xfrm flipV="1">
            <a:off x="3059430" y="4552951"/>
            <a:ext cx="23241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AF924A-3461-4679-AC2D-4639CD3227D4}"/>
              </a:ext>
            </a:extLst>
          </p:cNvPr>
          <p:cNvCxnSpPr>
            <a:cxnSpLocks/>
          </p:cNvCxnSpPr>
          <p:nvPr/>
        </p:nvCxnSpPr>
        <p:spPr>
          <a:xfrm flipH="1">
            <a:off x="3059430" y="3911535"/>
            <a:ext cx="232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DF285CE5-006B-46DE-8815-A6435E38E2B2}"/>
              </a:ext>
            </a:extLst>
          </p:cNvPr>
          <p:cNvCxnSpPr/>
          <p:nvPr/>
        </p:nvCxnSpPr>
        <p:spPr>
          <a:xfrm>
            <a:off x="3175635" y="4389120"/>
            <a:ext cx="6477" cy="12700"/>
          </a:xfrm>
          <a:prstGeom prst="bentConnector3">
            <a:avLst>
              <a:gd name="adj1" fmla="val 550883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79A3DD5-19FB-4374-88B3-C3395C39C3B1}"/>
              </a:ext>
            </a:extLst>
          </p:cNvPr>
          <p:cNvSpPr txBox="1"/>
          <p:nvPr/>
        </p:nvSpPr>
        <p:spPr>
          <a:xfrm>
            <a:off x="3499430" y="4262162"/>
            <a:ext cx="1176528" cy="230832"/>
          </a:xfrm>
          <a:prstGeom prst="rect">
            <a:avLst/>
          </a:prstGeom>
          <a:noFill/>
        </p:spPr>
        <p:txBody>
          <a:bodyPr wrap="square" rtlCol="0">
            <a:spAutoFit/>
          </a:bodyPr>
          <a:lstStyle/>
          <a:p>
            <a:r>
              <a:rPr lang="en-US" sz="900" dirty="0">
                <a:solidFill>
                  <a:schemeClr val="accent1"/>
                </a:solidFill>
              </a:rPr>
              <a:t>Length of the bed</a:t>
            </a:r>
            <a:endParaRPr lang="en-IN" sz="900" dirty="0">
              <a:solidFill>
                <a:schemeClr val="accent1"/>
              </a:solidFill>
            </a:endParaRPr>
          </a:p>
        </p:txBody>
      </p:sp>
    </p:spTree>
    <p:extLst>
      <p:ext uri="{BB962C8B-B14F-4D97-AF65-F5344CB8AC3E}">
        <p14:creationId xmlns:p14="http://schemas.microsoft.com/office/powerpoint/2010/main" val="160728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4B4A-E472-419A-82A3-1AB0A48AF803}"/>
              </a:ext>
            </a:extLst>
          </p:cNvPr>
          <p:cNvSpPr>
            <a:spLocks noGrp="1"/>
          </p:cNvSpPr>
          <p:nvPr>
            <p:ph type="title"/>
          </p:nvPr>
        </p:nvSpPr>
        <p:spPr/>
        <p:txBody>
          <a:bodyPr/>
          <a:lstStyle/>
          <a:p>
            <a:r>
              <a:rPr lang="en-US" dirty="0"/>
              <a:t>Fixed Bed Adsorbent Column</a:t>
            </a:r>
            <a:endParaRPr lang="en-IN" dirty="0"/>
          </a:p>
        </p:txBody>
      </p:sp>
      <p:sp>
        <p:nvSpPr>
          <p:cNvPr id="3" name="Content Placeholder 2">
            <a:extLst>
              <a:ext uri="{FF2B5EF4-FFF2-40B4-BE49-F238E27FC236}">
                <a16:creationId xmlns:a16="http://schemas.microsoft.com/office/drawing/2014/main" id="{6C96D9B6-C95F-4D3E-8CCA-88A5961870CB}"/>
              </a:ext>
            </a:extLst>
          </p:cNvPr>
          <p:cNvSpPr>
            <a:spLocks noGrp="1"/>
          </p:cNvSpPr>
          <p:nvPr>
            <p:ph idx="1"/>
          </p:nvPr>
        </p:nvSpPr>
        <p:spPr/>
        <p:txBody>
          <a:bodyPr/>
          <a:lstStyle/>
          <a:p>
            <a:pPr marL="0" indent="0">
              <a:buNone/>
            </a:pPr>
            <a:r>
              <a:rPr lang="en-US" sz="2000" dirty="0"/>
              <a:t>Adsorption Rate can be analyzed in two ways:</a:t>
            </a:r>
          </a:p>
          <a:p>
            <a:r>
              <a:rPr lang="en-US" sz="1600" dirty="0"/>
              <a:t>Mass Transfer coefficient approach</a:t>
            </a:r>
          </a:p>
          <a:p>
            <a:r>
              <a:rPr lang="en-US" sz="1600" dirty="0"/>
              <a:t>Mass transfer zone concept </a:t>
            </a:r>
          </a:p>
          <a:p>
            <a:endParaRPr lang="en-IN" dirty="0"/>
          </a:p>
        </p:txBody>
      </p:sp>
      <p:sp>
        <p:nvSpPr>
          <p:cNvPr id="5" name="Star: 5 Points 4">
            <a:extLst>
              <a:ext uri="{FF2B5EF4-FFF2-40B4-BE49-F238E27FC236}">
                <a16:creationId xmlns:a16="http://schemas.microsoft.com/office/drawing/2014/main" id="{D962B846-FCD9-4278-975B-8A38B4E18288}"/>
              </a:ext>
            </a:extLst>
          </p:cNvPr>
          <p:cNvSpPr/>
          <p:nvPr/>
        </p:nvSpPr>
        <p:spPr>
          <a:xfrm>
            <a:off x="3453414" y="2583402"/>
            <a:ext cx="381740" cy="24857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1941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485</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Adsorption</vt:lpstr>
      <vt:lpstr>Adsorption</vt:lpstr>
      <vt:lpstr>Adsorption is the consequence of surface energy.  All the ions and atoms in the bulk of the material are held bonded by the other neighboring counterparts, while those on the surface aren’t wholly surrounded by the adsorbent ions or atoms. Thus, those adsorbent atoms are capable of attracting adsorbate. </vt:lpstr>
      <vt:lpstr>Adsorption Isotherm</vt:lpstr>
      <vt:lpstr>Freundlich Adsorption Isotherms </vt:lpstr>
      <vt:lpstr>Langmuir Adsorption Isotherms </vt:lpstr>
      <vt:lpstr>Fixed Bed Adsorption</vt:lpstr>
      <vt:lpstr>Fixed Bed Adsorber Internals</vt:lpstr>
      <vt:lpstr>Fixed Bed Adsorbent Column</vt:lpstr>
      <vt:lpstr>Mass Transfer Zone concept:</vt:lpstr>
      <vt:lpstr>PowerPoint Presentation</vt:lpstr>
      <vt:lpstr>MTZ:</vt:lpstr>
      <vt:lpstr>Moving Bed Adsorption with heat integration for CO2 capture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Adsorption</dc:title>
  <dc:creator>Kareena Beniwal</dc:creator>
  <cp:lastModifiedBy>Kareena Beniwal</cp:lastModifiedBy>
  <cp:revision>19</cp:revision>
  <dcterms:created xsi:type="dcterms:W3CDTF">2022-05-31T10:09:25Z</dcterms:created>
  <dcterms:modified xsi:type="dcterms:W3CDTF">2022-06-02T08:58:14Z</dcterms:modified>
</cp:coreProperties>
</file>