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1" r:id="rId3"/>
    <p:sldId id="270" r:id="rId4"/>
    <p:sldId id="272" r:id="rId5"/>
    <p:sldId id="273" r:id="rId6"/>
    <p:sldId id="280" r:id="rId7"/>
    <p:sldId id="281" r:id="rId8"/>
    <p:sldId id="282" r:id="rId9"/>
    <p:sldId id="283" r:id="rId10"/>
    <p:sldId id="284" r:id="rId11"/>
    <p:sldId id="285" r:id="rId12"/>
    <p:sldId id="257" r:id="rId13"/>
    <p:sldId id="258" r:id="rId14"/>
    <p:sldId id="259" r:id="rId15"/>
    <p:sldId id="261" r:id="rId16"/>
    <p:sldId id="262" r:id="rId17"/>
    <p:sldId id="263" r:id="rId18"/>
    <p:sldId id="265" r:id="rId19"/>
    <p:sldId id="276" r:id="rId20"/>
    <p:sldId id="267" r:id="rId21"/>
    <p:sldId id="266" r:id="rId22"/>
    <p:sldId id="268" r:id="rId23"/>
    <p:sldId id="269" r:id="rId24"/>
    <p:sldId id="274" r:id="rId25"/>
    <p:sldId id="275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6A3E-1C9C-42CA-B681-1900945679C5}" type="datetimeFigureOut">
              <a:rPr lang="es-CO" smtClean="0"/>
              <a:t>5/05/2022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35F9-43F1-4FB9-9B36-4A42B91FE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52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6A3E-1C9C-42CA-B681-1900945679C5}" type="datetimeFigureOut">
              <a:rPr lang="es-CO" smtClean="0"/>
              <a:t>5/05/2022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35F9-43F1-4FB9-9B36-4A42B91FE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493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6A3E-1C9C-42CA-B681-1900945679C5}" type="datetimeFigureOut">
              <a:rPr lang="es-CO" smtClean="0"/>
              <a:t>5/05/2022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35F9-43F1-4FB9-9B36-4A42B91FE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176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6A3E-1C9C-42CA-B681-1900945679C5}" type="datetimeFigureOut">
              <a:rPr lang="es-CO" smtClean="0"/>
              <a:t>5/05/2022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35F9-43F1-4FB9-9B36-4A42B91FE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459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6A3E-1C9C-42CA-B681-1900945679C5}" type="datetimeFigureOut">
              <a:rPr lang="es-CO" smtClean="0"/>
              <a:t>5/05/2022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35F9-43F1-4FB9-9B36-4A42B91FE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610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6A3E-1C9C-42CA-B681-1900945679C5}" type="datetimeFigureOut">
              <a:rPr lang="es-CO" smtClean="0"/>
              <a:t>5/05/2022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35F9-43F1-4FB9-9B36-4A42B91FE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165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6A3E-1C9C-42CA-B681-1900945679C5}" type="datetimeFigureOut">
              <a:rPr lang="es-CO" smtClean="0"/>
              <a:t>5/05/2022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35F9-43F1-4FB9-9B36-4A42B91FE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357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6A3E-1C9C-42CA-B681-1900945679C5}" type="datetimeFigureOut">
              <a:rPr lang="es-CO" smtClean="0"/>
              <a:t>5/05/2022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35F9-43F1-4FB9-9B36-4A42B91FE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502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6A3E-1C9C-42CA-B681-1900945679C5}" type="datetimeFigureOut">
              <a:rPr lang="es-CO" smtClean="0"/>
              <a:t>5/05/2022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35F9-43F1-4FB9-9B36-4A42B91FE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030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6A3E-1C9C-42CA-B681-1900945679C5}" type="datetimeFigureOut">
              <a:rPr lang="es-CO" smtClean="0"/>
              <a:t>5/05/2022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35F9-43F1-4FB9-9B36-4A42B91FE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57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6A3E-1C9C-42CA-B681-1900945679C5}" type="datetimeFigureOut">
              <a:rPr lang="es-CO" smtClean="0"/>
              <a:t>5/05/2022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35F9-43F1-4FB9-9B36-4A42B91FE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867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26A3E-1C9C-42CA-B681-1900945679C5}" type="datetimeFigureOut">
              <a:rPr lang="es-CO" smtClean="0"/>
              <a:t>5/05/2022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35F9-43F1-4FB9-9B36-4A42B91FE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416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DC04C26-B028-46B6-8F0F-939894BC2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687" y="2889000"/>
            <a:ext cx="275062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3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AF80260-1E34-4212-8D59-A1D53BBF7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9" b="5099"/>
          <a:stretch/>
        </p:blipFill>
        <p:spPr>
          <a:xfrm>
            <a:off x="0" y="291548"/>
            <a:ext cx="12192000" cy="621526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AD970A9-0369-479A-BB6D-BC5EAFD8EBE1}"/>
              </a:ext>
            </a:extLst>
          </p:cNvPr>
          <p:cNvSpPr/>
          <p:nvPr/>
        </p:nvSpPr>
        <p:spPr>
          <a:xfrm flipV="1">
            <a:off x="1590260" y="4823789"/>
            <a:ext cx="2199861" cy="3578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19CC775-6D67-43EB-A938-432033D58DD3}"/>
              </a:ext>
            </a:extLst>
          </p:cNvPr>
          <p:cNvSpPr/>
          <p:nvPr/>
        </p:nvSpPr>
        <p:spPr>
          <a:xfrm flipV="1">
            <a:off x="3896139" y="2339005"/>
            <a:ext cx="5645426" cy="29751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1677CFF-68D1-483F-B49A-942B8ABE06DE}"/>
              </a:ext>
            </a:extLst>
          </p:cNvPr>
          <p:cNvCxnSpPr/>
          <p:nvPr/>
        </p:nvCxnSpPr>
        <p:spPr>
          <a:xfrm flipH="1">
            <a:off x="4625009" y="3591339"/>
            <a:ext cx="136497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035B919-D88F-4A9C-A6A9-5840A54066F6}"/>
              </a:ext>
            </a:extLst>
          </p:cNvPr>
          <p:cNvSpPr txBox="1"/>
          <p:nvPr/>
        </p:nvSpPr>
        <p:spPr>
          <a:xfrm>
            <a:off x="6096000" y="3391284"/>
            <a:ext cx="756191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rgbClr val="C00000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45019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FDFBD4A-B89A-46FA-B399-05CE7752D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5" b="5292"/>
          <a:stretch/>
        </p:blipFill>
        <p:spPr>
          <a:xfrm>
            <a:off x="0" y="318052"/>
            <a:ext cx="12192000" cy="617551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AD970A9-0369-479A-BB6D-BC5EAFD8EBE1}"/>
              </a:ext>
            </a:extLst>
          </p:cNvPr>
          <p:cNvSpPr/>
          <p:nvPr/>
        </p:nvSpPr>
        <p:spPr>
          <a:xfrm flipV="1">
            <a:off x="8150087" y="5791196"/>
            <a:ext cx="1762540" cy="6096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175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5029" cy="528168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663588" y="5281684"/>
            <a:ext cx="348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/>
              <a:t>https://getbootstrap.com/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55344" y="4817659"/>
            <a:ext cx="1255594" cy="3275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2663588" y="4123898"/>
            <a:ext cx="1567218" cy="6937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852" y="4530630"/>
            <a:ext cx="4737493" cy="2152248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9" name="Rectángulo 8"/>
          <p:cNvSpPr/>
          <p:nvPr/>
        </p:nvSpPr>
        <p:spPr>
          <a:xfrm>
            <a:off x="7555164" y="5213447"/>
            <a:ext cx="3062794" cy="259306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280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06821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121492" y="774089"/>
            <a:ext cx="607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https://getbootstrap.com/docs/5.1/getting-started/download/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852382" y="1548851"/>
            <a:ext cx="2606721" cy="6074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6" y="5537069"/>
            <a:ext cx="3391810" cy="108000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471" y="5537069"/>
            <a:ext cx="2969085" cy="108000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441" y="3664643"/>
            <a:ext cx="5606610" cy="6480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4419" y="4547069"/>
            <a:ext cx="2044653" cy="19800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3" name="Rectángulo 12"/>
          <p:cNvSpPr/>
          <p:nvPr/>
        </p:nvSpPr>
        <p:spPr>
          <a:xfrm>
            <a:off x="8285563" y="5991366"/>
            <a:ext cx="871182" cy="2383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/>
          <p:cNvSpPr txBox="1"/>
          <p:nvPr/>
        </p:nvSpPr>
        <p:spPr>
          <a:xfrm>
            <a:off x="6647556" y="3245551"/>
            <a:ext cx="433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Archivos </a:t>
            </a:r>
            <a:r>
              <a:rPr lang="es-CO" dirty="0" err="1"/>
              <a:t>Bootstrap</a:t>
            </a:r>
            <a:r>
              <a:rPr lang="es-CO" dirty="0"/>
              <a:t> externos </a:t>
            </a:r>
            <a:r>
              <a:rPr lang="es-CO" dirty="0">
                <a:solidFill>
                  <a:srgbClr val="C00000"/>
                </a:solidFill>
              </a:rPr>
              <a:t>“Forma rápida”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17596" y="5117977"/>
            <a:ext cx="228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Bootstrap</a:t>
            </a:r>
            <a:r>
              <a:rPr lang="es-CO" dirty="0"/>
              <a:t> Compilado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3559107" y="5104329"/>
            <a:ext cx="346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Bootstrap</a:t>
            </a:r>
            <a:r>
              <a:rPr lang="es-CO" dirty="0"/>
              <a:t> “Para ser personalizado”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135140" y="59609"/>
            <a:ext cx="5192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rgbClr val="FFFF00"/>
                </a:solidFill>
              </a:rPr>
              <a:t>1. </a:t>
            </a:r>
            <a:r>
              <a:rPr lang="es-CO" sz="3200" b="1" dirty="0" err="1">
                <a:solidFill>
                  <a:srgbClr val="FFFF00"/>
                </a:solidFill>
              </a:rPr>
              <a:t>Bootstrap</a:t>
            </a:r>
            <a:r>
              <a:rPr lang="es-CO" sz="3200" b="1" dirty="0">
                <a:solidFill>
                  <a:srgbClr val="FFFF00"/>
                </a:solidFill>
              </a:rPr>
              <a:t> Servidor remoto</a:t>
            </a:r>
          </a:p>
        </p:txBody>
      </p:sp>
    </p:spTree>
    <p:extLst>
      <p:ext uri="{BB962C8B-B14F-4D97-AF65-F5344CB8AC3E}">
        <p14:creationId xmlns:p14="http://schemas.microsoft.com/office/powerpoint/2010/main" val="4158960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b="87074"/>
          <a:stretch/>
        </p:blipFill>
        <p:spPr>
          <a:xfrm>
            <a:off x="0" y="0"/>
            <a:ext cx="12192000" cy="65509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59" y="655094"/>
            <a:ext cx="12201259" cy="5086902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2388359" y="777236"/>
            <a:ext cx="2292824" cy="3964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9457899" y="2021456"/>
            <a:ext cx="520890" cy="3964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952" y="5363428"/>
            <a:ext cx="1278947" cy="10800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1398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b="87074"/>
          <a:stretch/>
        </p:blipFill>
        <p:spPr>
          <a:xfrm>
            <a:off x="0" y="0"/>
            <a:ext cx="12192000" cy="65509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l="76921" t="25219" r="17151" b="64049"/>
          <a:stretch/>
        </p:blipFill>
        <p:spPr>
          <a:xfrm>
            <a:off x="3002508" y="1005191"/>
            <a:ext cx="764274" cy="576811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681" y="1005191"/>
            <a:ext cx="683065" cy="576811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19073" r="60905" b="88777"/>
          <a:stretch/>
        </p:blipFill>
        <p:spPr>
          <a:xfrm>
            <a:off x="245660" y="1011072"/>
            <a:ext cx="2442949" cy="57093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60" y="1753597"/>
            <a:ext cx="9650568" cy="501603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896228" y="4076948"/>
            <a:ext cx="2031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rgbClr val="C0000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733617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b="87074"/>
          <a:stretch/>
        </p:blipFill>
        <p:spPr>
          <a:xfrm>
            <a:off x="0" y="0"/>
            <a:ext cx="12192000" cy="65509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l="76921" t="25219" r="17151" b="64049"/>
          <a:stretch/>
        </p:blipFill>
        <p:spPr>
          <a:xfrm>
            <a:off x="3002508" y="1005191"/>
            <a:ext cx="764274" cy="576811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681" y="1005191"/>
            <a:ext cx="683065" cy="576811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19073" r="60905" b="88777"/>
          <a:stretch/>
        </p:blipFill>
        <p:spPr>
          <a:xfrm>
            <a:off x="245660" y="1011072"/>
            <a:ext cx="2442949" cy="57093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/>
          <a:srcRect t="38619" r="69790" b="41030"/>
          <a:stretch/>
        </p:blipFill>
        <p:spPr>
          <a:xfrm>
            <a:off x="245998" y="1932100"/>
            <a:ext cx="5702999" cy="21600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3206" y="2695006"/>
            <a:ext cx="6815367" cy="11880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3206" y="4022042"/>
            <a:ext cx="6815367" cy="1092712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1580" y="5280876"/>
            <a:ext cx="6261265" cy="14400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6" name="Rectángulo 15"/>
          <p:cNvSpPr/>
          <p:nvPr/>
        </p:nvSpPr>
        <p:spPr>
          <a:xfrm>
            <a:off x="3218701" y="6289882"/>
            <a:ext cx="2294994" cy="233748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4681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5224"/>
          <a:stretch/>
        </p:blipFill>
        <p:spPr>
          <a:xfrm>
            <a:off x="0" y="1"/>
            <a:ext cx="12192000" cy="649657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6096000" y="5281685"/>
            <a:ext cx="2652215" cy="218363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6851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91002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-1" y="1352715"/>
            <a:ext cx="1337481" cy="4487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1337480" y="1392443"/>
            <a:ext cx="426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C00000"/>
                </a:solidFill>
              </a:rPr>
              <a:t>Apariencia de Botón estándar en </a:t>
            </a:r>
            <a:r>
              <a:rPr lang="es-CO" dirty="0" err="1">
                <a:solidFill>
                  <a:srgbClr val="C00000"/>
                </a:solidFill>
              </a:rPr>
              <a:t>Bootstrap</a:t>
            </a:r>
            <a:endParaRPr lang="es-CO" dirty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99" y="2495999"/>
            <a:ext cx="11029950" cy="7810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99" y="3425294"/>
            <a:ext cx="11029950" cy="1256947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005777" y="4830486"/>
            <a:ext cx="5827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C00000"/>
                </a:solidFill>
              </a:rPr>
              <a:t>NOTA: </a:t>
            </a:r>
            <a:r>
              <a:rPr lang="es-CO" sz="2000" dirty="0" err="1">
                <a:solidFill>
                  <a:srgbClr val="C00000"/>
                </a:solidFill>
              </a:rPr>
              <a:t>Bootstrap</a:t>
            </a:r>
            <a:r>
              <a:rPr lang="es-CO" sz="2000" dirty="0">
                <a:solidFill>
                  <a:srgbClr val="C00000"/>
                </a:solidFill>
              </a:rPr>
              <a:t> integrado desde servidores externos</a:t>
            </a:r>
          </a:p>
        </p:txBody>
      </p:sp>
    </p:spTree>
    <p:extLst>
      <p:ext uri="{BB962C8B-B14F-4D97-AF65-F5344CB8AC3E}">
        <p14:creationId xmlns:p14="http://schemas.microsoft.com/office/powerpoint/2010/main" val="425182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FB075A7-37D9-423F-A364-71BEB7BCD5D5}"/>
              </a:ext>
            </a:extLst>
          </p:cNvPr>
          <p:cNvSpPr txBox="1"/>
          <p:nvPr/>
        </p:nvSpPr>
        <p:spPr>
          <a:xfrm>
            <a:off x="3198218" y="2844225"/>
            <a:ext cx="5795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rgbClr val="C00000"/>
                </a:solidFill>
              </a:rPr>
              <a:t>2. Bootstrap 5 “Instalación local”</a:t>
            </a:r>
          </a:p>
        </p:txBody>
      </p:sp>
    </p:spTree>
    <p:extLst>
      <p:ext uri="{BB962C8B-B14F-4D97-AF65-F5344CB8AC3E}">
        <p14:creationId xmlns:p14="http://schemas.microsoft.com/office/powerpoint/2010/main" val="77008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2160643" y="4247323"/>
            <a:ext cx="6054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000" dirty="0">
                <a:solidFill>
                  <a:srgbClr val="C00000"/>
                </a:solidFill>
              </a:rPr>
              <a:t>Open </a:t>
            </a:r>
            <a:r>
              <a:rPr lang="es-CO" sz="2000" dirty="0" err="1">
                <a:solidFill>
                  <a:srgbClr val="C00000"/>
                </a:solidFill>
              </a:rPr>
              <a:t>Source</a:t>
            </a:r>
            <a:endParaRPr lang="es-CO" sz="2000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000" dirty="0">
                <a:solidFill>
                  <a:srgbClr val="C00000"/>
                </a:solidFill>
              </a:rPr>
              <a:t>Comunidad (Soporte)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000" dirty="0">
                <a:solidFill>
                  <a:srgbClr val="C00000"/>
                </a:solidFill>
              </a:rPr>
              <a:t>Trabaja con HTML y JS.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000" dirty="0">
                <a:solidFill>
                  <a:srgbClr val="C00000"/>
                </a:solidFill>
              </a:rPr>
              <a:t>Desarrollo nativo JS.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sz="2000" dirty="0">
                <a:solidFill>
                  <a:srgbClr val="C00000"/>
                </a:solidFill>
              </a:rPr>
              <a:t>NO requiere librerías externas (Angular JQuery, </a:t>
            </a:r>
            <a:r>
              <a:rPr lang="es-CO" sz="2000" dirty="0" err="1">
                <a:solidFill>
                  <a:srgbClr val="C00000"/>
                </a:solidFill>
              </a:rPr>
              <a:t>etc</a:t>
            </a:r>
            <a:r>
              <a:rPr lang="es-CO" sz="2000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04D0E9A-9FF2-44C6-B2B4-AF65AAEF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8" y="2788656"/>
            <a:ext cx="3493337" cy="1440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F6C4190-9FED-46B1-9E23-5BCFE400E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08" y="1519419"/>
            <a:ext cx="3218824" cy="720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0BC4175-2631-4C32-B7C8-EBC6DF5E46F5}"/>
              </a:ext>
            </a:extLst>
          </p:cNvPr>
          <p:cNvSpPr/>
          <p:nvPr/>
        </p:nvSpPr>
        <p:spPr>
          <a:xfrm>
            <a:off x="1330212" y="2237397"/>
            <a:ext cx="2045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1200" dirty="0"/>
              <a:t>https://www.highcharts.com/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112857-D8EC-4FFE-B036-E35F77F7F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005" y="799419"/>
            <a:ext cx="1240615" cy="72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0E7F605-53DF-465E-89A7-04CFF0B39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562" y="1519419"/>
            <a:ext cx="4747500" cy="720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E84B047-66DC-4044-B548-BE8355ABA4C9}"/>
              </a:ext>
            </a:extLst>
          </p:cNvPr>
          <p:cNvSpPr/>
          <p:nvPr/>
        </p:nvSpPr>
        <p:spPr>
          <a:xfrm>
            <a:off x="5708337" y="2237397"/>
            <a:ext cx="15439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1200" dirty="0"/>
              <a:t>https://canvasjs.com/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1C4BAF5-E910-4CC7-9E7D-1C58E1C3B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5729" y="1520508"/>
            <a:ext cx="2113043" cy="7200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0DAB976-6EE4-4785-B351-7072081C44EE}"/>
              </a:ext>
            </a:extLst>
          </p:cNvPr>
          <p:cNvSpPr/>
          <p:nvPr/>
        </p:nvSpPr>
        <p:spPr>
          <a:xfrm>
            <a:off x="8989150" y="2237397"/>
            <a:ext cx="2129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1200" dirty="0"/>
              <a:t>https://www.anychart.com/es/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940F8BE-97F5-498E-8422-128C3E1FE4C8}"/>
              </a:ext>
            </a:extLst>
          </p:cNvPr>
          <p:cNvSpPr/>
          <p:nvPr/>
        </p:nvSpPr>
        <p:spPr>
          <a:xfrm>
            <a:off x="569843" y="799418"/>
            <a:ext cx="10760766" cy="18112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142AECE-D677-4D52-B5E3-B41FD9A3A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331" y="79419"/>
            <a:ext cx="2750625" cy="10800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E0C8AFB-3F83-44D6-9A08-F187FD8C07FD}"/>
              </a:ext>
            </a:extLst>
          </p:cNvPr>
          <p:cNvSpPr txBox="1"/>
          <p:nvPr/>
        </p:nvSpPr>
        <p:spPr>
          <a:xfrm>
            <a:off x="9388721" y="378483"/>
            <a:ext cx="1941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C00000"/>
                </a:solidFill>
              </a:rPr>
              <a:t>Privativos </a:t>
            </a:r>
            <a:r>
              <a:rPr lang="es-CO" sz="2000" dirty="0">
                <a:solidFill>
                  <a:srgbClr val="C00000"/>
                </a:solidFill>
              </a:rPr>
              <a:t>(Pago)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C37206E-2D45-45A7-9BE1-BC2C820AC450}"/>
              </a:ext>
            </a:extLst>
          </p:cNvPr>
          <p:cNvSpPr/>
          <p:nvPr/>
        </p:nvSpPr>
        <p:spPr>
          <a:xfrm>
            <a:off x="4261587" y="3429000"/>
            <a:ext cx="25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/>
              <a:t>https://www.chartjs.org/</a:t>
            </a:r>
          </a:p>
        </p:txBody>
      </p:sp>
    </p:spTree>
    <p:extLst>
      <p:ext uri="{BB962C8B-B14F-4D97-AF65-F5344CB8AC3E}">
        <p14:creationId xmlns:p14="http://schemas.microsoft.com/office/powerpoint/2010/main" val="1821579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5029" cy="528168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663588" y="5281684"/>
            <a:ext cx="348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/>
              <a:t>https://getbootstrap.com/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55344" y="4817659"/>
            <a:ext cx="1255594" cy="3275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2663588" y="4123898"/>
            <a:ext cx="1567218" cy="6937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4374579" y="59609"/>
            <a:ext cx="5574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rgbClr val="FFFF00"/>
                </a:solidFill>
              </a:rPr>
              <a:t>2. </a:t>
            </a:r>
            <a:r>
              <a:rPr lang="es-CO" sz="3200" b="1" dirty="0" err="1">
                <a:solidFill>
                  <a:srgbClr val="FFFF00"/>
                </a:solidFill>
              </a:rPr>
              <a:t>Bootstrap</a:t>
            </a:r>
            <a:r>
              <a:rPr lang="es-CO" sz="3200" b="1" dirty="0">
                <a:solidFill>
                  <a:srgbClr val="FFFF00"/>
                </a:solidFill>
              </a:rPr>
              <a:t> “Instalación local”</a:t>
            </a:r>
          </a:p>
        </p:txBody>
      </p:sp>
    </p:spTree>
    <p:extLst>
      <p:ext uri="{BB962C8B-B14F-4D97-AF65-F5344CB8AC3E}">
        <p14:creationId xmlns:p14="http://schemas.microsoft.com/office/powerpoint/2010/main" val="739551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32944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2922894" y="2922896"/>
            <a:ext cx="3464257" cy="4753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2922894" y="4985982"/>
            <a:ext cx="1226026" cy="5413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38" y="4985982"/>
            <a:ext cx="2919528" cy="16920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4474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89" y="168322"/>
            <a:ext cx="2919528" cy="16920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877" y="1150961"/>
            <a:ext cx="2072700" cy="16920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151" y="168322"/>
            <a:ext cx="4723903" cy="6526588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8" name="Rectángulo 7"/>
          <p:cNvSpPr/>
          <p:nvPr/>
        </p:nvSpPr>
        <p:spPr>
          <a:xfrm>
            <a:off x="5836697" y="218364"/>
            <a:ext cx="878007" cy="245659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386360" y="3698446"/>
            <a:ext cx="4586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C00000"/>
                </a:solidFill>
              </a:rPr>
              <a:t>B</a:t>
            </a:r>
            <a:r>
              <a:rPr lang="es-CO" sz="2000" dirty="0">
                <a:solidFill>
                  <a:srgbClr val="C00000"/>
                </a:solidFill>
              </a:rPr>
              <a:t>ootstrap.css</a:t>
            </a:r>
          </a:p>
          <a:p>
            <a:r>
              <a:rPr lang="es-CO" sz="2000" dirty="0">
                <a:solidFill>
                  <a:srgbClr val="C00000"/>
                </a:solidFill>
              </a:rPr>
              <a:t>Contiene todas las clases en bootstrap5</a:t>
            </a:r>
          </a:p>
          <a:p>
            <a:r>
              <a:rPr lang="es-CO" sz="2000" dirty="0">
                <a:solidFill>
                  <a:srgbClr val="C00000"/>
                </a:solidFill>
              </a:rPr>
              <a:t>No es el archivo de menor peso. (204KB)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86360" y="4850587"/>
            <a:ext cx="5029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C00000"/>
                </a:solidFill>
              </a:rPr>
              <a:t>Bootstrap.min.css</a:t>
            </a:r>
          </a:p>
          <a:p>
            <a:r>
              <a:rPr lang="es-CO" sz="2000" dirty="0">
                <a:solidFill>
                  <a:srgbClr val="C00000"/>
                </a:solidFill>
              </a:rPr>
              <a:t>Contiene todas las clases en bootstrap5</a:t>
            </a:r>
          </a:p>
          <a:p>
            <a:r>
              <a:rPr lang="es-CO" sz="2000" b="1" dirty="0">
                <a:solidFill>
                  <a:srgbClr val="C00000"/>
                </a:solidFill>
              </a:rPr>
              <a:t>“</a:t>
            </a:r>
            <a:r>
              <a:rPr lang="es-CO" sz="2000" b="1" dirty="0" err="1">
                <a:solidFill>
                  <a:srgbClr val="C00000"/>
                </a:solidFill>
              </a:rPr>
              <a:t>Minificado</a:t>
            </a:r>
            <a:r>
              <a:rPr lang="es-CO" sz="2000" b="1" dirty="0">
                <a:solidFill>
                  <a:srgbClr val="C00000"/>
                </a:solidFill>
              </a:rPr>
              <a:t>” </a:t>
            </a:r>
            <a:r>
              <a:rPr lang="es-CO" sz="2000" dirty="0">
                <a:solidFill>
                  <a:srgbClr val="C00000"/>
                </a:solidFill>
              </a:rPr>
              <a:t>archivo de menor peso. (164KB)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5451" y="2913966"/>
            <a:ext cx="2859429" cy="14400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5650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EE3D691-A5DA-4DF9-9F68-87441322917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9768" y="170828"/>
            <a:ext cx="3961856" cy="900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0D4961C-A261-4894-BE0E-EEE43A94DA6A}"/>
              </a:ext>
            </a:extLst>
          </p:cNvPr>
          <p:cNvSpPr txBox="1"/>
          <p:nvPr/>
        </p:nvSpPr>
        <p:spPr>
          <a:xfrm>
            <a:off x="4101624" y="266885"/>
            <a:ext cx="4586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C00000"/>
                </a:solidFill>
              </a:rPr>
              <a:t>Contiene todas las clases en bootstrap5</a:t>
            </a:r>
          </a:p>
          <a:p>
            <a:r>
              <a:rPr lang="es-CO" sz="2000" dirty="0">
                <a:solidFill>
                  <a:srgbClr val="C00000"/>
                </a:solidFill>
              </a:rPr>
              <a:t>Estilos </a:t>
            </a:r>
            <a:r>
              <a:rPr lang="es-CO" sz="2000" b="1" dirty="0">
                <a:solidFill>
                  <a:srgbClr val="C00000"/>
                </a:solidFill>
              </a:rPr>
              <a:t>CSS (REFERENTE)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158C40-F77B-4F19-8E1C-DFF741A588B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39768" y="1316531"/>
            <a:ext cx="5285106" cy="9000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02C0298-F8DA-4AA5-AB09-7E6797CE889B}"/>
              </a:ext>
            </a:extLst>
          </p:cNvPr>
          <p:cNvSpPr txBox="1"/>
          <p:nvPr/>
        </p:nvSpPr>
        <p:spPr>
          <a:xfrm>
            <a:off x="5424874" y="1412588"/>
            <a:ext cx="5285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C00000"/>
                </a:solidFill>
              </a:rPr>
              <a:t>Contiene todas las clases en bootstrap5</a:t>
            </a:r>
          </a:p>
          <a:p>
            <a:r>
              <a:rPr lang="es-CO" sz="2000" dirty="0">
                <a:solidFill>
                  <a:srgbClr val="C00000"/>
                </a:solidFill>
              </a:rPr>
              <a:t>Estilos </a:t>
            </a:r>
            <a:r>
              <a:rPr lang="es-CO" sz="2000" b="1" dirty="0">
                <a:solidFill>
                  <a:srgbClr val="C00000"/>
                </a:solidFill>
              </a:rPr>
              <a:t>CSS</a:t>
            </a:r>
            <a:r>
              <a:rPr lang="es-CO" sz="2000" dirty="0">
                <a:solidFill>
                  <a:srgbClr val="C00000"/>
                </a:solidFill>
              </a:rPr>
              <a:t> </a:t>
            </a:r>
            <a:r>
              <a:rPr lang="es-CO" sz="2000" b="1" dirty="0">
                <a:solidFill>
                  <a:srgbClr val="C00000"/>
                </a:solidFill>
              </a:rPr>
              <a:t>(SE USA EN LOS PROYECTOS REALES)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31291F2-4A6E-4141-AE33-A78D79FC609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139768" y="2462235"/>
            <a:ext cx="5203960" cy="900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1D8DEE1-4204-4EA1-9EA7-38C282C711C8}"/>
              </a:ext>
            </a:extLst>
          </p:cNvPr>
          <p:cNvSpPr txBox="1"/>
          <p:nvPr/>
        </p:nvSpPr>
        <p:spPr>
          <a:xfrm>
            <a:off x="5343728" y="2558292"/>
            <a:ext cx="5748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C00000"/>
                </a:solidFill>
              </a:rPr>
              <a:t>Solo contiene el sistema de columnas de bootstrap5</a:t>
            </a:r>
          </a:p>
          <a:p>
            <a:r>
              <a:rPr lang="es-CO" sz="2000" b="1" dirty="0">
                <a:solidFill>
                  <a:srgbClr val="C00000"/>
                </a:solidFill>
              </a:rPr>
              <a:t>CSS (REFERENTE)</a:t>
            </a:r>
            <a:endParaRPr lang="es-CO" sz="2000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6DC405E-36A2-4F08-9C72-AF62999D63E4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39768" y="3607938"/>
            <a:ext cx="5879439" cy="9000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B0F2517-95C3-4AFD-AD46-D28C580C4039}"/>
              </a:ext>
            </a:extLst>
          </p:cNvPr>
          <p:cNvSpPr txBox="1"/>
          <p:nvPr/>
        </p:nvSpPr>
        <p:spPr>
          <a:xfrm>
            <a:off x="6019207" y="3655967"/>
            <a:ext cx="5748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C00000"/>
                </a:solidFill>
              </a:rPr>
              <a:t>Solo contiene el sistema de columnas de bootstrap5</a:t>
            </a:r>
          </a:p>
          <a:p>
            <a:r>
              <a:rPr lang="es-CO" sz="2000" b="1" dirty="0">
                <a:solidFill>
                  <a:srgbClr val="C00000"/>
                </a:solidFill>
              </a:rPr>
              <a:t>CSS</a:t>
            </a:r>
            <a:r>
              <a:rPr lang="es-CO" sz="2000" dirty="0">
                <a:solidFill>
                  <a:srgbClr val="C00000"/>
                </a:solidFill>
              </a:rPr>
              <a:t> </a:t>
            </a:r>
            <a:r>
              <a:rPr lang="es-CO" sz="2000" b="1" dirty="0">
                <a:solidFill>
                  <a:srgbClr val="C00000"/>
                </a:solidFill>
              </a:rPr>
              <a:t>(SE USA EN LOS PROYECTOS REALES)</a:t>
            </a:r>
            <a:endParaRPr lang="es-CO" sz="2000" dirty="0">
              <a:solidFill>
                <a:srgbClr val="C000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09A7D83-EB46-4021-8E30-E24C9EFD56E3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139768" y="4748081"/>
            <a:ext cx="5981818" cy="900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A65356F-9140-4AF4-BF79-4169FF977292}"/>
              </a:ext>
            </a:extLst>
          </p:cNvPr>
          <p:cNvSpPr txBox="1"/>
          <p:nvPr/>
        </p:nvSpPr>
        <p:spPr>
          <a:xfrm>
            <a:off x="6096000" y="4849699"/>
            <a:ext cx="5748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C00000"/>
                </a:solidFill>
              </a:rPr>
              <a:t>Hace que todas las etiquetas CSS se muestren igual </a:t>
            </a:r>
            <a:r>
              <a:rPr lang="es-CO" sz="2000" u="sng" dirty="0">
                <a:solidFill>
                  <a:srgbClr val="C00000"/>
                </a:solidFill>
              </a:rPr>
              <a:t>en  todos los navegadores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68A0FD8-7E97-4355-BCC6-32D6176CC4BE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139768" y="5787172"/>
            <a:ext cx="6876699" cy="9000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63EA487-E7F6-485B-93C3-3E2FF55CA792}"/>
              </a:ext>
            </a:extLst>
          </p:cNvPr>
          <p:cNvSpPr txBox="1"/>
          <p:nvPr/>
        </p:nvSpPr>
        <p:spPr>
          <a:xfrm>
            <a:off x="7016467" y="6037117"/>
            <a:ext cx="414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C00000"/>
                </a:solidFill>
              </a:rPr>
              <a:t>(SE USA EN LOS PROYECTOS REALES)</a:t>
            </a:r>
            <a:endParaRPr lang="es-CO" sz="2000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35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CCA222F-FFB7-4A07-899E-F4A264A13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2" y="412888"/>
            <a:ext cx="3521739" cy="1800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7DE6EC5-278F-4C55-B120-6EE5C552F884}"/>
              </a:ext>
            </a:extLst>
          </p:cNvPr>
          <p:cNvSpPr txBox="1"/>
          <p:nvPr/>
        </p:nvSpPr>
        <p:spPr>
          <a:xfrm>
            <a:off x="3892801" y="958945"/>
            <a:ext cx="352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C00000"/>
                </a:solidFill>
              </a:rPr>
              <a:t>Estructura administrable por: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404BC73-D4AF-49EF-8B7D-E20F9B860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540" y="280706"/>
            <a:ext cx="2136393" cy="72000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C989B9BE-E500-4826-B86B-AD0C05ECAC04}"/>
              </a:ext>
            </a:extLst>
          </p:cNvPr>
          <p:cNvSpPr/>
          <p:nvPr/>
        </p:nvSpPr>
        <p:spPr>
          <a:xfrm>
            <a:off x="7414540" y="995215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/>
              <a:t>https://www.joomla.org/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3DFC0B24-E140-4526-A79D-C08CAF801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540" y="1459437"/>
            <a:ext cx="2764800" cy="72000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45EB08BE-64D9-407D-88A1-AE94A679A488}"/>
              </a:ext>
            </a:extLst>
          </p:cNvPr>
          <p:cNvSpPr/>
          <p:nvPr/>
        </p:nvSpPr>
        <p:spPr>
          <a:xfrm>
            <a:off x="7414540" y="2179437"/>
            <a:ext cx="243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/>
              <a:t>https://wordpress.com/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6E8C77DE-6474-49E5-B452-028D823C4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799" y="3264387"/>
            <a:ext cx="2498507" cy="10800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DB2A9EA-288A-470B-BC1D-9FFEAB97B1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062" y="3264387"/>
            <a:ext cx="1174737" cy="10800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723B3F2C-4033-4655-A4B6-D4265260FB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2801" y="3264387"/>
            <a:ext cx="5654118" cy="10800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27935BF-8891-4373-8F1A-C28FDEAC6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00" y="4483180"/>
            <a:ext cx="12025000" cy="90000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390F373-4123-49DA-922B-97EE5F1F50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00" y="5794227"/>
            <a:ext cx="10164703" cy="900000"/>
          </a:xfrm>
          <a:prstGeom prst="rect">
            <a:avLst/>
          </a:prstGeom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92620BA-A16E-40E0-92EB-4BF1C6164BB7}"/>
              </a:ext>
            </a:extLst>
          </p:cNvPr>
          <p:cNvCxnSpPr>
            <a:cxnSpLocks/>
          </p:cNvCxnSpPr>
          <p:nvPr/>
        </p:nvCxnSpPr>
        <p:spPr>
          <a:xfrm>
            <a:off x="5539409" y="5368275"/>
            <a:ext cx="0" cy="67471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B421518-46B3-442C-A841-5DF8522D396F}"/>
              </a:ext>
            </a:extLst>
          </p:cNvPr>
          <p:cNvSpPr/>
          <p:nvPr/>
        </p:nvSpPr>
        <p:spPr>
          <a:xfrm>
            <a:off x="5804017" y="6156364"/>
            <a:ext cx="4141129" cy="407678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6139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92620BA-A16E-40E0-92EB-4BF1C6164BB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070501" y="705704"/>
            <a:ext cx="88728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25B5CA61-CC6A-4942-BE58-FBBA524C4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1" y="165704"/>
            <a:ext cx="2880000" cy="1080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26055DB-0C61-4438-97A7-B366E77A70AA}"/>
              </a:ext>
            </a:extLst>
          </p:cNvPr>
          <p:cNvSpPr/>
          <p:nvPr/>
        </p:nvSpPr>
        <p:spPr>
          <a:xfrm>
            <a:off x="610061" y="1245704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/>
              <a:t>https://jquery.com/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934177-14C2-4E9C-A13C-B6A46962B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785" y="165704"/>
            <a:ext cx="6039476" cy="216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8E99E7A-61D5-49F3-B532-859E4545E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79" y="2155036"/>
            <a:ext cx="3276000" cy="1080000"/>
          </a:xfrm>
          <a:prstGeom prst="rect">
            <a:avLst/>
          </a:prstGeom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81BF97D-382B-453D-AD3C-A540A268F527}"/>
              </a:ext>
            </a:extLst>
          </p:cNvPr>
          <p:cNvCxnSpPr>
            <a:cxnSpLocks/>
          </p:cNvCxnSpPr>
          <p:nvPr/>
        </p:nvCxnSpPr>
        <p:spPr>
          <a:xfrm>
            <a:off x="1587463" y="1615036"/>
            <a:ext cx="0" cy="5400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C3A4505B-C5FB-4B97-BDDC-FC9657AC2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79" y="3274997"/>
            <a:ext cx="9372600" cy="1257300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DD9B9E3A-07BD-4158-A160-0A8BBDA52271}"/>
              </a:ext>
            </a:extLst>
          </p:cNvPr>
          <p:cNvSpPr/>
          <p:nvPr/>
        </p:nvSpPr>
        <p:spPr>
          <a:xfrm>
            <a:off x="397131" y="4124619"/>
            <a:ext cx="3446000" cy="407678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FBA69F0-741C-4232-83DB-A31B4ACA1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0266" y="4124619"/>
            <a:ext cx="7725209" cy="2340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4AE521E-D9A0-4F4B-8748-A259307F7D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061" y="4914046"/>
            <a:ext cx="2505075" cy="1238250"/>
          </a:xfrm>
          <a:prstGeom prst="rect">
            <a:avLst/>
          </a:prstGeom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DC9262B-549A-4431-973F-9C5D8BC43C73}"/>
              </a:ext>
            </a:extLst>
          </p:cNvPr>
          <p:cNvCxnSpPr>
            <a:cxnSpLocks/>
          </p:cNvCxnSpPr>
          <p:nvPr/>
        </p:nvCxnSpPr>
        <p:spPr>
          <a:xfrm flipH="1">
            <a:off x="3210854" y="5646711"/>
            <a:ext cx="74693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7A771D79-0231-4A7C-9412-D3FC2A134B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6994" y="5978152"/>
            <a:ext cx="2047500" cy="7200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2080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79BF6D-BA48-43B0-9EAC-3E5B2AAC8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97" y="300451"/>
            <a:ext cx="2404581" cy="180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301CA05-34AE-4DFE-9EB9-52789FD51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578" y="202319"/>
            <a:ext cx="8864683" cy="28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3FE63C-25E3-4192-B166-7E82AC2D4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86" y="3182250"/>
            <a:ext cx="3246921" cy="126000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58227ED2-C6C7-4A0A-9B73-877920627376}"/>
              </a:ext>
            </a:extLst>
          </p:cNvPr>
          <p:cNvSpPr/>
          <p:nvPr/>
        </p:nvSpPr>
        <p:spPr>
          <a:xfrm>
            <a:off x="582662" y="3608411"/>
            <a:ext cx="1948503" cy="274476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334925E-2F80-4168-BB07-D8608B094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81" y="4586908"/>
            <a:ext cx="11664469" cy="180000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C62D175E-4909-4FB1-B7D6-A9FAA32AA0AA}"/>
              </a:ext>
            </a:extLst>
          </p:cNvPr>
          <p:cNvSpPr/>
          <p:nvPr/>
        </p:nvSpPr>
        <p:spPr>
          <a:xfrm>
            <a:off x="521035" y="6131292"/>
            <a:ext cx="5071382" cy="308623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741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04D0E9A-9FF2-44C6-B2B4-AF65AAEF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302" y="0"/>
            <a:ext cx="3493337" cy="1440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142AECE-D677-4D52-B5E3-B41FD9A3A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31" y="79419"/>
            <a:ext cx="2750625" cy="1080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8A06596-B9A0-4C42-B829-D68A12B76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49" y="1440000"/>
            <a:ext cx="7791450" cy="4600575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FAC99A5B-1C46-4311-9C8E-4E3CDF4A9583}"/>
              </a:ext>
            </a:extLst>
          </p:cNvPr>
          <p:cNvSpPr/>
          <p:nvPr/>
        </p:nvSpPr>
        <p:spPr>
          <a:xfrm>
            <a:off x="798583" y="4967321"/>
            <a:ext cx="1679573" cy="6781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38AEB150-9C55-4024-8675-BC3D19BBE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850" y="2440575"/>
            <a:ext cx="2748718" cy="36000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11B82A46-4A22-41DE-A3A0-BFA455DC9E75}"/>
              </a:ext>
            </a:extLst>
          </p:cNvPr>
          <p:cNvSpPr/>
          <p:nvPr/>
        </p:nvSpPr>
        <p:spPr>
          <a:xfrm>
            <a:off x="7934878" y="4563129"/>
            <a:ext cx="1050095" cy="3269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070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04D0E9A-9FF2-44C6-B2B4-AF65AAEF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302" y="0"/>
            <a:ext cx="3493337" cy="1440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142AECE-D677-4D52-B5E3-B41FD9A3A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31" y="79419"/>
            <a:ext cx="2750625" cy="10800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8AEB150-9C55-4024-8675-BC3D19BBE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80" y="1440000"/>
            <a:ext cx="2748718" cy="36000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11B82A46-4A22-41DE-A3A0-BFA455DC9E75}"/>
              </a:ext>
            </a:extLst>
          </p:cNvPr>
          <p:cNvSpPr/>
          <p:nvPr/>
        </p:nvSpPr>
        <p:spPr>
          <a:xfrm>
            <a:off x="805208" y="3562554"/>
            <a:ext cx="1050095" cy="3269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FCA7AB-2707-40EC-ACA5-A279D22AA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02" y="1440000"/>
            <a:ext cx="5307510" cy="36000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6ACF1C72-DD70-4CC9-A41E-78CC32E24597}"/>
              </a:ext>
            </a:extLst>
          </p:cNvPr>
          <p:cNvSpPr/>
          <p:nvPr/>
        </p:nvSpPr>
        <p:spPr>
          <a:xfrm>
            <a:off x="3644349" y="4231789"/>
            <a:ext cx="3975652" cy="4992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5462D1-8D4A-4159-B3DA-90379D5D8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417" y="4892951"/>
            <a:ext cx="4515429" cy="18000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856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04D0E9A-9FF2-44C6-B2B4-AF65AAEF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302" y="0"/>
            <a:ext cx="3493337" cy="1440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142AECE-D677-4D52-B5E3-B41FD9A3A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31" y="79419"/>
            <a:ext cx="2750625" cy="1080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25462D1-8D4A-4159-B3DA-90379D5D8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69" y="1341368"/>
            <a:ext cx="4515429" cy="18000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F366FE4-DADD-4BE1-8D68-BE5926460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283" y="2020128"/>
            <a:ext cx="6109008" cy="43200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E6FE0F45-8EAF-47B2-A27C-4156C1EA4114}"/>
              </a:ext>
            </a:extLst>
          </p:cNvPr>
          <p:cNvSpPr/>
          <p:nvPr/>
        </p:nvSpPr>
        <p:spPr>
          <a:xfrm>
            <a:off x="3888627" y="4495088"/>
            <a:ext cx="5772208" cy="55399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699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FB075A7-37D9-423F-A364-71BEB7BCD5D5}"/>
              </a:ext>
            </a:extLst>
          </p:cNvPr>
          <p:cNvSpPr txBox="1"/>
          <p:nvPr/>
        </p:nvSpPr>
        <p:spPr>
          <a:xfrm>
            <a:off x="4494709" y="2844225"/>
            <a:ext cx="3202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rgbClr val="C00000"/>
                </a:solidFill>
              </a:rPr>
              <a:t>Hosting -&gt; </a:t>
            </a:r>
            <a:r>
              <a:rPr lang="es-CO" sz="3200" b="1" dirty="0" err="1">
                <a:solidFill>
                  <a:srgbClr val="C00000"/>
                </a:solidFill>
              </a:rPr>
              <a:t>Github</a:t>
            </a:r>
            <a:endParaRPr lang="es-CO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95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24A4639-9DF2-425B-88F1-34C275A58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3" b="5098"/>
          <a:stretch/>
        </p:blipFill>
        <p:spPr>
          <a:xfrm>
            <a:off x="0" y="304800"/>
            <a:ext cx="12192000" cy="620201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391C09C-0721-4850-835E-5AEBD108D5AC}"/>
              </a:ext>
            </a:extLst>
          </p:cNvPr>
          <p:cNvSpPr/>
          <p:nvPr/>
        </p:nvSpPr>
        <p:spPr>
          <a:xfrm>
            <a:off x="169104" y="2224085"/>
            <a:ext cx="1129609" cy="3733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527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1897BFE-0F35-4BD1-87A1-E062312E7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2" b="5099"/>
          <a:stretch/>
        </p:blipFill>
        <p:spPr>
          <a:xfrm>
            <a:off x="0" y="304800"/>
            <a:ext cx="12192000" cy="620201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391C09C-0721-4850-835E-5AEBD108D5AC}"/>
              </a:ext>
            </a:extLst>
          </p:cNvPr>
          <p:cNvSpPr/>
          <p:nvPr/>
        </p:nvSpPr>
        <p:spPr>
          <a:xfrm>
            <a:off x="6225348" y="2754172"/>
            <a:ext cx="1262130" cy="3733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D970A9-0369-479A-BB6D-BC5EAFD8EBE1}"/>
              </a:ext>
            </a:extLst>
          </p:cNvPr>
          <p:cNvSpPr/>
          <p:nvPr/>
        </p:nvSpPr>
        <p:spPr>
          <a:xfrm flipV="1">
            <a:off x="6692348" y="2266122"/>
            <a:ext cx="795130" cy="3733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021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F20D831-D688-48E3-B707-39373016C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2" b="4906"/>
          <a:stretch/>
        </p:blipFill>
        <p:spPr>
          <a:xfrm>
            <a:off x="0" y="304800"/>
            <a:ext cx="12192000" cy="621527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AD970A9-0369-479A-BB6D-BC5EAFD8EBE1}"/>
              </a:ext>
            </a:extLst>
          </p:cNvPr>
          <p:cNvSpPr/>
          <p:nvPr/>
        </p:nvSpPr>
        <p:spPr>
          <a:xfrm flipV="1">
            <a:off x="5605670" y="1828799"/>
            <a:ext cx="795130" cy="3578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0159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286</Words>
  <Application>Microsoft Office PowerPoint</Application>
  <PresentationFormat>Panorámica</PresentationFormat>
  <Paragraphs>44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Franco Rubio ख़्पब्लो तेर्सेरो</dc:creator>
  <cp:lastModifiedBy>Juan Pablo Franco Rubio</cp:lastModifiedBy>
  <cp:revision>86</cp:revision>
  <dcterms:created xsi:type="dcterms:W3CDTF">2021-10-06T08:15:00Z</dcterms:created>
  <dcterms:modified xsi:type="dcterms:W3CDTF">2022-05-05T20:00:00Z</dcterms:modified>
</cp:coreProperties>
</file>