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3" r:id="rId3"/>
    <p:sldId id="297" r:id="rId4"/>
    <p:sldId id="298" r:id="rId5"/>
    <p:sldId id="300" r:id="rId6"/>
    <p:sldId id="301" r:id="rId7"/>
    <p:sldId id="299" r:id="rId8"/>
    <p:sldId id="302" r:id="rId9"/>
    <p:sldId id="280" r:id="rId10"/>
    <p:sldId id="296" r:id="rId11"/>
    <p:sldId id="29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46" autoAdjust="0"/>
    <p:restoredTop sz="88727" autoAdjust="0"/>
  </p:normalViewPr>
  <p:slideViewPr>
    <p:cSldViewPr snapToGrid="0">
      <p:cViewPr varScale="1">
        <p:scale>
          <a:sx n="98" d="100"/>
          <a:sy n="98" d="100"/>
        </p:scale>
        <p:origin x="1272" y="84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4CDF6FB-12B7-4A82-824F-389757CF84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8DB15C-5EDF-4CA2-81C6-34EDA2D3D5F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BA130-3D90-4FF3-A395-5E66F083C2A4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851E799-317F-4B1A-B07F-33B84E91A9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F5AB74-48AB-4E8D-B18A-B2CC164FE7C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DAEE40-02C8-47DC-A55A-C042F1952B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9103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63B606-2FEA-48D9-B0CC-ABD0F6EC805F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BB4D5-A219-47B2-A1A8-A89EB9C7A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622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100" b="1" dirty="0"/>
              <a:t>sp.. </a:t>
            </a:r>
            <a:r>
              <a:rPr lang="ko-KR" altLang="en-US" sz="1100" b="1" dirty="0"/>
              <a:t>를 </a:t>
            </a:r>
            <a:r>
              <a:rPr lang="en-US" altLang="ko-KR" sz="1100" b="1" dirty="0" err="1"/>
              <a:t>yeodensis</a:t>
            </a:r>
            <a:r>
              <a:rPr lang="ko-KR" altLang="en-US" sz="1100" b="1" dirty="0"/>
              <a:t>로 바꾸기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BB4D5-A219-47B2-A1A8-A89EB9C7AD8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196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세포</a:t>
            </a:r>
            <a:r>
              <a:rPr lang="en-US" altLang="ko-KR" dirty="0"/>
              <a:t> </a:t>
            </a:r>
            <a:r>
              <a:rPr lang="ko-KR" altLang="en-US" dirty="0"/>
              <a:t>안에서 염색체들은 보통 엉켜 있는 상태로 존재하는데</a:t>
            </a:r>
            <a:r>
              <a:rPr lang="en-US" altLang="ko-KR" dirty="0"/>
              <a:t>, </a:t>
            </a:r>
            <a:r>
              <a:rPr lang="ko-KR" altLang="en-US" dirty="0"/>
              <a:t>같은 지역에 있는 염색체끼리 교차될 확률이 높습니다</a:t>
            </a:r>
            <a:r>
              <a:rPr lang="en-US" altLang="ko-KR" dirty="0"/>
              <a:t>=&gt; </a:t>
            </a:r>
            <a:r>
              <a:rPr lang="ko-KR" altLang="en-US" dirty="0"/>
              <a:t>같은 지역에는 같은 염색체가 존재할 확률이 높습니다</a:t>
            </a:r>
            <a:r>
              <a:rPr lang="en-US" altLang="ko-KR" dirty="0"/>
              <a:t>.  Hi-C</a:t>
            </a:r>
            <a:r>
              <a:rPr lang="ko-KR" altLang="en-US" dirty="0"/>
              <a:t> </a:t>
            </a:r>
            <a:r>
              <a:rPr lang="en-US" altLang="ko-KR" dirty="0"/>
              <a:t>Capture</a:t>
            </a:r>
            <a:r>
              <a:rPr lang="ko-KR" altLang="en-US" dirty="0"/>
              <a:t>은 세포 내에서 교차된 상태를 있는 그대로 추출해 단편을 만들고 </a:t>
            </a:r>
            <a:r>
              <a:rPr lang="en-US" altLang="ko-KR" dirty="0"/>
              <a:t>ligation</a:t>
            </a:r>
            <a:r>
              <a:rPr lang="ko-KR" altLang="en-US" dirty="0"/>
              <a:t>하여 서열을 만듭니다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Draft Assembly</a:t>
            </a:r>
            <a:r>
              <a:rPr lang="ko-KR" altLang="en-US" dirty="0"/>
              <a:t>에 </a:t>
            </a:r>
            <a:r>
              <a:rPr lang="en-US" altLang="ko-KR" dirty="0"/>
              <a:t>mapping</a:t>
            </a:r>
            <a:r>
              <a:rPr lang="ko-KR" altLang="en-US" dirty="0"/>
              <a:t>된 </a:t>
            </a:r>
            <a:r>
              <a:rPr lang="en-US" altLang="ko-KR" dirty="0"/>
              <a:t>Hi-C read</a:t>
            </a:r>
            <a:r>
              <a:rPr lang="ko-KR" altLang="en-US" dirty="0"/>
              <a:t>의 정보를 통해 두 유전자좌</a:t>
            </a:r>
            <a:r>
              <a:rPr lang="en-US" altLang="ko-KR" dirty="0"/>
              <a:t>/</a:t>
            </a:r>
            <a:r>
              <a:rPr lang="ko-KR" altLang="en-US" dirty="0" err="1"/>
              <a:t>컨티그</a:t>
            </a:r>
            <a:r>
              <a:rPr lang="ko-KR" altLang="en-US" dirty="0"/>
              <a:t> 들의 근접도를 계산할 수 있습니다</a:t>
            </a:r>
            <a:r>
              <a:rPr lang="en-US" altLang="ko-KR" dirty="0"/>
              <a:t>. </a:t>
            </a:r>
            <a:r>
              <a:rPr lang="ko-KR" altLang="en-US" dirty="0"/>
              <a:t>이런 구조적인 정보들을 이용해 </a:t>
            </a:r>
            <a:r>
              <a:rPr lang="ko-KR" altLang="en-US" dirty="0" err="1"/>
              <a:t>컨티그들은</a:t>
            </a:r>
            <a:r>
              <a:rPr lang="ko-KR" altLang="en-US" dirty="0"/>
              <a:t> 염색체 수준으로 조립됩니다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BB4D5-A219-47B2-A1A8-A89EB9C7AD8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1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0037D-995E-4F34-9264-4CD7E5556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5691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F1D52B-C185-4C58-AC18-F3DF1008B6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06836"/>
            <a:ext cx="9144000" cy="1655762"/>
          </a:xfrm>
        </p:spPr>
        <p:txBody>
          <a:bodyPr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23EF58-489E-4641-BAE5-427D12028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04A3-1562-43F5-AFCE-E6926A3852ED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6292D6-9C38-4C5D-BD7E-D02CBA356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F2C5A3-38A2-4769-9538-786C43C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64B3-14BB-4248-8174-B11D74D9042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FFB0387-C55B-426D-AFF3-E8B02A6D563C}"/>
              </a:ext>
            </a:extLst>
          </p:cNvPr>
          <p:cNvSpPr/>
          <p:nvPr userDrawn="1"/>
        </p:nvSpPr>
        <p:spPr>
          <a:xfrm>
            <a:off x="293298" y="3481440"/>
            <a:ext cx="11433481" cy="7664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219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CA277D-1429-4849-B349-2DC713CBF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F1CE8E-0A03-4B63-8BF0-149DD9A80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063818-4CEA-4402-B90D-6E09D6455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04A3-1562-43F5-AFCE-E6926A3852ED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8A348F-64DD-480F-A74C-BB1313F7E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F3CBF9-3774-451A-8753-82E8EB7FC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64B3-14BB-4248-8174-B11D74D904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270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16AE14-941F-44C8-BF80-7F5ACFBD99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CDE20A-CFB1-41FE-9A23-A6D2C9F54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D75949-B6B6-4DEB-9C5A-725607F59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04A3-1562-43F5-AFCE-E6926A3852ED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E9CAAD-E800-41EF-80CE-00A6B22EE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E299D4-2EE6-4A92-BAE5-05B7D737C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64B3-14BB-4248-8174-B11D74D904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415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E7A948-3E90-422A-BFC1-013814ECA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DDEC1D-8AAC-4961-9478-CD719430D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 b="1"/>
            </a:lvl1pPr>
            <a:lvl2pPr>
              <a:defRPr sz="1600" b="1"/>
            </a:lvl2pPr>
            <a:lvl3pPr>
              <a:defRPr sz="14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D05C75-6CE9-470D-9E65-141E27D6B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04A3-1562-43F5-AFCE-E6926A3852ED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3BF8F5-88A2-4BB5-AA1C-75AC1B5C3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2C075E-41F9-409A-B382-C7E6C40B5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64B3-14BB-4248-8174-B11D74D9042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1D0234A-721F-48F6-B977-F8FF66A8E9D0}"/>
              </a:ext>
            </a:extLst>
          </p:cNvPr>
          <p:cNvSpPr/>
          <p:nvPr userDrawn="1"/>
        </p:nvSpPr>
        <p:spPr>
          <a:xfrm>
            <a:off x="353683" y="1311215"/>
            <a:ext cx="4839419" cy="861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153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8B9395-AAA1-4AD0-A957-C68539539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BAA94C-5933-4B45-BC6F-0596B8F48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66B7F2-7D4F-4185-B3ED-F12A7EDA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04A3-1562-43F5-AFCE-E6926A3852ED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E03773-9C2B-460B-8DDD-A6BE88DCF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C47307-E319-4BAF-86E0-7A49BC10A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64B3-14BB-4248-8174-B11D74D904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169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44A6D7-D771-4646-970F-00D3B155D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71D5D8-57E1-46DD-B181-9378F9B8A7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926FB5-EA8F-4DA9-956E-C4630076D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3E3919-E38B-45BD-83CA-6FE75497A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04A3-1562-43F5-AFCE-E6926A3852ED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1D7D5-6408-4441-91A7-D1763A02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9D074F-AC51-45D7-925D-0F0B0B06B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64B3-14BB-4248-8174-B11D74D904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849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3BBA2-DD84-4FCF-9AB6-63C72C2F8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67CF13-78C2-4659-A7A4-E0ECB3A11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495BE5-79A0-4CD4-A17A-50DCF7633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59EBE7-4941-487C-939A-DA3897F0EC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6D44B2D-3A10-4D78-BCF4-3529DEA474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E37FA34-095F-498D-9FDA-6575B837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04A3-1562-43F5-AFCE-E6926A3852ED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0266A35-80A2-4797-99E9-54E0B9A6D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39878A-5B49-4010-B125-BDA1F69BC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64B3-14BB-4248-8174-B11D74D904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657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660A2C-EFB7-4F4C-A79C-C555109C3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EB786D-19D9-4BC8-BEF4-38BED5793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04A3-1562-43F5-AFCE-E6926A3852ED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2D70D38-CE88-4718-BBAA-46E145F8C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88D41F-46B7-422A-B430-41B271504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64B3-14BB-4248-8174-B11D74D904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385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0D089E9-0C02-4496-896E-BDA45A0AA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04A3-1562-43F5-AFCE-E6926A3852ED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30AEB5-C2B1-497C-8199-81CD30307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9F4EAD-46B5-4038-A528-29CBD2A45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64B3-14BB-4248-8174-B11D74D904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721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C5797-ED8E-4A39-A51B-C8644AB5A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A68DAF-4EC7-495E-8FF5-77D35D6D6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FD6088-B69F-4AB6-843C-6AF7748F8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78E54F-6251-4CCE-9753-27B9A1606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04A3-1562-43F5-AFCE-E6926A3852ED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28ECAB-21BD-4116-AF61-A00F1F183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54DC23-CD7C-419C-A201-BE844CA59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64B3-14BB-4248-8174-B11D74D904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731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2D55A-D50C-48D4-BB79-CB7773710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D5613EB-1A2C-4D57-B38E-08B80A7791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2341BF-30EA-4418-83AA-914E8274B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132D69-DFE1-4D25-BF9F-200F94A3B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04A3-1562-43F5-AFCE-E6926A3852ED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2E0D79-36BF-47E2-A8AE-A84C8FF72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A4C2D4-F09E-4DC2-B0DD-EFD05D6E0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64B3-14BB-4248-8174-B11D74D904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042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1A95718-8193-44FD-8909-FF4A9521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6C8E3C-77B1-4E4A-A761-912B2FC30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CFAAA8-F380-4A68-9B47-E273823AF8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504A3-1562-43F5-AFCE-E6926A3852ED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BF944A-DBF8-4559-8078-E4D9772CA2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AC4A35-653A-4A06-8A85-A7EB61E82D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B64B3-14BB-4248-8174-B11D74D904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931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342F57-3D24-4EE1-AF6B-12E7EB7580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0408 Data meeting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06A59E-9909-4595-9C9E-1840E8E087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i="1" dirty="0"/>
              <a:t>For Viola genome project</a:t>
            </a:r>
          </a:p>
          <a:p>
            <a:r>
              <a:rPr lang="en-US" altLang="ko-KR" b="1" dirty="0"/>
              <a:t>SNU, School of Biological Science</a:t>
            </a:r>
          </a:p>
          <a:p>
            <a:endParaRPr lang="en-US" altLang="ko-KR" b="1" dirty="0"/>
          </a:p>
          <a:p>
            <a:r>
              <a:rPr lang="en-US" altLang="ko-KR" b="1" dirty="0"/>
              <a:t>Hyunsu Lim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55469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F984E6-1102-4036-976D-247FAD085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193950-61A1-4F5D-AE35-8786A77BB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601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3FEF21-7222-4DE8-9948-62838F8EA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Post 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FDC8D6-8877-4301-B938-C2E70C343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MMSeq2 for alternating BLAST</a:t>
            </a:r>
          </a:p>
          <a:p>
            <a:r>
              <a:rPr lang="en-US" altLang="ko-KR" dirty="0"/>
              <a:t>GO analysis for </a:t>
            </a:r>
            <a:r>
              <a:rPr lang="en-US" altLang="ko-KR" i="1" dirty="0"/>
              <a:t>Viola sp. </a:t>
            </a:r>
            <a:r>
              <a:rPr lang="en-US" altLang="ko-KR" dirty="0"/>
              <a:t>based on </a:t>
            </a:r>
            <a:r>
              <a:rPr lang="en-US" altLang="ko-KR" i="1" dirty="0"/>
              <a:t>Arabidopsis thaliana</a:t>
            </a:r>
          </a:p>
          <a:p>
            <a:r>
              <a:rPr lang="en-US" altLang="ko-KR" i="1" dirty="0"/>
              <a:t>Viola sp. </a:t>
            </a:r>
            <a:r>
              <a:rPr lang="en-US" altLang="ko-KR" dirty="0"/>
              <a:t>Gene annotation (Pipeline by </a:t>
            </a:r>
            <a:r>
              <a:rPr lang="ko-KR" altLang="en-US" dirty="0"/>
              <a:t>해찬</a:t>
            </a:r>
            <a:r>
              <a:rPr lang="en-US" altLang="ko-KR" dirty="0"/>
              <a:t>)</a:t>
            </a:r>
            <a:endParaRPr lang="en-US" altLang="ko-KR" i="1" dirty="0"/>
          </a:p>
          <a:p>
            <a:endParaRPr lang="en-US" altLang="ko-KR" dirty="0"/>
          </a:p>
          <a:p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154839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B73E7C-2441-4A19-9ED3-1B6D272F1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Last 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1736CB-5E6D-4B31-9D49-A9A0CF2B2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6445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Meta-analysis</a:t>
            </a:r>
            <a:r>
              <a:rPr lang="ko-KR" altLang="en-US" sz="1600" dirty="0"/>
              <a:t> </a:t>
            </a:r>
            <a:r>
              <a:rPr lang="en-US" altLang="ko-KR" sz="1600" dirty="0"/>
              <a:t>of </a:t>
            </a:r>
            <a:r>
              <a:rPr lang="en-US" altLang="ko-KR" sz="1600" i="1" dirty="0"/>
              <a:t>Viola yedoensis </a:t>
            </a:r>
            <a:r>
              <a:rPr lang="en-US" altLang="ko-KR" sz="1600" dirty="0"/>
              <a:t>genome</a:t>
            </a:r>
          </a:p>
          <a:p>
            <a:r>
              <a:rPr lang="en-US" altLang="ko-KR" sz="1600" dirty="0"/>
              <a:t>BUSCO</a:t>
            </a:r>
            <a:r>
              <a:rPr lang="ko-KR" altLang="en-US" sz="1600" dirty="0"/>
              <a:t> </a:t>
            </a:r>
            <a:r>
              <a:rPr lang="en-US" altLang="ko-KR" sz="1600" dirty="0"/>
              <a:t>analysis of </a:t>
            </a:r>
            <a:r>
              <a:rPr lang="en-US" altLang="ko-KR" sz="1600" i="1" dirty="0"/>
              <a:t>Viola yedoensis</a:t>
            </a:r>
            <a:r>
              <a:rPr lang="en-US" altLang="ko-KR" sz="1600" dirty="0"/>
              <a:t> genome</a:t>
            </a:r>
          </a:p>
          <a:p>
            <a:endParaRPr lang="en-US" altLang="ko-KR" sz="1600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8CF96D30-8BBE-4814-9EB6-BCFC24A67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50016"/>
            <a:ext cx="4874486" cy="2512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표 6">
            <a:extLst>
              <a:ext uri="{FF2B5EF4-FFF2-40B4-BE49-F238E27FC236}">
                <a16:creationId xmlns:a16="http://schemas.microsoft.com/office/drawing/2014/main" id="{C8FCA63D-8280-4630-88C2-19F3803A19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795166"/>
              </p:ext>
            </p:extLst>
          </p:nvPr>
        </p:nvGraphicFramePr>
        <p:xfrm>
          <a:off x="900496" y="2739415"/>
          <a:ext cx="5203988" cy="71611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00997">
                  <a:extLst>
                    <a:ext uri="{9D8B030D-6E8A-4147-A177-3AD203B41FA5}">
                      <a16:colId xmlns:a16="http://schemas.microsoft.com/office/drawing/2014/main" val="78284972"/>
                    </a:ext>
                  </a:extLst>
                </a:gridCol>
                <a:gridCol w="1300997">
                  <a:extLst>
                    <a:ext uri="{9D8B030D-6E8A-4147-A177-3AD203B41FA5}">
                      <a16:colId xmlns:a16="http://schemas.microsoft.com/office/drawing/2014/main" val="2890357492"/>
                    </a:ext>
                  </a:extLst>
                </a:gridCol>
                <a:gridCol w="1300997">
                  <a:extLst>
                    <a:ext uri="{9D8B030D-6E8A-4147-A177-3AD203B41FA5}">
                      <a16:colId xmlns:a16="http://schemas.microsoft.com/office/drawing/2014/main" val="2107076979"/>
                    </a:ext>
                  </a:extLst>
                </a:gridCol>
                <a:gridCol w="1300997">
                  <a:extLst>
                    <a:ext uri="{9D8B030D-6E8A-4147-A177-3AD203B41FA5}">
                      <a16:colId xmlns:a16="http://schemas.microsoft.com/office/drawing/2014/main" val="657396288"/>
                    </a:ext>
                  </a:extLst>
                </a:gridCol>
              </a:tblGrid>
              <a:tr h="436807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Avg. genes per contig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Max genes per contig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Contigs not contain genes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07358"/>
                  </a:ext>
                </a:extLst>
              </a:tr>
              <a:tr h="2793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i="1" dirty="0"/>
                        <a:t>Viola yedoensis </a:t>
                      </a:r>
                      <a:endParaRPr lang="ko-KR" altLang="en-US" sz="105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379.15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3287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60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303242"/>
                  </a:ext>
                </a:extLst>
              </a:tr>
            </a:tbl>
          </a:graphicData>
        </a:graphic>
      </p:graphicFrame>
      <p:graphicFrame>
        <p:nvGraphicFramePr>
          <p:cNvPr id="10" name="표 6">
            <a:extLst>
              <a:ext uri="{FF2B5EF4-FFF2-40B4-BE49-F238E27FC236}">
                <a16:creationId xmlns:a16="http://schemas.microsoft.com/office/drawing/2014/main" id="{B74666B1-0B54-4969-833E-494C3302FA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555123"/>
              </p:ext>
            </p:extLst>
          </p:nvPr>
        </p:nvGraphicFramePr>
        <p:xfrm>
          <a:off x="6805056" y="1084896"/>
          <a:ext cx="5203988" cy="60579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00997">
                  <a:extLst>
                    <a:ext uri="{9D8B030D-6E8A-4147-A177-3AD203B41FA5}">
                      <a16:colId xmlns:a16="http://schemas.microsoft.com/office/drawing/2014/main" val="78284972"/>
                    </a:ext>
                  </a:extLst>
                </a:gridCol>
                <a:gridCol w="1300997">
                  <a:extLst>
                    <a:ext uri="{9D8B030D-6E8A-4147-A177-3AD203B41FA5}">
                      <a16:colId xmlns:a16="http://schemas.microsoft.com/office/drawing/2014/main" val="2890357492"/>
                    </a:ext>
                  </a:extLst>
                </a:gridCol>
                <a:gridCol w="1300997">
                  <a:extLst>
                    <a:ext uri="{9D8B030D-6E8A-4147-A177-3AD203B41FA5}">
                      <a16:colId xmlns:a16="http://schemas.microsoft.com/office/drawing/2014/main" val="2107076979"/>
                    </a:ext>
                  </a:extLst>
                </a:gridCol>
                <a:gridCol w="1300997">
                  <a:extLst>
                    <a:ext uri="{9D8B030D-6E8A-4147-A177-3AD203B41FA5}">
                      <a16:colId xmlns:a16="http://schemas.microsoft.com/office/drawing/2014/main" val="657396288"/>
                    </a:ext>
                  </a:extLst>
                </a:gridCol>
              </a:tblGrid>
              <a:tr h="242223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Max length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Contig number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N50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07358"/>
                  </a:ext>
                </a:extLst>
              </a:tr>
              <a:tr h="3467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i="1" dirty="0"/>
                        <a:t>Viola yedoensis</a:t>
                      </a:r>
                      <a:endParaRPr lang="ko-KR" altLang="en-US" sz="11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29,447,517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186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9,658,868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303242"/>
                  </a:ext>
                </a:extLst>
              </a:tr>
            </a:tbl>
          </a:graphicData>
        </a:graphic>
      </p:graphicFrame>
      <p:graphicFrame>
        <p:nvGraphicFramePr>
          <p:cNvPr id="11" name="표 4">
            <a:extLst>
              <a:ext uri="{FF2B5EF4-FFF2-40B4-BE49-F238E27FC236}">
                <a16:creationId xmlns:a16="http://schemas.microsoft.com/office/drawing/2014/main" id="{4B121FCF-8A64-4809-BBA7-CA3F47F2BD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363861"/>
              </p:ext>
            </p:extLst>
          </p:nvPr>
        </p:nvGraphicFramePr>
        <p:xfrm>
          <a:off x="6805056" y="2042185"/>
          <a:ext cx="3848172" cy="13944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2043">
                  <a:extLst>
                    <a:ext uri="{9D8B030D-6E8A-4147-A177-3AD203B41FA5}">
                      <a16:colId xmlns:a16="http://schemas.microsoft.com/office/drawing/2014/main" val="1153763468"/>
                    </a:ext>
                  </a:extLst>
                </a:gridCol>
                <a:gridCol w="962043">
                  <a:extLst>
                    <a:ext uri="{9D8B030D-6E8A-4147-A177-3AD203B41FA5}">
                      <a16:colId xmlns:a16="http://schemas.microsoft.com/office/drawing/2014/main" val="26660314"/>
                    </a:ext>
                  </a:extLst>
                </a:gridCol>
                <a:gridCol w="962043">
                  <a:extLst>
                    <a:ext uri="{9D8B030D-6E8A-4147-A177-3AD203B41FA5}">
                      <a16:colId xmlns:a16="http://schemas.microsoft.com/office/drawing/2014/main" val="178618603"/>
                    </a:ext>
                  </a:extLst>
                </a:gridCol>
                <a:gridCol w="962043">
                  <a:extLst>
                    <a:ext uri="{9D8B030D-6E8A-4147-A177-3AD203B41FA5}">
                      <a16:colId xmlns:a16="http://schemas.microsoft.com/office/drawing/2014/main" val="4139012122"/>
                    </a:ext>
                  </a:extLst>
                </a:gridCol>
              </a:tblGrid>
              <a:tr h="43804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Genes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Gene density</a:t>
                      </a:r>
                    </a:p>
                    <a:p>
                      <a:pPr algn="ctr" latinLnBrk="1"/>
                      <a:r>
                        <a:rPr lang="en-US" altLang="ko-KR" sz="1050" dirty="0"/>
                        <a:t>(</a:t>
                      </a:r>
                      <a:r>
                        <a:rPr lang="en-US" altLang="ko-KR" sz="1050" dirty="0" err="1"/>
                        <a:t>Kb</a:t>
                      </a:r>
                      <a:r>
                        <a:rPr lang="en-US" altLang="ko-KR" sz="1050" dirty="0"/>
                        <a:t>/gene)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Avg. exons per gene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200537"/>
                  </a:ext>
                </a:extLst>
              </a:tr>
              <a:tr h="219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1" dirty="0"/>
                        <a:t>A. thaliana</a:t>
                      </a:r>
                      <a:endParaRPr lang="ko-KR" altLang="en-US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32833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3644.74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9.56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468989"/>
                  </a:ext>
                </a:extLst>
              </a:tr>
              <a:tr h="219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i="1" dirty="0"/>
                        <a:t>Viola yedoensis</a:t>
                      </a:r>
                      <a:endParaRPr lang="ko-KR" altLang="en-US" sz="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47773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14,408.70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5.03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749974"/>
                  </a:ext>
                </a:extLst>
              </a:tr>
              <a:tr h="219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i="1" dirty="0"/>
                        <a:t>O. sativa</a:t>
                      </a:r>
                      <a:endParaRPr lang="ko-KR" altLang="en-US" sz="11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38978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9622.08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5.08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576372"/>
                  </a:ext>
                </a:extLst>
              </a:tr>
            </a:tbl>
          </a:graphicData>
        </a:graphic>
      </p:graphicFrame>
      <p:pic>
        <p:nvPicPr>
          <p:cNvPr id="8" name="내용 개체 틀 4">
            <a:extLst>
              <a:ext uri="{FF2B5EF4-FFF2-40B4-BE49-F238E27FC236}">
                <a16:creationId xmlns:a16="http://schemas.microsoft.com/office/drawing/2014/main" id="{E5F64894-798C-4CE0-BFD4-13FF564F89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316" y="3571581"/>
            <a:ext cx="4173912" cy="312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67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1AA03A-EEFB-460D-834E-022EB5612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My 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C44591-1638-4D75-8FC8-71FC1DD84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Constructing </a:t>
            </a:r>
            <a:r>
              <a:rPr lang="en-US" altLang="ko-KR" i="1" dirty="0"/>
              <a:t>Viola yedoensis</a:t>
            </a:r>
            <a:r>
              <a:rPr lang="en-US" altLang="ko-KR" dirty="0"/>
              <a:t> Genome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A7F086-9AE6-4724-AC4E-1D1EA16BD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669" y="2212115"/>
            <a:ext cx="10440857" cy="31341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D21C1D-C3AA-4DEF-B885-32F85E78F74B}"/>
              </a:ext>
            </a:extLst>
          </p:cNvPr>
          <p:cNvSpPr txBox="1"/>
          <p:nvPr/>
        </p:nvSpPr>
        <p:spPr>
          <a:xfrm>
            <a:off x="1050669" y="5424646"/>
            <a:ext cx="14883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PHYGEN</a:t>
            </a:r>
            <a:r>
              <a:rPr lang="en-US" altLang="ko-KR" sz="1000" baseline="30000" dirty="0"/>
              <a:t>INC </a:t>
            </a:r>
            <a:r>
              <a:rPr lang="en-US" altLang="ko-KR" sz="1000" dirty="0"/>
              <a:t>.(2022.4)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331325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785020-17ED-40AC-A742-363CEDDC5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My 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80107C-AED3-4389-BD50-88E693CA0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Constructing </a:t>
            </a:r>
            <a:r>
              <a:rPr lang="en-US" altLang="ko-KR" i="1" dirty="0"/>
              <a:t>Viola yedoensis </a:t>
            </a:r>
            <a:r>
              <a:rPr lang="en-US" altLang="ko-KR" dirty="0"/>
              <a:t>Genome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CA4126-89E7-4FB2-81C7-D80A28396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48" y="2208559"/>
            <a:ext cx="10583752" cy="32580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0CDA1E-6F00-410B-84B2-00008C30B677}"/>
              </a:ext>
            </a:extLst>
          </p:cNvPr>
          <p:cNvSpPr txBox="1"/>
          <p:nvPr/>
        </p:nvSpPr>
        <p:spPr>
          <a:xfrm>
            <a:off x="1050669" y="5424646"/>
            <a:ext cx="14883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PHYGEN</a:t>
            </a:r>
            <a:r>
              <a:rPr lang="en-US" altLang="ko-KR" sz="1000" baseline="30000" dirty="0"/>
              <a:t>INC </a:t>
            </a:r>
            <a:r>
              <a:rPr lang="en-US" altLang="ko-KR" sz="1000" dirty="0"/>
              <a:t>.(2022.4)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61523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D6CE87-27AC-4B43-81B1-056408DF7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My</a:t>
            </a:r>
            <a:r>
              <a:rPr lang="ko-KR" altLang="en-US" dirty="0"/>
              <a:t> </a:t>
            </a:r>
            <a:r>
              <a:rPr lang="en-US" altLang="ko-KR" dirty="0"/>
              <a:t>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D388D2-E4AF-4C73-B4BE-7B292E682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i="1" dirty="0"/>
              <a:t>De novo</a:t>
            </a:r>
            <a:r>
              <a:rPr lang="en-US" altLang="ko-KR" dirty="0"/>
              <a:t> assembly by contig level &gt;&gt; Graph approach used</a:t>
            </a:r>
          </a:p>
          <a:p>
            <a:r>
              <a:rPr lang="en-US" altLang="ko-KR" dirty="0"/>
              <a:t>Overlap Graph | </a:t>
            </a:r>
            <a:r>
              <a:rPr lang="en-US" altLang="ko-KR" i="1" dirty="0"/>
              <a:t>de Bruijn</a:t>
            </a:r>
            <a:r>
              <a:rPr lang="en-US" altLang="ko-KR" dirty="0"/>
              <a:t> Graph &lt; nodes of </a:t>
            </a:r>
            <a:r>
              <a:rPr lang="en-US" altLang="ko-KR" i="1" dirty="0"/>
              <a:t>de Bruijn</a:t>
            </a:r>
            <a:r>
              <a:rPr lang="en-US" altLang="ko-KR" dirty="0"/>
              <a:t> graph trimmed with k-</a:t>
            </a:r>
            <a:r>
              <a:rPr lang="en-US" altLang="ko-KR" dirty="0" err="1"/>
              <a:t>mer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E7EFC93-1794-4106-B1BF-D81C6AA10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53158"/>
            <a:ext cx="5465458" cy="36587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5AAD71-C3D5-48AF-BE27-6A61A77C9335}"/>
              </a:ext>
            </a:extLst>
          </p:cNvPr>
          <p:cNvSpPr txBox="1"/>
          <p:nvPr/>
        </p:nvSpPr>
        <p:spPr>
          <a:xfrm>
            <a:off x="0" y="6596390"/>
            <a:ext cx="2714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Figure by Prof. Martin Steinegger (SNU)</a:t>
            </a:r>
            <a:endParaRPr lang="ko-KR" altLang="en-US" sz="1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374D654-C6F9-4332-B9C4-89AEA3844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401" y="2685098"/>
            <a:ext cx="5127941" cy="355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199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D6CE87-27AC-4B43-81B1-056408DF7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My</a:t>
            </a:r>
            <a:r>
              <a:rPr lang="ko-KR" altLang="en-US" dirty="0"/>
              <a:t> </a:t>
            </a:r>
            <a:r>
              <a:rPr lang="en-US" altLang="ko-KR" dirty="0"/>
              <a:t>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D388D2-E4AF-4C73-B4BE-7B292E682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i="1" dirty="0"/>
              <a:t>De novo</a:t>
            </a:r>
            <a:r>
              <a:rPr lang="en-US" altLang="ko-KR" dirty="0"/>
              <a:t> assembly by contig level &gt;&gt; Graph approach used</a:t>
            </a:r>
          </a:p>
          <a:p>
            <a:r>
              <a:rPr lang="en-US" altLang="ko-KR" dirty="0"/>
              <a:t>Overlap Graph | </a:t>
            </a:r>
            <a:r>
              <a:rPr lang="en-US" altLang="ko-KR" i="1" dirty="0"/>
              <a:t>de Bruijn</a:t>
            </a:r>
            <a:r>
              <a:rPr lang="en-US" altLang="ko-KR" dirty="0"/>
              <a:t> Graph &lt; nodes of </a:t>
            </a:r>
            <a:r>
              <a:rPr lang="en-US" altLang="ko-KR" i="1" dirty="0"/>
              <a:t>de Bruijn</a:t>
            </a:r>
            <a:r>
              <a:rPr lang="en-US" altLang="ko-KR" dirty="0"/>
              <a:t> graph trimmed with k-</a:t>
            </a:r>
            <a:r>
              <a:rPr lang="en-US" altLang="ko-KR" dirty="0" err="1"/>
              <a:t>mer</a:t>
            </a:r>
            <a:r>
              <a:rPr lang="en-US" altLang="ko-KR" dirty="0"/>
              <a:t> (faster)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5AAD71-C3D5-48AF-BE27-6A61A77C9335}"/>
              </a:ext>
            </a:extLst>
          </p:cNvPr>
          <p:cNvSpPr txBox="1"/>
          <p:nvPr/>
        </p:nvSpPr>
        <p:spPr>
          <a:xfrm>
            <a:off x="0" y="6596390"/>
            <a:ext cx="26848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Figure by Prof. Martin Steinegger (SNU)</a:t>
            </a:r>
            <a:endParaRPr lang="ko-KR" altLang="en-US" sz="1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38338C8-F7D2-4D4D-9861-06CD01560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33" y="2889113"/>
            <a:ext cx="5331148" cy="284421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37C3867-566B-470C-8350-06E7A0F4F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64335"/>
            <a:ext cx="5392631" cy="266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375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785020-17ED-40AC-A742-363CEDDC5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My 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80107C-AED3-4389-BD50-88E693CA0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Conventional method after assembly: Hi-C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0CDA1E-6F00-410B-84B2-00008C30B677}"/>
              </a:ext>
            </a:extLst>
          </p:cNvPr>
          <p:cNvSpPr txBox="1"/>
          <p:nvPr/>
        </p:nvSpPr>
        <p:spPr>
          <a:xfrm>
            <a:off x="1050669" y="5424646"/>
            <a:ext cx="14883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PHYGEN</a:t>
            </a:r>
            <a:r>
              <a:rPr lang="en-US" altLang="ko-KR" sz="1000" baseline="30000" dirty="0"/>
              <a:t>INC </a:t>
            </a:r>
            <a:r>
              <a:rPr lang="en-US" altLang="ko-KR" sz="1000" dirty="0"/>
              <a:t>.(2022.4)</a:t>
            </a:r>
            <a:endParaRPr lang="ko-KR" altLang="en-US" sz="1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4ACB72E-E75B-4442-B643-D4D8E2710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669" y="2322248"/>
            <a:ext cx="4068097" cy="3034929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693B5665-4D03-4C2E-8CED-035032C4AF87}"/>
              </a:ext>
            </a:extLst>
          </p:cNvPr>
          <p:cNvSpPr/>
          <p:nvPr/>
        </p:nvSpPr>
        <p:spPr>
          <a:xfrm>
            <a:off x="5331235" y="3586792"/>
            <a:ext cx="885217" cy="50583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CE90CAA-970B-460F-8BED-9C660BFACD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921" y="2453208"/>
            <a:ext cx="4427544" cy="277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991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DEE211-FA14-4CE4-8CD4-2F752BB3C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My 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9C9364-4355-423D-BB78-8E59612DF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542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FCBF3-685F-4511-B73C-4CFACC4EDA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Synteny based genome assembly pipeline for </a:t>
            </a:r>
            <a:r>
              <a:rPr lang="en-US" altLang="ko-KR" sz="3600" i="1" dirty="0"/>
              <a:t>Viola yedoensis</a:t>
            </a:r>
            <a:endParaRPr lang="ko-KR" altLang="en-US" sz="3600" u="sng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1A365D-7268-44D3-9F68-64AFBF087A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1225407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11289</TotalTime>
  <Words>308</Words>
  <Application>Microsoft Office PowerPoint</Application>
  <PresentationFormat>와이드스크린</PresentationFormat>
  <Paragraphs>67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0408 Data meeting</vt:lpstr>
      <vt:lpstr>Last work</vt:lpstr>
      <vt:lpstr>My work</vt:lpstr>
      <vt:lpstr>My Work</vt:lpstr>
      <vt:lpstr>My work</vt:lpstr>
      <vt:lpstr>My work</vt:lpstr>
      <vt:lpstr>My Work</vt:lpstr>
      <vt:lpstr>My Work</vt:lpstr>
      <vt:lpstr>Synteny based genome assembly pipeline for Viola yedoensis</vt:lpstr>
      <vt:lpstr>PowerPoint 프레젠테이션</vt:lpstr>
      <vt:lpstr>Post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0321 Field Search</dc:title>
  <dc:creator>임현수</dc:creator>
  <cp:lastModifiedBy>임현수</cp:lastModifiedBy>
  <cp:revision>79</cp:revision>
  <dcterms:created xsi:type="dcterms:W3CDTF">2022-03-20T03:15:27Z</dcterms:created>
  <dcterms:modified xsi:type="dcterms:W3CDTF">2022-04-08T01:36:53Z</dcterms:modified>
</cp:coreProperties>
</file>