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97" r:id="rId4"/>
    <p:sldId id="300" r:id="rId5"/>
    <p:sldId id="301" r:id="rId6"/>
    <p:sldId id="299" r:id="rId7"/>
    <p:sldId id="298" r:id="rId8"/>
    <p:sldId id="303" r:id="rId9"/>
    <p:sldId id="307" r:id="rId10"/>
    <p:sldId id="280" r:id="rId11"/>
    <p:sldId id="296" r:id="rId12"/>
    <p:sldId id="304" r:id="rId13"/>
    <p:sldId id="305" r:id="rId14"/>
    <p:sldId id="306" r:id="rId15"/>
    <p:sldId id="29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88727" autoAdjust="0"/>
  </p:normalViewPr>
  <p:slideViewPr>
    <p:cSldViewPr snapToGrid="0">
      <p:cViewPr>
        <p:scale>
          <a:sx n="100" d="100"/>
          <a:sy n="100" d="100"/>
        </p:scale>
        <p:origin x="1188" y="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EB0E01-3EE9-4009-8715-0777ABFEC1E6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E4AA278B-2299-485C-AE91-7B94DBE21A69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Self-homology search</a:t>
          </a:r>
          <a:endParaRPr lang="ko-KR" altLang="en-US" sz="1600" b="1" dirty="0"/>
        </a:p>
      </dgm:t>
    </dgm:pt>
    <dgm:pt modelId="{26D045B9-489C-4148-AA8A-CE1ACDCBF793}" type="parTrans" cxnId="{3BA43CC9-B900-4976-AA60-A0737E69D0E6}">
      <dgm:prSet/>
      <dgm:spPr/>
      <dgm:t>
        <a:bodyPr/>
        <a:lstStyle/>
        <a:p>
          <a:pPr latinLnBrk="1"/>
          <a:endParaRPr lang="ko-KR" altLang="en-US"/>
        </a:p>
      </dgm:t>
    </dgm:pt>
    <dgm:pt modelId="{779840FE-5FF2-4695-B662-37F479E93C00}" type="sibTrans" cxnId="{3BA43CC9-B900-4976-AA60-A0737E69D0E6}">
      <dgm:prSet/>
      <dgm:spPr/>
      <dgm:t>
        <a:bodyPr/>
        <a:lstStyle/>
        <a:p>
          <a:pPr latinLnBrk="1"/>
          <a:endParaRPr lang="ko-KR" altLang="en-US"/>
        </a:p>
      </dgm:t>
    </dgm:pt>
    <dgm:pt modelId="{F68FE92F-43C6-47F5-B0B4-7E2D99DA597C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Define synteny and its format</a:t>
          </a:r>
          <a:endParaRPr lang="ko-KR" altLang="en-US" sz="1600" b="1" dirty="0"/>
        </a:p>
      </dgm:t>
    </dgm:pt>
    <dgm:pt modelId="{4D606AC0-A2E3-4AC4-9EF2-0D62E169698C}" type="parTrans" cxnId="{E8BEBF57-844F-4E17-9DD4-C77267352204}">
      <dgm:prSet/>
      <dgm:spPr/>
      <dgm:t>
        <a:bodyPr/>
        <a:lstStyle/>
        <a:p>
          <a:pPr latinLnBrk="1"/>
          <a:endParaRPr lang="ko-KR" altLang="en-US"/>
        </a:p>
      </dgm:t>
    </dgm:pt>
    <dgm:pt modelId="{EC076DC1-10A3-4438-A720-42C73C8A83E1}" type="sibTrans" cxnId="{E8BEBF57-844F-4E17-9DD4-C77267352204}">
      <dgm:prSet/>
      <dgm:spPr/>
      <dgm:t>
        <a:bodyPr/>
        <a:lstStyle/>
        <a:p>
          <a:pPr latinLnBrk="1"/>
          <a:endParaRPr lang="ko-KR" altLang="en-US"/>
        </a:p>
      </dgm:t>
    </dgm:pt>
    <dgm:pt modelId="{FDEE556B-D285-4B4B-B8FB-164F1BF387C3}">
      <dgm:prSet phldrT="[텍스트]" custT="1"/>
      <dgm:spPr/>
      <dgm:t>
        <a:bodyPr/>
        <a:lstStyle/>
        <a:p>
          <a:pPr latinLnBrk="1"/>
          <a:r>
            <a:rPr lang="en-US" altLang="ko-KR" sz="1600" b="1" dirty="0"/>
            <a:t>Generate synteny based assembly training set</a:t>
          </a:r>
          <a:endParaRPr lang="ko-KR" altLang="en-US" sz="1600" b="1" dirty="0"/>
        </a:p>
      </dgm:t>
    </dgm:pt>
    <dgm:pt modelId="{699D2D92-16BE-451C-AB3A-4C1CBA24A11F}" type="parTrans" cxnId="{3058BC18-313E-4867-8083-D201E1F4C56C}">
      <dgm:prSet/>
      <dgm:spPr/>
      <dgm:t>
        <a:bodyPr/>
        <a:lstStyle/>
        <a:p>
          <a:pPr latinLnBrk="1"/>
          <a:endParaRPr lang="ko-KR" altLang="en-US"/>
        </a:p>
      </dgm:t>
    </dgm:pt>
    <dgm:pt modelId="{EE2355AA-3FA8-4E40-A0C4-1A48A3E2E3D9}" type="sibTrans" cxnId="{3058BC18-313E-4867-8083-D201E1F4C56C}">
      <dgm:prSet/>
      <dgm:spPr/>
      <dgm:t>
        <a:bodyPr/>
        <a:lstStyle/>
        <a:p>
          <a:pPr latinLnBrk="1"/>
          <a:endParaRPr lang="ko-KR" altLang="en-US"/>
        </a:p>
      </dgm:t>
    </dgm:pt>
    <dgm:pt modelId="{95A75A7E-5F7D-4AC7-9DFE-7A608E49A06F}">
      <dgm:prSet custT="1"/>
      <dgm:spPr/>
      <dgm:t>
        <a:bodyPr/>
        <a:lstStyle/>
        <a:p>
          <a:pPr latinLnBrk="1"/>
          <a:r>
            <a:rPr lang="en-US" altLang="ko-KR" sz="1600" b="1" dirty="0"/>
            <a:t>RUN assembly model</a:t>
          </a:r>
          <a:endParaRPr lang="ko-KR" altLang="en-US" sz="1600" b="1" dirty="0"/>
        </a:p>
      </dgm:t>
    </dgm:pt>
    <dgm:pt modelId="{3EA69AB0-6E6B-4E41-877C-4AE8F1DF03A0}" type="parTrans" cxnId="{F8468811-3B12-45A9-A3E3-694B867D59C9}">
      <dgm:prSet/>
      <dgm:spPr/>
      <dgm:t>
        <a:bodyPr/>
        <a:lstStyle/>
        <a:p>
          <a:pPr latinLnBrk="1"/>
          <a:endParaRPr lang="ko-KR" altLang="en-US"/>
        </a:p>
      </dgm:t>
    </dgm:pt>
    <dgm:pt modelId="{07B8C95A-4A42-489E-B8E4-98CA745ED938}" type="sibTrans" cxnId="{F8468811-3B12-45A9-A3E3-694B867D59C9}">
      <dgm:prSet/>
      <dgm:spPr/>
      <dgm:t>
        <a:bodyPr/>
        <a:lstStyle/>
        <a:p>
          <a:pPr latinLnBrk="1"/>
          <a:endParaRPr lang="ko-KR" altLang="en-US"/>
        </a:p>
      </dgm:t>
    </dgm:pt>
    <dgm:pt modelId="{75CD487A-A3A6-46BB-BEE2-80C9E550CC76}">
      <dgm:prSet custT="1"/>
      <dgm:spPr/>
      <dgm:t>
        <a:bodyPr/>
        <a:lstStyle/>
        <a:p>
          <a:pPr latinLnBrk="1"/>
          <a:r>
            <a:rPr lang="en-US" altLang="ko-KR" sz="1600" b="1" dirty="0"/>
            <a:t>Validation</a:t>
          </a:r>
          <a:endParaRPr lang="ko-KR" altLang="en-US" sz="1600" b="1" dirty="0"/>
        </a:p>
      </dgm:t>
    </dgm:pt>
    <dgm:pt modelId="{6535436F-3E14-4371-83BD-7711CC0520F8}" type="parTrans" cxnId="{90DA3069-344C-4CCE-AC31-6515DE5F9719}">
      <dgm:prSet/>
      <dgm:spPr/>
      <dgm:t>
        <a:bodyPr/>
        <a:lstStyle/>
        <a:p>
          <a:pPr latinLnBrk="1"/>
          <a:endParaRPr lang="ko-KR" altLang="en-US"/>
        </a:p>
      </dgm:t>
    </dgm:pt>
    <dgm:pt modelId="{C37E56DF-1D4F-4112-9320-E76300070B42}" type="sibTrans" cxnId="{90DA3069-344C-4CCE-AC31-6515DE5F9719}">
      <dgm:prSet/>
      <dgm:spPr/>
      <dgm:t>
        <a:bodyPr/>
        <a:lstStyle/>
        <a:p>
          <a:pPr latinLnBrk="1"/>
          <a:endParaRPr lang="ko-KR" altLang="en-US"/>
        </a:p>
      </dgm:t>
    </dgm:pt>
    <dgm:pt modelId="{DDF2B84E-B587-453C-84AE-F2167D057DE0}" type="pres">
      <dgm:prSet presAssocID="{69EB0E01-3EE9-4009-8715-0777ABFEC1E6}" presName="CompostProcess" presStyleCnt="0">
        <dgm:presLayoutVars>
          <dgm:dir/>
          <dgm:resizeHandles val="exact"/>
        </dgm:presLayoutVars>
      </dgm:prSet>
      <dgm:spPr/>
    </dgm:pt>
    <dgm:pt modelId="{950CD21D-0BEB-4B05-8425-625D9CC4F257}" type="pres">
      <dgm:prSet presAssocID="{69EB0E01-3EE9-4009-8715-0777ABFEC1E6}" presName="arrow" presStyleLbl="bgShp" presStyleIdx="0" presStyleCnt="1"/>
      <dgm:spPr/>
    </dgm:pt>
    <dgm:pt modelId="{285CE363-D704-43A7-B21C-4B0135BEAA73}" type="pres">
      <dgm:prSet presAssocID="{69EB0E01-3EE9-4009-8715-0777ABFEC1E6}" presName="linearProcess" presStyleCnt="0"/>
      <dgm:spPr/>
    </dgm:pt>
    <dgm:pt modelId="{1E703CFD-D133-48FE-BB1A-709B11738DFB}" type="pres">
      <dgm:prSet presAssocID="{E4AA278B-2299-485C-AE91-7B94DBE21A69}" presName="textNode" presStyleLbl="node1" presStyleIdx="0" presStyleCnt="5">
        <dgm:presLayoutVars>
          <dgm:bulletEnabled val="1"/>
        </dgm:presLayoutVars>
      </dgm:prSet>
      <dgm:spPr/>
    </dgm:pt>
    <dgm:pt modelId="{005FEC62-2C1C-471E-B068-4269915B49EA}" type="pres">
      <dgm:prSet presAssocID="{779840FE-5FF2-4695-B662-37F479E93C00}" presName="sibTrans" presStyleCnt="0"/>
      <dgm:spPr/>
    </dgm:pt>
    <dgm:pt modelId="{41651A8A-699C-4255-9BE2-15DC8E3733A6}" type="pres">
      <dgm:prSet presAssocID="{F68FE92F-43C6-47F5-B0B4-7E2D99DA597C}" presName="textNode" presStyleLbl="node1" presStyleIdx="1" presStyleCnt="5">
        <dgm:presLayoutVars>
          <dgm:bulletEnabled val="1"/>
        </dgm:presLayoutVars>
      </dgm:prSet>
      <dgm:spPr/>
    </dgm:pt>
    <dgm:pt modelId="{11FC4D46-4FCE-4FC9-B5DB-1EB6F02CC5B7}" type="pres">
      <dgm:prSet presAssocID="{EC076DC1-10A3-4438-A720-42C73C8A83E1}" presName="sibTrans" presStyleCnt="0"/>
      <dgm:spPr/>
    </dgm:pt>
    <dgm:pt modelId="{60574184-761D-4588-BA57-62104B6B3005}" type="pres">
      <dgm:prSet presAssocID="{FDEE556B-D285-4B4B-B8FB-164F1BF387C3}" presName="textNode" presStyleLbl="node1" presStyleIdx="2" presStyleCnt="5">
        <dgm:presLayoutVars>
          <dgm:bulletEnabled val="1"/>
        </dgm:presLayoutVars>
      </dgm:prSet>
      <dgm:spPr/>
    </dgm:pt>
    <dgm:pt modelId="{4D885428-FED2-49ED-BD1E-6AC18A533EB0}" type="pres">
      <dgm:prSet presAssocID="{EE2355AA-3FA8-4E40-A0C4-1A48A3E2E3D9}" presName="sibTrans" presStyleCnt="0"/>
      <dgm:spPr/>
    </dgm:pt>
    <dgm:pt modelId="{8AA2FE21-058D-4276-A9E9-3AD56BFCE016}" type="pres">
      <dgm:prSet presAssocID="{95A75A7E-5F7D-4AC7-9DFE-7A608E49A06F}" presName="textNode" presStyleLbl="node1" presStyleIdx="3" presStyleCnt="5">
        <dgm:presLayoutVars>
          <dgm:bulletEnabled val="1"/>
        </dgm:presLayoutVars>
      </dgm:prSet>
      <dgm:spPr/>
    </dgm:pt>
    <dgm:pt modelId="{8F2BA40D-15BC-468C-AC69-CE35C2343081}" type="pres">
      <dgm:prSet presAssocID="{07B8C95A-4A42-489E-B8E4-98CA745ED938}" presName="sibTrans" presStyleCnt="0"/>
      <dgm:spPr/>
    </dgm:pt>
    <dgm:pt modelId="{BF63B979-49C6-44BC-B9FF-547CCF1DD1ED}" type="pres">
      <dgm:prSet presAssocID="{75CD487A-A3A6-46BB-BEE2-80C9E550CC7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8468811-3B12-45A9-A3E3-694B867D59C9}" srcId="{69EB0E01-3EE9-4009-8715-0777ABFEC1E6}" destId="{95A75A7E-5F7D-4AC7-9DFE-7A608E49A06F}" srcOrd="3" destOrd="0" parTransId="{3EA69AB0-6E6B-4E41-877C-4AE8F1DF03A0}" sibTransId="{07B8C95A-4A42-489E-B8E4-98CA745ED938}"/>
    <dgm:cxn modelId="{3058BC18-313E-4867-8083-D201E1F4C56C}" srcId="{69EB0E01-3EE9-4009-8715-0777ABFEC1E6}" destId="{FDEE556B-D285-4B4B-B8FB-164F1BF387C3}" srcOrd="2" destOrd="0" parTransId="{699D2D92-16BE-451C-AB3A-4C1CBA24A11F}" sibTransId="{EE2355AA-3FA8-4E40-A0C4-1A48A3E2E3D9}"/>
    <dgm:cxn modelId="{93402532-260C-4829-BDB7-C0D8D5ECA2CF}" type="presOf" srcId="{FDEE556B-D285-4B4B-B8FB-164F1BF387C3}" destId="{60574184-761D-4588-BA57-62104B6B3005}" srcOrd="0" destOrd="0" presId="urn:microsoft.com/office/officeart/2005/8/layout/hProcess9"/>
    <dgm:cxn modelId="{90DA3069-344C-4CCE-AC31-6515DE5F9719}" srcId="{69EB0E01-3EE9-4009-8715-0777ABFEC1E6}" destId="{75CD487A-A3A6-46BB-BEE2-80C9E550CC76}" srcOrd="4" destOrd="0" parTransId="{6535436F-3E14-4371-83BD-7711CC0520F8}" sibTransId="{C37E56DF-1D4F-4112-9320-E76300070B42}"/>
    <dgm:cxn modelId="{9FFCDB6C-6D6D-4055-A414-A2419D89CC8F}" type="presOf" srcId="{95A75A7E-5F7D-4AC7-9DFE-7A608E49A06F}" destId="{8AA2FE21-058D-4276-A9E9-3AD56BFCE016}" srcOrd="0" destOrd="0" presId="urn:microsoft.com/office/officeart/2005/8/layout/hProcess9"/>
    <dgm:cxn modelId="{60116473-3F85-44FB-B651-FA617DA785B2}" type="presOf" srcId="{75CD487A-A3A6-46BB-BEE2-80C9E550CC76}" destId="{BF63B979-49C6-44BC-B9FF-547CCF1DD1ED}" srcOrd="0" destOrd="0" presId="urn:microsoft.com/office/officeart/2005/8/layout/hProcess9"/>
    <dgm:cxn modelId="{E8BEBF57-844F-4E17-9DD4-C77267352204}" srcId="{69EB0E01-3EE9-4009-8715-0777ABFEC1E6}" destId="{F68FE92F-43C6-47F5-B0B4-7E2D99DA597C}" srcOrd="1" destOrd="0" parTransId="{4D606AC0-A2E3-4AC4-9EF2-0D62E169698C}" sibTransId="{EC076DC1-10A3-4438-A720-42C73C8A83E1}"/>
    <dgm:cxn modelId="{59E24392-FE5A-4AAD-8A5C-9EE9B23953F0}" type="presOf" srcId="{E4AA278B-2299-485C-AE91-7B94DBE21A69}" destId="{1E703CFD-D133-48FE-BB1A-709B11738DFB}" srcOrd="0" destOrd="0" presId="urn:microsoft.com/office/officeart/2005/8/layout/hProcess9"/>
    <dgm:cxn modelId="{6129ECB5-07EB-4601-92F4-07C7D8E78A4E}" type="presOf" srcId="{69EB0E01-3EE9-4009-8715-0777ABFEC1E6}" destId="{DDF2B84E-B587-453C-84AE-F2167D057DE0}" srcOrd="0" destOrd="0" presId="urn:microsoft.com/office/officeart/2005/8/layout/hProcess9"/>
    <dgm:cxn modelId="{3BA43CC9-B900-4976-AA60-A0737E69D0E6}" srcId="{69EB0E01-3EE9-4009-8715-0777ABFEC1E6}" destId="{E4AA278B-2299-485C-AE91-7B94DBE21A69}" srcOrd="0" destOrd="0" parTransId="{26D045B9-489C-4148-AA8A-CE1ACDCBF793}" sibTransId="{779840FE-5FF2-4695-B662-37F479E93C00}"/>
    <dgm:cxn modelId="{E5D99AFE-134C-4135-B4E6-A523FF81EF3D}" type="presOf" srcId="{F68FE92F-43C6-47F5-B0B4-7E2D99DA597C}" destId="{41651A8A-699C-4255-9BE2-15DC8E3733A6}" srcOrd="0" destOrd="0" presId="urn:microsoft.com/office/officeart/2005/8/layout/hProcess9"/>
    <dgm:cxn modelId="{C49759B4-20FC-4DC1-89E9-DC0E5E800C29}" type="presParOf" srcId="{DDF2B84E-B587-453C-84AE-F2167D057DE0}" destId="{950CD21D-0BEB-4B05-8425-625D9CC4F257}" srcOrd="0" destOrd="0" presId="urn:microsoft.com/office/officeart/2005/8/layout/hProcess9"/>
    <dgm:cxn modelId="{8EB52F68-2662-497D-995F-A81030CF50D9}" type="presParOf" srcId="{DDF2B84E-B587-453C-84AE-F2167D057DE0}" destId="{285CE363-D704-43A7-B21C-4B0135BEAA73}" srcOrd="1" destOrd="0" presId="urn:microsoft.com/office/officeart/2005/8/layout/hProcess9"/>
    <dgm:cxn modelId="{F7D44CD9-902A-4E5C-AA16-25CE628C9EFB}" type="presParOf" srcId="{285CE363-D704-43A7-B21C-4B0135BEAA73}" destId="{1E703CFD-D133-48FE-BB1A-709B11738DFB}" srcOrd="0" destOrd="0" presId="urn:microsoft.com/office/officeart/2005/8/layout/hProcess9"/>
    <dgm:cxn modelId="{6D649DCC-D0CA-402B-BA79-5916BA563597}" type="presParOf" srcId="{285CE363-D704-43A7-B21C-4B0135BEAA73}" destId="{005FEC62-2C1C-471E-B068-4269915B49EA}" srcOrd="1" destOrd="0" presId="urn:microsoft.com/office/officeart/2005/8/layout/hProcess9"/>
    <dgm:cxn modelId="{F1DE7A09-06BB-4F19-B7EE-6CC534BDF387}" type="presParOf" srcId="{285CE363-D704-43A7-B21C-4B0135BEAA73}" destId="{41651A8A-699C-4255-9BE2-15DC8E3733A6}" srcOrd="2" destOrd="0" presId="urn:microsoft.com/office/officeart/2005/8/layout/hProcess9"/>
    <dgm:cxn modelId="{A9B821BA-C743-4916-AFCD-C2EF89359683}" type="presParOf" srcId="{285CE363-D704-43A7-B21C-4B0135BEAA73}" destId="{11FC4D46-4FCE-4FC9-B5DB-1EB6F02CC5B7}" srcOrd="3" destOrd="0" presId="urn:microsoft.com/office/officeart/2005/8/layout/hProcess9"/>
    <dgm:cxn modelId="{80889947-7613-4082-AD11-9A7AE64F2C88}" type="presParOf" srcId="{285CE363-D704-43A7-B21C-4B0135BEAA73}" destId="{60574184-761D-4588-BA57-62104B6B3005}" srcOrd="4" destOrd="0" presId="urn:microsoft.com/office/officeart/2005/8/layout/hProcess9"/>
    <dgm:cxn modelId="{70E7C986-D6DD-4600-B2FB-C7950A627E8B}" type="presParOf" srcId="{285CE363-D704-43A7-B21C-4B0135BEAA73}" destId="{4D885428-FED2-49ED-BD1E-6AC18A533EB0}" srcOrd="5" destOrd="0" presId="urn:microsoft.com/office/officeart/2005/8/layout/hProcess9"/>
    <dgm:cxn modelId="{9E0E1E49-5FCD-4AD1-BF60-6702EF2E6981}" type="presParOf" srcId="{285CE363-D704-43A7-B21C-4B0135BEAA73}" destId="{8AA2FE21-058D-4276-A9E9-3AD56BFCE016}" srcOrd="6" destOrd="0" presId="urn:microsoft.com/office/officeart/2005/8/layout/hProcess9"/>
    <dgm:cxn modelId="{B79132DE-242B-449D-BC43-9BC047BF466F}" type="presParOf" srcId="{285CE363-D704-43A7-B21C-4B0135BEAA73}" destId="{8F2BA40D-15BC-468C-AC69-CE35C2343081}" srcOrd="7" destOrd="0" presId="urn:microsoft.com/office/officeart/2005/8/layout/hProcess9"/>
    <dgm:cxn modelId="{F53295D4-0303-4430-B7A6-1B5EFFC70AA8}" type="presParOf" srcId="{285CE363-D704-43A7-B21C-4B0135BEAA73}" destId="{BF63B979-49C6-44BC-B9FF-547CCF1DD1E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CD21D-0BEB-4B05-8425-625D9CC4F257}">
      <dsp:nvSpPr>
        <dsp:cNvPr id="0" name=""/>
        <dsp:cNvSpPr/>
      </dsp:nvSpPr>
      <dsp:spPr>
        <a:xfrm>
          <a:off x="724852" y="0"/>
          <a:ext cx="8214995" cy="3376083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03CFD-D133-48FE-BB1A-709B11738DFB}">
      <dsp:nvSpPr>
        <dsp:cNvPr id="0" name=""/>
        <dsp:cNvSpPr/>
      </dsp:nvSpPr>
      <dsp:spPr>
        <a:xfrm>
          <a:off x="2831" y="1012824"/>
          <a:ext cx="1704535" cy="135043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Self-homology search</a:t>
          </a:r>
          <a:endParaRPr lang="ko-KR" altLang="en-US" sz="1600" b="1" kern="1200" dirty="0"/>
        </a:p>
      </dsp:txBody>
      <dsp:txXfrm>
        <a:off x="68754" y="1078747"/>
        <a:ext cx="1572689" cy="1218587"/>
      </dsp:txXfrm>
    </dsp:sp>
    <dsp:sp modelId="{41651A8A-699C-4255-9BE2-15DC8E3733A6}">
      <dsp:nvSpPr>
        <dsp:cNvPr id="0" name=""/>
        <dsp:cNvSpPr/>
      </dsp:nvSpPr>
      <dsp:spPr>
        <a:xfrm>
          <a:off x="1991456" y="1012824"/>
          <a:ext cx="1704535" cy="135043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Define synteny and its format</a:t>
          </a:r>
          <a:endParaRPr lang="ko-KR" altLang="en-US" sz="1600" b="1" kern="1200" dirty="0"/>
        </a:p>
      </dsp:txBody>
      <dsp:txXfrm>
        <a:off x="2057379" y="1078747"/>
        <a:ext cx="1572689" cy="1218587"/>
      </dsp:txXfrm>
    </dsp:sp>
    <dsp:sp modelId="{60574184-761D-4588-BA57-62104B6B3005}">
      <dsp:nvSpPr>
        <dsp:cNvPr id="0" name=""/>
        <dsp:cNvSpPr/>
      </dsp:nvSpPr>
      <dsp:spPr>
        <a:xfrm>
          <a:off x="3980082" y="1012824"/>
          <a:ext cx="1704535" cy="135043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Generate synteny based assembly training set</a:t>
          </a:r>
          <a:endParaRPr lang="ko-KR" altLang="en-US" sz="1600" b="1" kern="1200" dirty="0"/>
        </a:p>
      </dsp:txBody>
      <dsp:txXfrm>
        <a:off x="4046005" y="1078747"/>
        <a:ext cx="1572689" cy="1218587"/>
      </dsp:txXfrm>
    </dsp:sp>
    <dsp:sp modelId="{8AA2FE21-058D-4276-A9E9-3AD56BFCE016}">
      <dsp:nvSpPr>
        <dsp:cNvPr id="0" name=""/>
        <dsp:cNvSpPr/>
      </dsp:nvSpPr>
      <dsp:spPr>
        <a:xfrm>
          <a:off x="5968707" y="1012824"/>
          <a:ext cx="1704535" cy="135043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RUN assembly model</a:t>
          </a:r>
          <a:endParaRPr lang="ko-KR" altLang="en-US" sz="1600" b="1" kern="1200" dirty="0"/>
        </a:p>
      </dsp:txBody>
      <dsp:txXfrm>
        <a:off x="6034630" y="1078747"/>
        <a:ext cx="1572689" cy="1218587"/>
      </dsp:txXfrm>
    </dsp:sp>
    <dsp:sp modelId="{BF63B979-49C6-44BC-B9FF-547CCF1DD1ED}">
      <dsp:nvSpPr>
        <dsp:cNvPr id="0" name=""/>
        <dsp:cNvSpPr/>
      </dsp:nvSpPr>
      <dsp:spPr>
        <a:xfrm>
          <a:off x="7957332" y="1012824"/>
          <a:ext cx="1704535" cy="135043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Validation</a:t>
          </a:r>
          <a:endParaRPr lang="ko-KR" altLang="en-US" sz="1600" b="1" kern="1200" dirty="0"/>
        </a:p>
      </dsp:txBody>
      <dsp:txXfrm>
        <a:off x="8023255" y="1078747"/>
        <a:ext cx="1572689" cy="1218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4CDF6FB-12B7-4A82-824F-389757CF84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DB15C-5EDF-4CA2-81C6-34EDA2D3D5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A130-3D90-4FF3-A395-5E66F083C2A4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51E799-317F-4B1A-B07F-33B84E91A9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F5AB74-48AB-4E8D-B18A-B2CC164FE7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AEE40-02C8-47DC-A55A-C042F1952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10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3B606-2FEA-48D9-B0CC-ABD0F6EC805F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B4D5-A219-47B2-A1A8-A89EB9C7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2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b="1" dirty="0"/>
              <a:t>sp.. </a:t>
            </a:r>
            <a:r>
              <a:rPr lang="ko-KR" altLang="en-US" sz="1100" b="1" dirty="0"/>
              <a:t>를 </a:t>
            </a:r>
            <a:r>
              <a:rPr lang="en-US" altLang="ko-KR" sz="1100" b="1" dirty="0" err="1"/>
              <a:t>yeodensis</a:t>
            </a:r>
            <a:r>
              <a:rPr lang="ko-KR" altLang="en-US" sz="1100" b="1" dirty="0"/>
              <a:t>로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9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세포</a:t>
            </a:r>
            <a:r>
              <a:rPr lang="en-US" altLang="ko-KR" dirty="0"/>
              <a:t> </a:t>
            </a:r>
            <a:r>
              <a:rPr lang="ko-KR" altLang="en-US" dirty="0"/>
              <a:t>안에서 염색체들은 보통 엉켜 있는 상태로 존재하는데</a:t>
            </a:r>
            <a:r>
              <a:rPr lang="en-US" altLang="ko-KR" dirty="0"/>
              <a:t>, </a:t>
            </a:r>
            <a:r>
              <a:rPr lang="ko-KR" altLang="en-US" dirty="0"/>
              <a:t>같은 지역에 있는 염색체끼리 교차될 확률이 높습니다</a:t>
            </a:r>
            <a:r>
              <a:rPr lang="en-US" altLang="ko-KR" dirty="0"/>
              <a:t>=&gt; </a:t>
            </a:r>
            <a:r>
              <a:rPr lang="ko-KR" altLang="en-US" dirty="0"/>
              <a:t>같은 지역에는 같은 염색체가 존재할 확률이 높습니다</a:t>
            </a:r>
            <a:r>
              <a:rPr lang="en-US" altLang="ko-KR" dirty="0"/>
              <a:t>.  Hi-C</a:t>
            </a:r>
            <a:r>
              <a:rPr lang="ko-KR" altLang="en-US" dirty="0"/>
              <a:t> </a:t>
            </a:r>
            <a:r>
              <a:rPr lang="en-US" altLang="ko-KR" dirty="0"/>
              <a:t>Capture</a:t>
            </a:r>
            <a:r>
              <a:rPr lang="ko-KR" altLang="en-US" dirty="0"/>
              <a:t>은 세포 내에서 교차된 상태를 있는 그대로 추출해 단편을 만들고 </a:t>
            </a:r>
            <a:r>
              <a:rPr lang="en-US" altLang="ko-KR" dirty="0"/>
              <a:t>ligation</a:t>
            </a:r>
            <a:r>
              <a:rPr lang="ko-KR" altLang="en-US" dirty="0"/>
              <a:t>하여 서열을 만듭니다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Draft Assembly</a:t>
            </a:r>
            <a:r>
              <a:rPr lang="ko-KR" altLang="en-US" dirty="0"/>
              <a:t>에 </a:t>
            </a:r>
            <a:r>
              <a:rPr lang="en-US" altLang="ko-KR" dirty="0"/>
              <a:t>mapping</a:t>
            </a:r>
            <a:r>
              <a:rPr lang="ko-KR" altLang="en-US" dirty="0"/>
              <a:t>된 </a:t>
            </a:r>
            <a:r>
              <a:rPr lang="en-US" altLang="ko-KR" dirty="0"/>
              <a:t>Hi-C read</a:t>
            </a:r>
            <a:r>
              <a:rPr lang="ko-KR" altLang="en-US" dirty="0"/>
              <a:t>의 정보를 통해 두 유전자좌</a:t>
            </a:r>
            <a:r>
              <a:rPr lang="en-US" altLang="ko-KR" dirty="0"/>
              <a:t>/</a:t>
            </a:r>
            <a:r>
              <a:rPr lang="ko-KR" altLang="en-US" dirty="0" err="1"/>
              <a:t>컨티그</a:t>
            </a:r>
            <a:r>
              <a:rPr lang="ko-KR" altLang="en-US" dirty="0"/>
              <a:t> 들의 근접도를 계산할 수 있습니다</a:t>
            </a:r>
            <a:r>
              <a:rPr lang="en-US" altLang="ko-KR" dirty="0"/>
              <a:t>. </a:t>
            </a:r>
            <a:r>
              <a:rPr lang="ko-KR" altLang="en-US" dirty="0"/>
              <a:t>이런 구조적인 정보들을 이용해 </a:t>
            </a:r>
            <a:r>
              <a:rPr lang="ko-KR" altLang="en-US" dirty="0" err="1"/>
              <a:t>컨티그들은</a:t>
            </a:r>
            <a:r>
              <a:rPr lang="ko-KR" altLang="en-US" dirty="0"/>
              <a:t> 염색체 수준으로 조립됩니다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4D5-A219-47B2-A1A8-A89EB9C7AD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037D-995E-4F34-9264-4CD7E555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5691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F1D52B-C185-4C58-AC18-F3DF1008B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6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3EF58-489E-4641-BAE5-427D1202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292D6-9C38-4C5D-BD7E-D02CBA35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2C5A3-38A2-4769-9538-786C43C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FB0387-C55B-426D-AFF3-E8B02A6D563C}"/>
              </a:ext>
            </a:extLst>
          </p:cNvPr>
          <p:cNvSpPr/>
          <p:nvPr userDrawn="1"/>
        </p:nvSpPr>
        <p:spPr>
          <a:xfrm>
            <a:off x="293298" y="3481440"/>
            <a:ext cx="11433481" cy="766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1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277D-1429-4849-B349-2DC713CB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1CE8E-0A03-4B63-8BF0-149DD9A8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63818-4CEA-4402-B90D-6E09D645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A348F-64DD-480F-A74C-BB1313F7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3CBF9-3774-451A-8753-82E8EB7F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6AE14-941F-44C8-BF80-7F5ACFBD9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DE20A-CFB1-41FE-9A23-A6D2C9F5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75949-B6B6-4DEB-9C5A-725607F5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9CAAD-E800-41EF-80CE-00A6B22E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299D4-2EE6-4A92-BAE5-05B7D737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1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A948-3E90-422A-BFC1-013814EC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DEC1D-8AAC-4961-9478-CD719430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 b="1"/>
            </a:lvl1pPr>
            <a:lvl2pPr>
              <a:defRPr sz="1600" b="1"/>
            </a:lvl2pPr>
            <a:lvl3pPr>
              <a:defRPr sz="14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5C75-6CE9-470D-9E65-141E27D6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BF8F5-88A2-4BB5-AA1C-75AC1B5C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C075E-41F9-409A-B382-C7E6C40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D0234A-721F-48F6-B977-F8FF66A8E9D0}"/>
              </a:ext>
            </a:extLst>
          </p:cNvPr>
          <p:cNvSpPr/>
          <p:nvPr userDrawn="1"/>
        </p:nvSpPr>
        <p:spPr>
          <a:xfrm>
            <a:off x="353683" y="1311215"/>
            <a:ext cx="4839419" cy="86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5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9395-AAA1-4AD0-A957-C685395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AA94C-5933-4B45-BC6F-0596B8F4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6B7F2-7D4F-4185-B3ED-F12A7EDA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03773-9C2B-460B-8DDD-A6BE88DC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47307-E319-4BAF-86E0-7A49BC10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6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4A6D7-D771-4646-970F-00D3B155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1D5D8-57E1-46DD-B181-9378F9B8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26FB5-EA8F-4DA9-956E-C4630076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E3919-E38B-45BD-83CA-6FE75497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1D7D5-6408-4441-91A7-D1763A02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074F-AC51-45D7-925D-0F0B0B06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BBA2-DD84-4FCF-9AB6-63C72C2F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7CF13-78C2-4659-A7A4-E0ECB3A1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95BE5-79A0-4CD4-A17A-50DCF763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59EBE7-4941-487C-939A-DA3897F0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D44B2D-3A10-4D78-BCF4-3529DEA47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37FA34-095F-498D-9FDA-6575B83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266A35-80A2-4797-99E9-54E0B9A6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9878A-5B49-4010-B125-BDA1F69B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5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60A2C-EFB7-4F4C-A79C-C555109C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B786D-19D9-4BC8-BEF4-38BED579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70D38-CE88-4718-BBAA-46E145F8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88D41F-46B7-422A-B430-41B27150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8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D089E9-0C02-4496-896E-BDA45A0A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0AEB5-C2B1-497C-8199-81CD3030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F4EAD-46B5-4038-A528-29CBD2A4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5797-ED8E-4A39-A51B-C8644AB5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68DAF-4EC7-495E-8FF5-77D35D6D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D6088-B69F-4AB6-843C-6AF7748F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8E54F-6251-4CCE-9753-27B9A160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8ECAB-21BD-4116-AF61-A00F1F1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4DC23-CD7C-419C-A201-BE844CA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3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2D55A-D50C-48D4-BB79-CB777371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613EB-1A2C-4D57-B38E-08B80A779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341BF-30EA-4418-83AA-914E8274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32D69-DFE1-4D25-BF9F-200F94A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04A3-1562-43F5-AFCE-E6926A3852ED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E0D79-36BF-47E2-A8AE-A84C8FF7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4C2D4-F09E-4DC2-B0DD-EFD05D6E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A95718-8193-44FD-8909-FF4A9521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C8E3C-77B1-4E4A-A761-912B2FC3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FAAA8-F380-4A68-9B47-E273823AF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04A3-1562-43F5-AFCE-E6926A3852ED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F944A-DBF8-4559-8078-E4D9772CA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C4A35-653A-4A06-8A85-A7EB61E8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64B3-14BB-4248-8174-B11D74D9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3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42F57-3D24-4EE1-AF6B-12E7EB758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0415 Data meeting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6A59E-9909-4595-9C9E-1840E8E08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i="1" dirty="0"/>
              <a:t>For Viola genome project</a:t>
            </a:r>
          </a:p>
          <a:p>
            <a:r>
              <a:rPr lang="en-US" altLang="ko-KR" b="1" dirty="0"/>
              <a:t>SNU, School of Biological Science</a:t>
            </a:r>
          </a:p>
          <a:p>
            <a:endParaRPr lang="en-US" altLang="ko-KR" b="1" dirty="0"/>
          </a:p>
          <a:p>
            <a:r>
              <a:rPr lang="en-US" altLang="ko-KR" b="1" dirty="0"/>
              <a:t>Hyunsu Lim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546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FCBF3-685F-4511-B73C-4CFACC4ED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Synteny based genome assembly pipeline for </a:t>
            </a:r>
            <a:r>
              <a:rPr lang="en-US" altLang="ko-KR" sz="3600" i="1" dirty="0"/>
              <a:t>Viola yedoensis</a:t>
            </a:r>
            <a:endParaRPr lang="ko-KR" altLang="en-US" sz="3600" u="sng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1A365D-7268-44D3-9F68-64AFBF087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22540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984E6-1102-4036-976D-247FAD0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Hisat2</a:t>
            </a:r>
            <a:r>
              <a:rPr lang="ko-KR" altLang="en-US" dirty="0"/>
              <a:t> </a:t>
            </a:r>
            <a:r>
              <a:rPr lang="en-US" altLang="ko-KR" dirty="0"/>
              <a:t>Aligning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93950-61A1-4F5D-AE35-8786A77B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ADE2B6-ABE5-47A6-B878-ED8CBEC2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70528" cy="46279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5297FB-5CB4-4151-B9F1-313A42BD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55" y="92413"/>
            <a:ext cx="4740545" cy="667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0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03A19-5419-4B92-8359-D81F41F0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BRAKER2 setting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1873B-2B1B-4463-A825-1D95D515D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7950" cy="4351338"/>
          </a:xfrm>
        </p:spPr>
        <p:txBody>
          <a:bodyPr/>
          <a:lstStyle/>
          <a:p>
            <a:r>
              <a:rPr lang="en-US" altLang="ko-KR" dirty="0"/>
              <a:t>1. 3</a:t>
            </a:r>
            <a:r>
              <a:rPr lang="ko-KR" altLang="en-US" dirty="0"/>
              <a:t>층 집단유전학 연구실 서버에 설치된 </a:t>
            </a:r>
            <a:r>
              <a:rPr lang="en-US" altLang="ko-KR" dirty="0"/>
              <a:t>pipeline</a:t>
            </a:r>
            <a:r>
              <a:rPr lang="ko-KR" altLang="en-US" dirty="0"/>
              <a:t>이용하려고 시도 </a:t>
            </a:r>
            <a:r>
              <a:rPr lang="en-US" altLang="ko-KR" dirty="0"/>
              <a:t>: </a:t>
            </a:r>
            <a:r>
              <a:rPr lang="ko-KR" altLang="en-US" dirty="0"/>
              <a:t>서버 문제로 </a:t>
            </a:r>
            <a:r>
              <a:rPr lang="ko-KR" altLang="en-US" dirty="0">
                <a:solidFill>
                  <a:srgbClr val="FF0000"/>
                </a:solidFill>
              </a:rPr>
              <a:t>실패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2. </a:t>
            </a:r>
            <a:r>
              <a:rPr lang="ko-KR" altLang="en-US" dirty="0"/>
              <a:t>개인 데스크탑에서 </a:t>
            </a:r>
            <a:r>
              <a:rPr lang="en-US" altLang="ko-KR" dirty="0"/>
              <a:t>pipeline</a:t>
            </a:r>
            <a:r>
              <a:rPr lang="ko-KR" altLang="en-US" dirty="0"/>
              <a:t>설치하려고 이용하려고 시도 </a:t>
            </a:r>
            <a:r>
              <a:rPr lang="en-US" altLang="ko-KR" dirty="0"/>
              <a:t>: </a:t>
            </a:r>
            <a:r>
              <a:rPr lang="ko-KR" altLang="en-US" dirty="0"/>
              <a:t>파워 문제로 </a:t>
            </a:r>
            <a:r>
              <a:rPr lang="ko-KR" altLang="en-US" dirty="0">
                <a:solidFill>
                  <a:srgbClr val="FF0000"/>
                </a:solidFill>
              </a:rPr>
              <a:t>실패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3. RCPP</a:t>
            </a:r>
            <a:r>
              <a:rPr lang="ko-KR" altLang="en-US" dirty="0"/>
              <a:t> 서버에 </a:t>
            </a:r>
            <a:r>
              <a:rPr lang="en-US" altLang="ko-KR" dirty="0"/>
              <a:t>pipeline </a:t>
            </a:r>
            <a:r>
              <a:rPr lang="ko-KR" altLang="en-US" dirty="0"/>
              <a:t>설치하려고 시도 </a:t>
            </a:r>
            <a:r>
              <a:rPr lang="en-US" altLang="ko-KR" dirty="0"/>
              <a:t>: </a:t>
            </a:r>
            <a:r>
              <a:rPr lang="ko-KR" altLang="en-US" dirty="0"/>
              <a:t>권한 문제로 어려웠으나</a:t>
            </a:r>
            <a:r>
              <a:rPr lang="en-US" altLang="ko-KR" dirty="0"/>
              <a:t> </a:t>
            </a:r>
            <a:r>
              <a:rPr lang="ko-KR" altLang="en-US" dirty="0"/>
              <a:t>소스를 다운받아서 컴파일할 수 있도록 </a:t>
            </a:r>
            <a:r>
              <a:rPr lang="ko-KR" altLang="en-US" dirty="0">
                <a:solidFill>
                  <a:srgbClr val="FF0000"/>
                </a:solidFill>
              </a:rPr>
              <a:t>소스를 고친 후 컴파일</a:t>
            </a:r>
            <a:r>
              <a:rPr lang="ko-KR" altLang="en-US" dirty="0"/>
              <a:t>하여 </a:t>
            </a:r>
            <a:r>
              <a:rPr lang="en-US" altLang="ko-KR" dirty="0"/>
              <a:t>build</a:t>
            </a:r>
            <a:r>
              <a:rPr lang="ko-KR" altLang="en-US" dirty="0"/>
              <a:t>하고 이용 </a:t>
            </a:r>
            <a:r>
              <a:rPr lang="en-US" altLang="ko-KR" dirty="0"/>
              <a:t>(</a:t>
            </a:r>
            <a:r>
              <a:rPr lang="en-US" altLang="ko-KR" dirty="0" err="1"/>
              <a:t>cdbfasta</a:t>
            </a:r>
            <a:r>
              <a:rPr lang="en-US" altLang="ko-KR" dirty="0"/>
              <a:t>, blast, AUGUSTUS, </a:t>
            </a:r>
            <a:r>
              <a:rPr lang="en-US" altLang="ko-KR" dirty="0" err="1"/>
              <a:t>Genemark</a:t>
            </a:r>
            <a:r>
              <a:rPr lang="en-US" altLang="ko-KR" dirty="0"/>
              <a:t>-ES)</a:t>
            </a:r>
          </a:p>
          <a:p>
            <a:pPr marL="0" indent="0">
              <a:buNone/>
            </a:pPr>
            <a:r>
              <a:rPr lang="en-US" altLang="ko-KR" dirty="0"/>
              <a:t>   Perl dependency</a:t>
            </a:r>
            <a:r>
              <a:rPr lang="ko-KR" altLang="en-US" dirty="0"/>
              <a:t>가 관리되지 않아 </a:t>
            </a:r>
            <a:r>
              <a:rPr lang="en-US" altLang="ko-KR" dirty="0"/>
              <a:t>anaconda3 </a:t>
            </a:r>
            <a:r>
              <a:rPr lang="ko-KR" altLang="en-US" dirty="0"/>
              <a:t>이용</a:t>
            </a:r>
            <a:r>
              <a:rPr lang="en-US" altLang="ko-KR" dirty="0"/>
              <a:t>(</a:t>
            </a:r>
            <a:r>
              <a:rPr lang="ko-KR" altLang="en-US" dirty="0"/>
              <a:t>권한 문제에서 조금 자유로울 수 있음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   고친 </a:t>
            </a:r>
            <a:r>
              <a:rPr lang="en-US" altLang="ko-KR" dirty="0"/>
              <a:t>Perl path </a:t>
            </a:r>
            <a:r>
              <a:rPr lang="ko-KR" altLang="en-US" dirty="0"/>
              <a:t>에 의해 </a:t>
            </a:r>
            <a:r>
              <a:rPr lang="en-US" altLang="ko-KR" dirty="0" err="1"/>
              <a:t>Genemark</a:t>
            </a:r>
            <a:r>
              <a:rPr lang="ko-KR" altLang="en-US" dirty="0"/>
              <a:t>의 </a:t>
            </a:r>
            <a:r>
              <a:rPr lang="en-US" altLang="ko-KR" dirty="0"/>
              <a:t>credit </a:t>
            </a:r>
            <a:r>
              <a:rPr lang="ko-KR" altLang="en-US" dirty="0"/>
              <a:t>정보가 반영되지 않음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소스를 고쳐 재 컴파일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Pipeline powered on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 err="1"/>
              <a:t>Genemark</a:t>
            </a:r>
            <a:r>
              <a:rPr lang="ko-KR" altLang="en-US" dirty="0"/>
              <a:t> 의 </a:t>
            </a:r>
            <a:r>
              <a:rPr lang="en-US" altLang="ko-KR" dirty="0"/>
              <a:t>Thread </a:t>
            </a:r>
            <a:r>
              <a:rPr lang="ko-KR" altLang="en-US" dirty="0"/>
              <a:t>자동 할당에 의해 추론에 </a:t>
            </a:r>
            <a:r>
              <a:rPr lang="en-US" altLang="ko-KR" dirty="0"/>
              <a:t>80</a:t>
            </a:r>
            <a:r>
              <a:rPr lang="ko-KR" altLang="en-US" dirty="0"/>
              <a:t>개 코어</a:t>
            </a:r>
            <a:r>
              <a:rPr lang="en-US" altLang="ko-KR" dirty="0"/>
              <a:t> </a:t>
            </a:r>
            <a:r>
              <a:rPr lang="ko-KR" altLang="en-US" dirty="0"/>
              <a:t>모두 사용 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04/15 10:57 AM </a:t>
            </a:r>
            <a:r>
              <a:rPr lang="en-US" altLang="ko-KR" dirty="0" err="1"/>
              <a:t>viola_seedling</a:t>
            </a:r>
            <a:r>
              <a:rPr lang="en-US" altLang="ko-KR" dirty="0"/>
              <a:t> annotation</a:t>
            </a:r>
            <a:r>
              <a:rPr lang="ko-KR" altLang="en-US" dirty="0"/>
              <a:t>완료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37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40AA3-4D4A-4D0C-95B5-4B293D27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BRAKER2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3BBDB-1719-48C5-8A5C-8ABF2C74C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7E84A8-ECA8-4C39-90E0-D7755AEBE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72" y="1483303"/>
            <a:ext cx="8952855" cy="503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84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B823E-A473-413B-AEE8-950DCA64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Annotation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B1F2A-3D7C-4C1D-AE8F-31BDE8E18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D9B929-7952-4396-B5D2-25A18C076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90688"/>
            <a:ext cx="5796922" cy="296261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8A29F8D-E642-41F7-9F37-ABB74E83D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2294"/>
            <a:ext cx="5470872" cy="28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96BE5D-5763-4B99-8578-DF5EAAD5B6A4}"/>
              </a:ext>
            </a:extLst>
          </p:cNvPr>
          <p:cNvSpPr txBox="1"/>
          <p:nvPr/>
        </p:nvSpPr>
        <p:spPr>
          <a:xfrm>
            <a:off x="885823" y="4531964"/>
            <a:ext cx="493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Viola</a:t>
            </a:r>
            <a:r>
              <a:rPr lang="ko-KR" altLang="en-US" b="1" dirty="0"/>
              <a:t> </a:t>
            </a:r>
            <a:r>
              <a:rPr lang="en-US" altLang="ko-KR" b="1" dirty="0"/>
              <a:t>seedling</a:t>
            </a:r>
            <a:r>
              <a:rPr lang="ko-KR" altLang="en-US" b="1" dirty="0"/>
              <a:t> </a:t>
            </a:r>
            <a:r>
              <a:rPr lang="en-US" altLang="ko-KR" b="1" dirty="0"/>
              <a:t>Transcriptome components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47472-C0F6-4ED4-B2C9-E8A0E4E64125}"/>
              </a:ext>
            </a:extLst>
          </p:cNvPr>
          <p:cNvSpPr txBox="1"/>
          <p:nvPr/>
        </p:nvSpPr>
        <p:spPr>
          <a:xfrm>
            <a:off x="7391399" y="4531964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Viola</a:t>
            </a:r>
            <a:r>
              <a:rPr lang="ko-KR" altLang="en-US" b="1" dirty="0"/>
              <a:t> </a:t>
            </a:r>
            <a:r>
              <a:rPr lang="en-US" altLang="ko-KR" b="1" dirty="0"/>
              <a:t>Genome</a:t>
            </a:r>
            <a:r>
              <a:rPr lang="ko-KR" altLang="en-US" b="1" dirty="0"/>
              <a:t> </a:t>
            </a:r>
            <a:r>
              <a:rPr lang="en-US" altLang="ko-KR" b="1" dirty="0"/>
              <a:t>components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BF970-AA7B-4B2C-82FB-4437C7501FE2}"/>
              </a:ext>
            </a:extLst>
          </p:cNvPr>
          <p:cNvSpPr txBox="1"/>
          <p:nvPr/>
        </p:nvSpPr>
        <p:spPr>
          <a:xfrm>
            <a:off x="885823" y="4921801"/>
            <a:ext cx="493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Total Gene Count = 51635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D06A3-5419-4386-BD38-71A9A2E12111}"/>
              </a:ext>
            </a:extLst>
          </p:cNvPr>
          <p:cNvSpPr txBox="1"/>
          <p:nvPr/>
        </p:nvSpPr>
        <p:spPr>
          <a:xfrm>
            <a:off x="7391399" y="4921801"/>
            <a:ext cx="417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Total Gene Count = 47773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704935-8692-4422-8345-7775ECA00CBF}"/>
              </a:ext>
            </a:extLst>
          </p:cNvPr>
          <p:cNvSpPr txBox="1"/>
          <p:nvPr/>
        </p:nvSpPr>
        <p:spPr>
          <a:xfrm>
            <a:off x="2965796" y="6308209"/>
            <a:ext cx="516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여전히 </a:t>
            </a:r>
            <a:r>
              <a:rPr lang="en-US" altLang="ko-KR" b="1" dirty="0"/>
              <a:t>exon</a:t>
            </a:r>
            <a:r>
              <a:rPr lang="ko-KR" altLang="en-US" b="1" dirty="0"/>
              <a:t>과 </a:t>
            </a:r>
            <a:r>
              <a:rPr lang="en-US" altLang="ko-KR" b="1" dirty="0"/>
              <a:t>CDS number</a:t>
            </a:r>
            <a:r>
              <a:rPr lang="ko-KR" altLang="en-US" b="1" dirty="0"/>
              <a:t>가 같은 </a:t>
            </a:r>
            <a:r>
              <a:rPr lang="en-US" altLang="ko-KR" b="1" dirty="0"/>
              <a:t>issue </a:t>
            </a:r>
            <a:r>
              <a:rPr lang="ko-KR" altLang="en-US" b="1" dirty="0"/>
              <a:t>존재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63047-5B99-4150-B015-7CFB7FE3008F}"/>
              </a:ext>
            </a:extLst>
          </p:cNvPr>
          <p:cNvSpPr txBox="1"/>
          <p:nvPr/>
        </p:nvSpPr>
        <p:spPr>
          <a:xfrm>
            <a:off x="919159" y="5354464"/>
            <a:ext cx="493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Average Genes per contig = 409.80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4E3886-7973-431F-B60B-8697241B949A}"/>
              </a:ext>
            </a:extLst>
          </p:cNvPr>
          <p:cNvSpPr txBox="1"/>
          <p:nvPr/>
        </p:nvSpPr>
        <p:spPr>
          <a:xfrm>
            <a:off x="7391399" y="5291133"/>
            <a:ext cx="493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Average Genes per contig = 379.15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69EEC-919F-4203-90D6-050827938AFC}"/>
              </a:ext>
            </a:extLst>
          </p:cNvPr>
          <p:cNvSpPr txBox="1"/>
          <p:nvPr/>
        </p:nvSpPr>
        <p:spPr>
          <a:xfrm>
            <a:off x="919159" y="5765713"/>
            <a:ext cx="493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 gene on a contig = 3497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1E809-7845-43DB-80D0-09854F98E4DB}"/>
              </a:ext>
            </a:extLst>
          </p:cNvPr>
          <p:cNvSpPr txBox="1"/>
          <p:nvPr/>
        </p:nvSpPr>
        <p:spPr>
          <a:xfrm>
            <a:off x="7391399" y="5723796"/>
            <a:ext cx="493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 gene on a contig = 3287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37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FEF21-7222-4DE8-9948-62838F8E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DC8D6-8877-4301-B938-C2E70C34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Annotation for other tissues(leaf, stem, mature, immature)</a:t>
            </a:r>
          </a:p>
          <a:p>
            <a:r>
              <a:rPr lang="en-US" altLang="ko-KR" dirty="0"/>
              <a:t>Post annotation work =&gt; </a:t>
            </a:r>
            <a:r>
              <a:rPr lang="en-US" altLang="ko-KR" i="1" dirty="0"/>
              <a:t>in</a:t>
            </a:r>
            <a:r>
              <a:rPr lang="ko-KR" altLang="en-US" i="1" dirty="0"/>
              <a:t> </a:t>
            </a:r>
            <a:r>
              <a:rPr lang="en-US" altLang="ko-KR" i="1" dirty="0"/>
              <a:t>silico </a:t>
            </a:r>
            <a:r>
              <a:rPr lang="en-US" altLang="ko-KR" dirty="0"/>
              <a:t>synteny based genome assembly</a:t>
            </a:r>
          </a:p>
          <a:p>
            <a:endParaRPr lang="en-US" altLang="ko-KR" i="1" dirty="0"/>
          </a:p>
          <a:p>
            <a:endParaRPr lang="en-US" altLang="ko-KR" dirty="0"/>
          </a:p>
          <a:p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548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73E7C-2441-4A19-9ED3-1B6D272F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Last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736CB-5E6D-4B31-9D49-A9A0CF2B2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644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Meta-analysis</a:t>
            </a:r>
            <a:r>
              <a:rPr lang="ko-KR" altLang="en-US" sz="1600" dirty="0"/>
              <a:t> </a:t>
            </a:r>
            <a:r>
              <a:rPr lang="en-US" altLang="ko-KR" sz="1600" dirty="0"/>
              <a:t>of </a:t>
            </a:r>
            <a:r>
              <a:rPr lang="en-US" altLang="ko-KR" sz="1600" i="1" dirty="0"/>
              <a:t>Viola yedoensis </a:t>
            </a:r>
            <a:r>
              <a:rPr lang="en-US" altLang="ko-KR" sz="1600" dirty="0"/>
              <a:t>genome</a:t>
            </a:r>
          </a:p>
          <a:p>
            <a:r>
              <a:rPr lang="en-US" altLang="ko-KR" sz="1600" dirty="0"/>
              <a:t>BUSCO</a:t>
            </a:r>
            <a:r>
              <a:rPr lang="ko-KR" altLang="en-US" sz="1600" dirty="0"/>
              <a:t> </a:t>
            </a:r>
            <a:r>
              <a:rPr lang="en-US" altLang="ko-KR" sz="1600" dirty="0"/>
              <a:t>analysis of </a:t>
            </a:r>
            <a:r>
              <a:rPr lang="en-US" altLang="ko-KR" sz="1600" i="1" dirty="0"/>
              <a:t>Viola yedoensis</a:t>
            </a:r>
            <a:r>
              <a:rPr lang="en-US" altLang="ko-KR" sz="1600" dirty="0"/>
              <a:t> genome</a:t>
            </a:r>
          </a:p>
          <a:p>
            <a:endParaRPr lang="en-US" altLang="ko-KR" sz="16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CF96D30-8BBE-4814-9EB6-BCFC24A6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50016"/>
            <a:ext cx="4874486" cy="251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C8FCA63D-8280-4630-88C2-19F3803A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95166"/>
              </p:ext>
            </p:extLst>
          </p:nvPr>
        </p:nvGraphicFramePr>
        <p:xfrm>
          <a:off x="900496" y="2739415"/>
          <a:ext cx="5203988" cy="7161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0997">
                  <a:extLst>
                    <a:ext uri="{9D8B030D-6E8A-4147-A177-3AD203B41FA5}">
                      <a16:colId xmlns:a16="http://schemas.microsoft.com/office/drawing/2014/main" val="78284972"/>
                    </a:ext>
                  </a:extLst>
                </a:gridCol>
                <a:gridCol w="1300997">
                  <a:extLst>
                    <a:ext uri="{9D8B030D-6E8A-4147-A177-3AD203B41FA5}">
                      <a16:colId xmlns:a16="http://schemas.microsoft.com/office/drawing/2014/main" val="2890357492"/>
                    </a:ext>
                  </a:extLst>
                </a:gridCol>
                <a:gridCol w="1300997">
                  <a:extLst>
                    <a:ext uri="{9D8B030D-6E8A-4147-A177-3AD203B41FA5}">
                      <a16:colId xmlns:a16="http://schemas.microsoft.com/office/drawing/2014/main" val="2107076979"/>
                    </a:ext>
                  </a:extLst>
                </a:gridCol>
                <a:gridCol w="1300997">
                  <a:extLst>
                    <a:ext uri="{9D8B030D-6E8A-4147-A177-3AD203B41FA5}">
                      <a16:colId xmlns:a16="http://schemas.microsoft.com/office/drawing/2014/main" val="657396288"/>
                    </a:ext>
                  </a:extLst>
                </a:gridCol>
              </a:tblGrid>
              <a:tr h="43680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Avg. genes per contig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Max genes per contig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Contigs not contain genes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07358"/>
                  </a:ext>
                </a:extLst>
              </a:tr>
              <a:tr h="279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i="1" dirty="0"/>
                        <a:t>Viola yedoensis </a:t>
                      </a:r>
                      <a:endParaRPr lang="ko-KR" altLang="en-US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379.15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3287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60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03242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B74666B1-0B54-4969-833E-494C3302F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555123"/>
              </p:ext>
            </p:extLst>
          </p:nvPr>
        </p:nvGraphicFramePr>
        <p:xfrm>
          <a:off x="6805056" y="1084896"/>
          <a:ext cx="5203988" cy="6057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0997">
                  <a:extLst>
                    <a:ext uri="{9D8B030D-6E8A-4147-A177-3AD203B41FA5}">
                      <a16:colId xmlns:a16="http://schemas.microsoft.com/office/drawing/2014/main" val="78284972"/>
                    </a:ext>
                  </a:extLst>
                </a:gridCol>
                <a:gridCol w="1300997">
                  <a:extLst>
                    <a:ext uri="{9D8B030D-6E8A-4147-A177-3AD203B41FA5}">
                      <a16:colId xmlns:a16="http://schemas.microsoft.com/office/drawing/2014/main" val="2890357492"/>
                    </a:ext>
                  </a:extLst>
                </a:gridCol>
                <a:gridCol w="1300997">
                  <a:extLst>
                    <a:ext uri="{9D8B030D-6E8A-4147-A177-3AD203B41FA5}">
                      <a16:colId xmlns:a16="http://schemas.microsoft.com/office/drawing/2014/main" val="2107076979"/>
                    </a:ext>
                  </a:extLst>
                </a:gridCol>
                <a:gridCol w="1300997">
                  <a:extLst>
                    <a:ext uri="{9D8B030D-6E8A-4147-A177-3AD203B41FA5}">
                      <a16:colId xmlns:a16="http://schemas.microsoft.com/office/drawing/2014/main" val="657396288"/>
                    </a:ext>
                  </a:extLst>
                </a:gridCol>
              </a:tblGrid>
              <a:tr h="24222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Max length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Contig number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N50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07358"/>
                  </a:ext>
                </a:extLst>
              </a:tr>
              <a:tr h="346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1" dirty="0"/>
                        <a:t>Viola yedoensis</a:t>
                      </a:r>
                      <a:endParaRPr lang="ko-KR" altLang="en-US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29,447,517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9,658,868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03242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4B121FCF-8A64-4809-BBA7-CA3F47F2B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63861"/>
              </p:ext>
            </p:extLst>
          </p:nvPr>
        </p:nvGraphicFramePr>
        <p:xfrm>
          <a:off x="6805056" y="2042185"/>
          <a:ext cx="3848172" cy="1394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2043">
                  <a:extLst>
                    <a:ext uri="{9D8B030D-6E8A-4147-A177-3AD203B41FA5}">
                      <a16:colId xmlns:a16="http://schemas.microsoft.com/office/drawing/2014/main" val="1153763468"/>
                    </a:ext>
                  </a:extLst>
                </a:gridCol>
                <a:gridCol w="962043">
                  <a:extLst>
                    <a:ext uri="{9D8B030D-6E8A-4147-A177-3AD203B41FA5}">
                      <a16:colId xmlns:a16="http://schemas.microsoft.com/office/drawing/2014/main" val="26660314"/>
                    </a:ext>
                  </a:extLst>
                </a:gridCol>
                <a:gridCol w="962043">
                  <a:extLst>
                    <a:ext uri="{9D8B030D-6E8A-4147-A177-3AD203B41FA5}">
                      <a16:colId xmlns:a16="http://schemas.microsoft.com/office/drawing/2014/main" val="178618603"/>
                    </a:ext>
                  </a:extLst>
                </a:gridCol>
                <a:gridCol w="962043">
                  <a:extLst>
                    <a:ext uri="{9D8B030D-6E8A-4147-A177-3AD203B41FA5}">
                      <a16:colId xmlns:a16="http://schemas.microsoft.com/office/drawing/2014/main" val="4139012122"/>
                    </a:ext>
                  </a:extLst>
                </a:gridCol>
              </a:tblGrid>
              <a:tr h="43804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Gene density</a:t>
                      </a:r>
                    </a:p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en-US" altLang="ko-KR" sz="1050" dirty="0" err="1"/>
                        <a:t>Kb</a:t>
                      </a:r>
                      <a:r>
                        <a:rPr lang="en-US" altLang="ko-KR" sz="1050" dirty="0"/>
                        <a:t>/gene)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Avg. exons per gene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00537"/>
                  </a:ext>
                </a:extLst>
              </a:tr>
              <a:tr h="21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/>
                        <a:t>A. thaliana</a:t>
                      </a:r>
                      <a:endParaRPr lang="ko-KR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32833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3644.74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9.56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468989"/>
                  </a:ext>
                </a:extLst>
              </a:tr>
              <a:tr h="21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i="1" dirty="0"/>
                        <a:t>Viola yedoensis</a:t>
                      </a:r>
                      <a:endParaRPr lang="ko-KR" altLang="en-US" sz="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47773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14,408.70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5.03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749974"/>
                  </a:ext>
                </a:extLst>
              </a:tr>
              <a:tr h="219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1" dirty="0"/>
                        <a:t>O. sativa</a:t>
                      </a:r>
                      <a:endParaRPr lang="ko-KR" altLang="en-US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38978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9622.08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5.08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76372"/>
                  </a:ext>
                </a:extLst>
              </a:tr>
            </a:tbl>
          </a:graphicData>
        </a:graphic>
      </p:graphicFrame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E5F64894-798C-4CE0-BFD4-13FF564F8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16" y="3571581"/>
            <a:ext cx="4173912" cy="31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A03A-EEFB-460D-834E-022EB561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44591-1638-4D75-8FC8-71FC1DD8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Constructing </a:t>
            </a:r>
            <a:r>
              <a:rPr lang="en-US" altLang="ko-KR" i="1" dirty="0"/>
              <a:t>Viola yedoensis</a:t>
            </a:r>
            <a:r>
              <a:rPr lang="en-US" altLang="ko-KR" dirty="0"/>
              <a:t> Genome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A7F086-9AE6-4724-AC4E-1D1EA16BD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69" y="2212115"/>
            <a:ext cx="10440857" cy="3134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21C1D-C3AA-4DEF-B885-32F85E78F74B}"/>
              </a:ext>
            </a:extLst>
          </p:cNvPr>
          <p:cNvSpPr txBox="1"/>
          <p:nvPr/>
        </p:nvSpPr>
        <p:spPr>
          <a:xfrm>
            <a:off x="1050669" y="5424646"/>
            <a:ext cx="1488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PHYGEN</a:t>
            </a:r>
            <a:r>
              <a:rPr lang="en-US" altLang="ko-KR" sz="1000" baseline="30000" dirty="0"/>
              <a:t>INC </a:t>
            </a:r>
            <a:r>
              <a:rPr lang="en-US" altLang="ko-KR" sz="1000" dirty="0"/>
              <a:t>.(2022.4)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45D574-051E-4CB8-8636-BCB433B6DBE0}"/>
              </a:ext>
            </a:extLst>
          </p:cNvPr>
          <p:cNvSpPr/>
          <p:nvPr/>
        </p:nvSpPr>
        <p:spPr>
          <a:xfrm>
            <a:off x="10096499" y="2913643"/>
            <a:ext cx="1257301" cy="1458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32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6CE87-27AC-4B43-81B1-056408DF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388D2-E4AF-4C73-B4BE-7B292E68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De novo</a:t>
            </a:r>
            <a:r>
              <a:rPr lang="en-US" altLang="ko-KR" dirty="0"/>
              <a:t> assembly by contig level &gt;&gt; Graph approach used</a:t>
            </a:r>
          </a:p>
          <a:p>
            <a:r>
              <a:rPr lang="en-US" altLang="ko-KR" dirty="0"/>
              <a:t>Overlap Graph | </a:t>
            </a:r>
            <a:r>
              <a:rPr lang="en-US" altLang="ko-KR" i="1" dirty="0"/>
              <a:t>de Bruijn</a:t>
            </a:r>
            <a:r>
              <a:rPr lang="en-US" altLang="ko-KR" dirty="0"/>
              <a:t> Graph &lt; nodes of </a:t>
            </a:r>
            <a:r>
              <a:rPr lang="en-US" altLang="ko-KR" i="1" dirty="0"/>
              <a:t>de Bruijn</a:t>
            </a:r>
            <a:r>
              <a:rPr lang="en-US" altLang="ko-KR" dirty="0"/>
              <a:t> graph trimmed with k-</a:t>
            </a:r>
            <a:r>
              <a:rPr lang="en-US" altLang="ko-KR" dirty="0" err="1"/>
              <a:t>mer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7EFC93-1794-4106-B1BF-D81C6AA1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53158"/>
            <a:ext cx="5465458" cy="3658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AAD71-C3D5-48AF-BE27-6A61A77C9335}"/>
              </a:ext>
            </a:extLst>
          </p:cNvPr>
          <p:cNvSpPr txBox="1"/>
          <p:nvPr/>
        </p:nvSpPr>
        <p:spPr>
          <a:xfrm>
            <a:off x="0" y="6596390"/>
            <a:ext cx="271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Figure by Prof. Martin Steinegger (SNU)</a:t>
            </a:r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74D654-C6F9-4332-B9C4-89AEA3844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01" y="2685098"/>
            <a:ext cx="5127941" cy="355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9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6CE87-27AC-4B43-81B1-056408DF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388D2-E4AF-4C73-B4BE-7B292E68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De novo</a:t>
            </a:r>
            <a:r>
              <a:rPr lang="en-US" altLang="ko-KR" dirty="0"/>
              <a:t> assembly by contig level &gt;&gt; Graph approach used</a:t>
            </a:r>
          </a:p>
          <a:p>
            <a:r>
              <a:rPr lang="en-US" altLang="ko-KR" dirty="0"/>
              <a:t>Overlap Graph | </a:t>
            </a:r>
            <a:r>
              <a:rPr lang="en-US" altLang="ko-KR" i="1" dirty="0"/>
              <a:t>de Bruijn</a:t>
            </a:r>
            <a:r>
              <a:rPr lang="en-US" altLang="ko-KR" dirty="0"/>
              <a:t> Graph &lt; nodes of </a:t>
            </a:r>
            <a:r>
              <a:rPr lang="en-US" altLang="ko-KR" i="1" dirty="0"/>
              <a:t>de Bruijn</a:t>
            </a:r>
            <a:r>
              <a:rPr lang="en-US" altLang="ko-KR" dirty="0"/>
              <a:t> graph trimmed with k-</a:t>
            </a:r>
            <a:r>
              <a:rPr lang="en-US" altLang="ko-KR" dirty="0" err="1"/>
              <a:t>mer</a:t>
            </a:r>
            <a:r>
              <a:rPr lang="en-US" altLang="ko-KR" dirty="0"/>
              <a:t> (faster)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AAD71-C3D5-48AF-BE27-6A61A77C9335}"/>
              </a:ext>
            </a:extLst>
          </p:cNvPr>
          <p:cNvSpPr txBox="1"/>
          <p:nvPr/>
        </p:nvSpPr>
        <p:spPr>
          <a:xfrm>
            <a:off x="0" y="6596390"/>
            <a:ext cx="2684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Figure by Prof. Martin Steinegger (SNU)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8338C8-F7D2-4D4D-9861-06CD0156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3" y="2889113"/>
            <a:ext cx="5331148" cy="28442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7C3867-566B-470C-8350-06E7A0F4F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4335"/>
            <a:ext cx="5392631" cy="266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7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85020-17ED-40AC-A742-363CEDDC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0107C-AED3-4389-BD50-88E693CA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Conventional method after assembly: Hi-C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CDA1E-6F00-410B-84B2-00008C30B677}"/>
              </a:ext>
            </a:extLst>
          </p:cNvPr>
          <p:cNvSpPr txBox="1"/>
          <p:nvPr/>
        </p:nvSpPr>
        <p:spPr>
          <a:xfrm>
            <a:off x="1050669" y="5424646"/>
            <a:ext cx="1488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PHYGEN</a:t>
            </a:r>
            <a:r>
              <a:rPr lang="en-US" altLang="ko-KR" sz="1000" baseline="30000" dirty="0"/>
              <a:t>INC </a:t>
            </a:r>
            <a:r>
              <a:rPr lang="en-US" altLang="ko-KR" sz="1000" dirty="0"/>
              <a:t>.(2022.4)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ACB72E-E75B-4442-B643-D4D8E2710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69" y="2322248"/>
            <a:ext cx="4068097" cy="303492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93B5665-4D03-4C2E-8CED-035032C4AF87}"/>
              </a:ext>
            </a:extLst>
          </p:cNvPr>
          <p:cNvSpPr/>
          <p:nvPr/>
        </p:nvSpPr>
        <p:spPr>
          <a:xfrm>
            <a:off x="5331235" y="3586792"/>
            <a:ext cx="885217" cy="50583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E90CAA-970B-460F-8BED-9C660BFAC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921" y="2453208"/>
            <a:ext cx="4427544" cy="277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9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85020-17ED-40AC-A742-363CEDDC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0107C-AED3-4389-BD50-88E693CA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Constructing </a:t>
            </a:r>
            <a:r>
              <a:rPr lang="en-US" altLang="ko-KR" i="1" dirty="0"/>
              <a:t>Viola yedoensis </a:t>
            </a:r>
            <a:r>
              <a:rPr lang="en-US" altLang="ko-KR" dirty="0"/>
              <a:t>Genome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CA4126-89E7-4FB2-81C7-D80A2839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48" y="2208559"/>
            <a:ext cx="10583752" cy="3258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0CDA1E-6F00-410B-84B2-00008C30B677}"/>
              </a:ext>
            </a:extLst>
          </p:cNvPr>
          <p:cNvSpPr txBox="1"/>
          <p:nvPr/>
        </p:nvSpPr>
        <p:spPr>
          <a:xfrm>
            <a:off x="1050669" y="5424646"/>
            <a:ext cx="1488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PHYGEN</a:t>
            </a:r>
            <a:r>
              <a:rPr lang="en-US" altLang="ko-KR" sz="1000" baseline="30000" dirty="0"/>
              <a:t>INC </a:t>
            </a:r>
            <a:r>
              <a:rPr lang="en-US" altLang="ko-KR" sz="1000" dirty="0"/>
              <a:t>.(2022.4)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923233-926C-4EF1-B090-06979547FDD5}"/>
              </a:ext>
            </a:extLst>
          </p:cNvPr>
          <p:cNvSpPr/>
          <p:nvPr/>
        </p:nvSpPr>
        <p:spPr>
          <a:xfrm>
            <a:off x="4114799" y="3542293"/>
            <a:ext cx="3190875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F67EB-3566-4135-96D5-E952A87484E7}"/>
              </a:ext>
            </a:extLst>
          </p:cNvPr>
          <p:cNvSpPr/>
          <p:nvPr/>
        </p:nvSpPr>
        <p:spPr>
          <a:xfrm>
            <a:off x="3838575" y="4318687"/>
            <a:ext cx="276225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E4B22-02CB-4A9A-BD65-9C4C92EDC69F}"/>
              </a:ext>
            </a:extLst>
          </p:cNvPr>
          <p:cNvSpPr txBox="1"/>
          <p:nvPr/>
        </p:nvSpPr>
        <p:spPr>
          <a:xfrm>
            <a:off x="3629025" y="5312675"/>
            <a:ext cx="2466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+ Synteny based assembly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300276-62B2-4516-AB56-BB41E7729232}"/>
              </a:ext>
            </a:extLst>
          </p:cNvPr>
          <p:cNvSpPr/>
          <p:nvPr/>
        </p:nvSpPr>
        <p:spPr>
          <a:xfrm>
            <a:off x="3629023" y="5325383"/>
            <a:ext cx="3981451" cy="3048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731C6F-AF6E-40CE-ADA4-AEA60D2994BF}"/>
              </a:ext>
            </a:extLst>
          </p:cNvPr>
          <p:cNvSpPr txBox="1"/>
          <p:nvPr/>
        </p:nvSpPr>
        <p:spPr>
          <a:xfrm>
            <a:off x="5819775" y="3542293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1"/>
                </a:solidFill>
              </a:rPr>
              <a:t>(contig</a:t>
            </a:r>
            <a:r>
              <a:rPr lang="ko-KR" altLang="en-US" sz="1200" i="1" dirty="0">
                <a:solidFill>
                  <a:schemeClr val="bg1"/>
                </a:solidFill>
              </a:rPr>
              <a:t> </a:t>
            </a:r>
            <a:r>
              <a:rPr lang="en-US" altLang="ko-KR" sz="1200" i="1" dirty="0">
                <a:solidFill>
                  <a:schemeClr val="bg1"/>
                </a:solidFill>
              </a:rPr>
              <a:t>level)</a:t>
            </a:r>
            <a:endParaRPr lang="ko-KR" altLang="en-US" sz="1200" i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0BC00-5E9E-400A-A0E1-2E5C3AB55EBD}"/>
              </a:ext>
            </a:extLst>
          </p:cNvPr>
          <p:cNvSpPr txBox="1"/>
          <p:nvPr/>
        </p:nvSpPr>
        <p:spPr>
          <a:xfrm>
            <a:off x="5993900" y="5314697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(Chromosome level)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6152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D8A0F-AE7F-4B68-840B-6D0209E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E3451-806A-46BF-95C6-92C079C9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 Annotation with BRAKER2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67AA1D-BFB4-4A6B-94E4-528A950C5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7697"/>
            <a:ext cx="5072081" cy="4035178"/>
          </a:xfrm>
          <a:prstGeom prst="rect">
            <a:avLst/>
          </a:prstGeom>
        </p:spPr>
      </p:pic>
      <p:pic>
        <p:nvPicPr>
          <p:cNvPr id="1026" name="Picture 2" descr="braker2-main-b[fig2]">
            <a:extLst>
              <a:ext uri="{FF2B5EF4-FFF2-40B4-BE49-F238E27FC236}">
                <a16:creationId xmlns:a16="http://schemas.microsoft.com/office/drawing/2014/main" id="{DD37157B-220A-4C6F-9D76-69D7AE4D2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90" y="2457697"/>
            <a:ext cx="2857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04EB5-9703-4182-B9E5-EF370A0D029D}"/>
              </a:ext>
            </a:extLst>
          </p:cNvPr>
          <p:cNvSpPr txBox="1"/>
          <p:nvPr/>
        </p:nvSpPr>
        <p:spPr>
          <a:xfrm>
            <a:off x="7375956" y="5965587"/>
            <a:ext cx="268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Hoff et al. (2021). </a:t>
            </a:r>
          </a:p>
          <a:p>
            <a:r>
              <a:rPr lang="en-US" altLang="ko-KR" sz="1000" i="1" dirty="0"/>
              <a:t>NAR Genomics and Bioinformatics.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B25E5-2A54-4E67-BC23-B4FBAB409A92}"/>
              </a:ext>
            </a:extLst>
          </p:cNvPr>
          <p:cNvSpPr txBox="1"/>
          <p:nvPr/>
        </p:nvSpPr>
        <p:spPr>
          <a:xfrm>
            <a:off x="9545244" y="3429000"/>
            <a:ext cx="226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Unsupervised learning</a:t>
            </a:r>
            <a:r>
              <a:rPr lang="ko-KR" altLang="en-US" sz="900" b="1" dirty="0"/>
              <a:t>으로 </a:t>
            </a:r>
            <a:r>
              <a:rPr lang="en-US" altLang="ko-KR" sz="900" b="1" dirty="0"/>
              <a:t>hint </a:t>
            </a:r>
            <a:r>
              <a:rPr lang="ko-KR" altLang="en-US" sz="900" b="1" dirty="0"/>
              <a:t>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5F48A-B338-4B5B-9B72-7712FD359692}"/>
              </a:ext>
            </a:extLst>
          </p:cNvPr>
          <p:cNvSpPr txBox="1"/>
          <p:nvPr/>
        </p:nvSpPr>
        <p:spPr>
          <a:xfrm>
            <a:off x="9439882" y="4697293"/>
            <a:ext cx="2646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supervised learning</a:t>
            </a:r>
            <a:r>
              <a:rPr lang="ko-KR" altLang="en-US" sz="900" b="1" dirty="0"/>
              <a:t>으로 </a:t>
            </a:r>
            <a:r>
              <a:rPr lang="en-US" altLang="ko-KR" sz="900" b="1" dirty="0"/>
              <a:t>hint</a:t>
            </a:r>
            <a:r>
              <a:rPr lang="ko-KR" altLang="en-US" sz="900" b="1" dirty="0"/>
              <a:t>이용</a:t>
            </a:r>
            <a:r>
              <a:rPr lang="en-US" altLang="ko-KR" sz="900" b="1" dirty="0"/>
              <a:t>, annotation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04070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D8A0F-AE7F-4B68-840B-6D0209E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E3451-806A-46BF-95C6-92C079C9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In silico </a:t>
            </a:r>
            <a:r>
              <a:rPr lang="en-US" altLang="ko-KR" dirty="0"/>
              <a:t>synteny based genome assembly</a:t>
            </a:r>
          </a:p>
          <a:p>
            <a:endParaRPr lang="en-US" altLang="ko-KR" i="1" dirty="0"/>
          </a:p>
          <a:p>
            <a:endParaRPr lang="ko-KR" altLang="en-US" i="1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F6639F94-6816-4018-882F-70479D4A6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210154"/>
              </p:ext>
            </p:extLst>
          </p:nvPr>
        </p:nvGraphicFramePr>
        <p:xfrm>
          <a:off x="1117600" y="2714625"/>
          <a:ext cx="9664700" cy="3376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8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11768</TotalTime>
  <Words>551</Words>
  <Application>Microsoft Office PowerPoint</Application>
  <PresentationFormat>와이드스크린</PresentationFormat>
  <Paragraphs>104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0415 Data meeting</vt:lpstr>
      <vt:lpstr>Last work</vt:lpstr>
      <vt:lpstr>My work</vt:lpstr>
      <vt:lpstr>My work</vt:lpstr>
      <vt:lpstr>My work</vt:lpstr>
      <vt:lpstr>My Work</vt:lpstr>
      <vt:lpstr>My Work</vt:lpstr>
      <vt:lpstr>My Work</vt:lpstr>
      <vt:lpstr>My Work</vt:lpstr>
      <vt:lpstr>Synteny based genome assembly pipeline for Viola yedoensis</vt:lpstr>
      <vt:lpstr>Hisat2 Aligning</vt:lpstr>
      <vt:lpstr>BRAKER2 setting</vt:lpstr>
      <vt:lpstr>BRAKER2 setting</vt:lpstr>
      <vt:lpstr>Annotation Result</vt:lpstr>
      <vt:lpstr>Post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0321 Field Search</dc:title>
  <dc:creator>임현수</dc:creator>
  <cp:lastModifiedBy>임현수</cp:lastModifiedBy>
  <cp:revision>97</cp:revision>
  <dcterms:created xsi:type="dcterms:W3CDTF">2022-03-20T03:15:27Z</dcterms:created>
  <dcterms:modified xsi:type="dcterms:W3CDTF">2022-04-15T04:23:45Z</dcterms:modified>
</cp:coreProperties>
</file>