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3" r:id="rId3"/>
    <p:sldId id="297" r:id="rId4"/>
    <p:sldId id="298" r:id="rId5"/>
    <p:sldId id="299" r:id="rId6"/>
    <p:sldId id="301" r:id="rId7"/>
    <p:sldId id="300" r:id="rId8"/>
    <p:sldId id="304" r:id="rId9"/>
    <p:sldId id="303" r:id="rId10"/>
    <p:sldId id="302" r:id="rId11"/>
    <p:sldId id="29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33" autoAdjust="0"/>
    <p:restoredTop sz="88739" autoAdjust="0"/>
  </p:normalViewPr>
  <p:slideViewPr>
    <p:cSldViewPr snapToGrid="0">
      <p:cViewPr varScale="1">
        <p:scale>
          <a:sx n="102" d="100"/>
          <a:sy n="102" d="100"/>
        </p:scale>
        <p:origin x="1184" y="16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4CDF6FB-12B7-4A82-824F-389757CF84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8DB15C-5EDF-4CA2-81C6-34EDA2D3D5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BA130-3D90-4FF3-A395-5E66F083C2A4}" type="datetimeFigureOut">
              <a:rPr lang="ko-KR" altLang="en-US" smtClean="0"/>
              <a:t>2022. 5. 13.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51E799-317F-4B1A-B07F-33B84E91A9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F5AB74-48AB-4E8D-B18A-B2CC164FE7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AEE40-02C8-47DC-A55A-C042F1952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910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3B606-2FEA-48D9-B0CC-ABD0F6EC805F}" type="datetimeFigureOut">
              <a:rPr lang="ko-KR" altLang="en-US" smtClean="0"/>
              <a:t>2022. 5. 13.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B4D5-A219-47B2-A1A8-A89EB9C7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622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b="1" dirty="0"/>
              <a:t>sp.. </a:t>
            </a:r>
            <a:r>
              <a:rPr lang="ko-KR" altLang="en-US" sz="1100" b="1" dirty="0"/>
              <a:t>를 </a:t>
            </a:r>
            <a:r>
              <a:rPr lang="en-US" altLang="ko-KR" sz="1100" b="1" dirty="0" err="1"/>
              <a:t>yeodensis</a:t>
            </a:r>
            <a:r>
              <a:rPr lang="ko-KR" altLang="en-US" sz="1100" b="1" dirty="0"/>
              <a:t>로 바꾸기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4D5-A219-47B2-A1A8-A89EB9C7AD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19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0037D-995E-4F34-9264-4CD7E5556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5691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F1D52B-C185-4C58-AC18-F3DF1008B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6836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3EF58-489E-4641-BAE5-427D1202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2022. 5. 13.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292D6-9C38-4C5D-BD7E-D02CBA35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F2C5A3-38A2-4769-9538-786C43C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FB0387-C55B-426D-AFF3-E8B02A6D563C}"/>
              </a:ext>
            </a:extLst>
          </p:cNvPr>
          <p:cNvSpPr/>
          <p:nvPr userDrawn="1"/>
        </p:nvSpPr>
        <p:spPr>
          <a:xfrm>
            <a:off x="293298" y="3481440"/>
            <a:ext cx="11433481" cy="766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21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A277D-1429-4849-B349-2DC713CB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F1CE8E-0A03-4B63-8BF0-149DD9A80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063818-4CEA-4402-B90D-6E09D645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2022. 5. 13.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A348F-64DD-480F-A74C-BB1313F7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F3CBF9-3774-451A-8753-82E8EB7F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7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16AE14-941F-44C8-BF80-7F5ACFBD9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CDE20A-CFB1-41FE-9A23-A6D2C9F54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75949-B6B6-4DEB-9C5A-725607F5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2022. 5. 13.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9CAAD-E800-41EF-80CE-00A6B22E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299D4-2EE6-4A92-BAE5-05B7D737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1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7A948-3E90-422A-BFC1-013814EC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DDEC1D-8AAC-4961-9478-CD719430D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 b="1"/>
            </a:lvl1pPr>
            <a:lvl2pPr>
              <a:defRPr sz="1600" b="1"/>
            </a:lvl2pPr>
            <a:lvl3pPr>
              <a:defRPr sz="14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05C75-6CE9-470D-9E65-141E27D6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2022. 5. 13.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BF8F5-88A2-4BB5-AA1C-75AC1B5C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C075E-41F9-409A-B382-C7E6C40B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D0234A-721F-48F6-B977-F8FF66A8E9D0}"/>
              </a:ext>
            </a:extLst>
          </p:cNvPr>
          <p:cNvSpPr/>
          <p:nvPr userDrawn="1"/>
        </p:nvSpPr>
        <p:spPr>
          <a:xfrm>
            <a:off x="353683" y="1311215"/>
            <a:ext cx="4839419" cy="86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15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B9395-AAA1-4AD0-A957-C6853953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BAA94C-5933-4B45-BC6F-0596B8F48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6B7F2-7D4F-4185-B3ED-F12A7EDA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2022. 5. 13.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E03773-9C2B-460B-8DDD-A6BE88DC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47307-E319-4BAF-86E0-7A49BC10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16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4A6D7-D771-4646-970F-00D3B155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1D5D8-57E1-46DD-B181-9378F9B8A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926FB5-EA8F-4DA9-956E-C4630076D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3E3919-E38B-45BD-83CA-6FE75497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2022. 5. 13.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1D7D5-6408-4441-91A7-D1763A02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D074F-AC51-45D7-925D-0F0B0B06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4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BBA2-DD84-4FCF-9AB6-63C72C2F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67CF13-78C2-4659-A7A4-E0ECB3A11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495BE5-79A0-4CD4-A17A-50DCF7633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59EBE7-4941-487C-939A-DA3897F0E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D44B2D-3A10-4D78-BCF4-3529DEA47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37FA34-095F-498D-9FDA-6575B837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2022. 5. 13.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266A35-80A2-4797-99E9-54E0B9A6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39878A-5B49-4010-B125-BDA1F69B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5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60A2C-EFB7-4F4C-A79C-C555109C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EB786D-19D9-4BC8-BEF4-38BED579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2022. 5. 13.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D70D38-CE88-4718-BBAA-46E145F8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88D41F-46B7-422A-B430-41B27150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38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D089E9-0C02-4496-896E-BDA45A0A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2022. 5. 13.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30AEB5-C2B1-497C-8199-81CD3030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9F4EAD-46B5-4038-A528-29CBD2A4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72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C5797-ED8E-4A39-A51B-C8644AB5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68DAF-4EC7-495E-8FF5-77D35D6D6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FD6088-B69F-4AB6-843C-6AF7748F8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78E54F-6251-4CCE-9753-27B9A160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2022. 5. 13.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28ECAB-21BD-4116-AF61-A00F1F18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54DC23-CD7C-419C-A201-BE844CA5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3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2D55A-D50C-48D4-BB79-CB777371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5613EB-1A2C-4D57-B38E-08B80A779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2341BF-30EA-4418-83AA-914E8274B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132D69-DFE1-4D25-BF9F-200F94A3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2022. 5. 13.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2E0D79-36BF-47E2-A8AE-A84C8FF7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4C2D4-F09E-4DC2-B0DD-EFD05D6E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04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A95718-8193-44FD-8909-FF4A9521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C8E3C-77B1-4E4A-A761-912B2FC30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FAAA8-F380-4A68-9B47-E273823AF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504A3-1562-43F5-AFCE-E6926A3852ED}" type="datetimeFigureOut">
              <a:rPr lang="ko-KR" altLang="en-US" smtClean="0"/>
              <a:t>2022. 5. 13.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F944A-DBF8-4559-8078-E4D9772CA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C4A35-653A-4A06-8A85-A7EB61E82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93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42F57-3D24-4EE1-AF6B-12E7EB758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0513 Data meeting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06A59E-9909-4595-9C9E-1840E8E08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i="1" dirty="0"/>
              <a:t>For Viola genome project</a:t>
            </a:r>
          </a:p>
          <a:p>
            <a:r>
              <a:rPr lang="en-US" altLang="ko-KR" b="1" dirty="0"/>
              <a:t>SNU, School of Biological Science</a:t>
            </a:r>
          </a:p>
          <a:p>
            <a:endParaRPr lang="en-US" altLang="ko-KR" b="1" dirty="0"/>
          </a:p>
          <a:p>
            <a:r>
              <a:rPr lang="en-US" altLang="ko-KR" b="1" dirty="0"/>
              <a:t>Hyunsu Lim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5546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45C0A-8603-52AE-CCCA-DFECBBA9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Scaffolding Scenario 2 (novel)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9CB35D-6EFA-DB46-AD6F-FC5F94465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1. Deconstruct existing genomes into long contig level </a:t>
            </a:r>
          </a:p>
          <a:p>
            <a:r>
              <a:rPr kumimoji="1" lang="en-US" altLang="ko-KR" dirty="0"/>
              <a:t>2. Build assembly graph with graph assemblers (generating training dataset)</a:t>
            </a:r>
          </a:p>
          <a:p>
            <a:r>
              <a:rPr kumimoji="1" lang="en-US" altLang="ko-KR" dirty="0"/>
              <a:t>3. Build deep graph neural network to extract some context from assembly graph</a:t>
            </a:r>
          </a:p>
          <a:p>
            <a:r>
              <a:rPr kumimoji="1" lang="en-US" altLang="ko-KR" dirty="0"/>
              <a:t>4. Train Graph neural network and test it</a:t>
            </a:r>
          </a:p>
          <a:p>
            <a:r>
              <a:rPr kumimoji="1" lang="en-US" altLang="ko-KR" dirty="0"/>
              <a:t>5. Validate with Hi-C data (JUICY, QUAST)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16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FEF21-7222-4DE8-9948-62838F8E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FDC8D6-8877-4301-B938-C2E70C343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Study Pipeline 1</a:t>
            </a:r>
          </a:p>
          <a:p>
            <a:r>
              <a:rPr lang="en-US" altLang="ko-KR" dirty="0"/>
              <a:t>Pipeline 1 execution</a:t>
            </a:r>
          </a:p>
          <a:p>
            <a:r>
              <a:rPr lang="en-US" altLang="ko-KR" dirty="0"/>
              <a:t>~ Pipeline 2 step 2 prep.</a:t>
            </a:r>
          </a:p>
          <a:p>
            <a:endParaRPr lang="en-US" altLang="ko-KR" i="1" dirty="0"/>
          </a:p>
          <a:p>
            <a:endParaRPr lang="en-US" altLang="ko-KR" dirty="0"/>
          </a:p>
          <a:p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548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73E7C-2441-4A19-9ED3-1B6D272F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Last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1736CB-5E6D-4B31-9D49-A9A0CF2B2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6445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Annotation for </a:t>
            </a:r>
            <a:r>
              <a:rPr lang="en-US" altLang="ko-KR" sz="1600" i="1" dirty="0"/>
              <a:t>Viola </a:t>
            </a:r>
            <a:r>
              <a:rPr lang="en-US" altLang="ko-KR" sz="1600" i="1" dirty="0" err="1"/>
              <a:t>yedoensis</a:t>
            </a:r>
            <a:r>
              <a:rPr lang="en-US" altLang="ko-KR" sz="1600" i="1" dirty="0"/>
              <a:t> </a:t>
            </a:r>
            <a:r>
              <a:rPr lang="en-US" altLang="ko-KR" sz="1600" dirty="0"/>
              <a:t> transcriptome</a:t>
            </a:r>
          </a:p>
          <a:p>
            <a:r>
              <a:rPr lang="en-US" altLang="ko-KR" sz="1600" dirty="0"/>
              <a:t>Genome Browser for </a:t>
            </a:r>
            <a:r>
              <a:rPr lang="en-US" altLang="ko-KR" sz="1600" i="1" dirty="0"/>
              <a:t>Viola </a:t>
            </a:r>
            <a:r>
              <a:rPr lang="en-US" altLang="ko-KR" sz="1600" i="1" dirty="0" err="1"/>
              <a:t>yedoensis</a:t>
            </a:r>
            <a:endParaRPr lang="en-US" altLang="ko-KR" sz="1600" i="1" dirty="0"/>
          </a:p>
          <a:p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89A2F4-6FEA-D204-BED6-6154AFE35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26" y="2541739"/>
            <a:ext cx="6705600" cy="4191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2BD732-7B5B-F1F9-2D30-2B1BEFE02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3129274"/>
            <a:ext cx="4568869" cy="131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7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7E589-BCF3-0BB2-EA5E-7EDEEF36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Conventional Genome assembly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86796-4545-9200-DE44-05F06670F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Using Graph Theory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=&gt; Genome assembly</a:t>
            </a:r>
          </a:p>
          <a:p>
            <a:pPr marL="0" indent="0">
              <a:buNone/>
            </a:pPr>
            <a:r>
              <a:rPr kumimoji="1" lang="en-US" altLang="ko-KR" dirty="0"/>
              <a:t> is NP-hard problem</a:t>
            </a:r>
          </a:p>
          <a:p>
            <a:pPr marL="0" indent="0">
              <a:buNone/>
            </a:pPr>
            <a:r>
              <a:rPr kumimoji="1" lang="en-US" altLang="ko-KR" dirty="0"/>
              <a:t> </a:t>
            </a:r>
            <a:r>
              <a:rPr kumimoji="1" lang="en-US" altLang="ko-KR" dirty="0" err="1"/>
              <a:t>mathmatically</a:t>
            </a:r>
            <a:endParaRPr kumimoji="1" lang="ko-KR" altLang="en-US" dirty="0"/>
          </a:p>
        </p:txBody>
      </p:sp>
      <p:pic>
        <p:nvPicPr>
          <p:cNvPr id="1028" name="Picture 4" descr="Assembly of large genomes using second-generation sequencing">
            <a:extLst>
              <a:ext uri="{FF2B5EF4-FFF2-40B4-BE49-F238E27FC236}">
                <a16:creationId xmlns:a16="http://schemas.microsoft.com/office/drawing/2014/main" id="{56B4A314-70DB-5335-3805-0018F7265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134" y="1825625"/>
            <a:ext cx="6120352" cy="452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E538CF4-F492-4E63-953B-A1E88C2E10BB}"/>
              </a:ext>
            </a:extLst>
          </p:cNvPr>
          <p:cNvSpPr/>
          <p:nvPr/>
        </p:nvSpPr>
        <p:spPr>
          <a:xfrm>
            <a:off x="2484329" y="5881013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R" sz="1100" dirty="0">
                <a:solidFill>
                  <a:srgbClr val="222222"/>
                </a:solidFill>
                <a:latin typeface="Arial" panose="020B0604020202020204" pitchFamily="34" charset="0"/>
              </a:rPr>
              <a:t>Schatz, M. C., </a:t>
            </a:r>
            <a:r>
              <a:rPr lang="en" altLang="ko-KR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Delcher</a:t>
            </a:r>
            <a:r>
              <a:rPr lang="en" altLang="ko-KR" sz="1100" dirty="0">
                <a:solidFill>
                  <a:srgbClr val="222222"/>
                </a:solidFill>
                <a:latin typeface="Arial" panose="020B0604020202020204" pitchFamily="34" charset="0"/>
              </a:rPr>
              <a:t>, A. L., &amp; </a:t>
            </a:r>
            <a:r>
              <a:rPr lang="en" altLang="ko-KR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Salzberg</a:t>
            </a:r>
            <a:r>
              <a:rPr lang="en" altLang="ko-KR" sz="1100" dirty="0">
                <a:solidFill>
                  <a:srgbClr val="222222"/>
                </a:solidFill>
                <a:latin typeface="Arial" panose="020B0604020202020204" pitchFamily="34" charset="0"/>
              </a:rPr>
              <a:t>, S. L. (2010). Assembly of large genomes using second-generation sequencing. </a:t>
            </a:r>
            <a:r>
              <a:rPr lang="en" altLang="ko-KR" sz="1100" i="1" dirty="0">
                <a:solidFill>
                  <a:srgbClr val="222222"/>
                </a:solidFill>
                <a:latin typeface="Arial" panose="020B0604020202020204" pitchFamily="34" charset="0"/>
              </a:rPr>
              <a:t>Genome research</a:t>
            </a:r>
            <a:r>
              <a:rPr lang="en" altLang="ko-KR" sz="11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" altLang="ko-KR" sz="1100" i="1" dirty="0">
                <a:solidFill>
                  <a:srgbClr val="222222"/>
                </a:solidFill>
                <a:latin typeface="Arial" panose="020B0604020202020204" pitchFamily="34" charset="0"/>
              </a:rPr>
              <a:t>20</a:t>
            </a:r>
            <a:r>
              <a:rPr lang="en" altLang="ko-KR" sz="1100" dirty="0">
                <a:solidFill>
                  <a:srgbClr val="222222"/>
                </a:solidFill>
                <a:latin typeface="Arial" panose="020B0604020202020204" pitchFamily="34" charset="0"/>
              </a:rPr>
              <a:t>(9), 1165-1173.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3582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E7041-24B9-C013-2CD8-058386107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85745" cy="1325563"/>
          </a:xfrm>
        </p:spPr>
        <p:txBody>
          <a:bodyPr/>
          <a:lstStyle/>
          <a:p>
            <a:r>
              <a:rPr kumimoji="1" lang="en-US" altLang="ko-KR" dirty="0"/>
              <a:t>Existing Synteny graph-based Genome assembly tool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E935E-742A-ABA0-8E48-00876A7B2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Ragout 2.3.0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4EE90A-4315-1C56-0F4A-794188729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66049"/>
            <a:ext cx="8304756" cy="461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9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E7041-24B9-C013-2CD8-058386107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85745" cy="1325563"/>
          </a:xfrm>
        </p:spPr>
        <p:txBody>
          <a:bodyPr/>
          <a:lstStyle/>
          <a:p>
            <a:r>
              <a:rPr kumimoji="1" lang="en-US" altLang="ko-KR" dirty="0"/>
              <a:t>Existing Synteny graph-based Genome assembly tool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E935E-742A-ABA0-8E48-00876A7B2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Ragout 2.3.0. !!!(needs reference)!!!</a:t>
            </a:r>
          </a:p>
          <a:p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082562-6FD1-83CC-8B23-676F5C1B9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87827"/>
            <a:ext cx="5477006" cy="411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7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45C0A-8603-52AE-CCCA-DFECBBA9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Scaffolding Scenario 1 (conventional)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9CB35D-6EFA-DB46-AD6F-FC5F94465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1. Divide into linkage/synteny groups manually (ALLMAPS), (BOSS)</a:t>
            </a:r>
          </a:p>
          <a:p>
            <a:r>
              <a:rPr kumimoji="1" lang="en-US" altLang="ko-KR" dirty="0"/>
              <a:t>2. Build Draft Scaffold</a:t>
            </a:r>
          </a:p>
          <a:p>
            <a:r>
              <a:rPr kumimoji="1" lang="en-US" altLang="ko-KR" dirty="0"/>
              <a:t>3. Scaffold through linked contigs (ARCS)</a:t>
            </a:r>
          </a:p>
          <a:p>
            <a:r>
              <a:rPr kumimoji="1" lang="en-US" altLang="ko-KR" dirty="0"/>
              <a:t>4. Comparison between Hi-C data for validation (JUICY), (QUAST)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633649-C9EE-EA5E-EB28-5CCB98F1D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39335"/>
            <a:ext cx="4718311" cy="295354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5BCFFE9F-08F2-BCE0-FE1C-9C41DD536600}"/>
              </a:ext>
            </a:extLst>
          </p:cNvPr>
          <p:cNvCxnSpPr/>
          <p:nvPr/>
        </p:nvCxnSpPr>
        <p:spPr>
          <a:xfrm>
            <a:off x="388307" y="2918564"/>
            <a:ext cx="933189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E9EC5A-3A15-9576-5BCF-8EDAE18C8352}"/>
              </a:ext>
            </a:extLst>
          </p:cNvPr>
          <p:cNvSpPr txBox="1"/>
          <p:nvPr/>
        </p:nvSpPr>
        <p:spPr>
          <a:xfrm>
            <a:off x="8542750" y="2951950"/>
            <a:ext cx="3494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Number of Papers just do this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50119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32B40-CD00-8AD9-A726-03AF88A9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Dividing into linkage groups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457760-0663-20EC-F73A-97811B5DD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ALLMAPS</a:t>
            </a:r>
            <a:r>
              <a:rPr kumimoji="1" lang="ko-KR" altLang="en-US" dirty="0"/>
              <a:t>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Can divide genome into linkage groups 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BE3648-CB14-4E22-C173-C33ECD67E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67" y="2179856"/>
            <a:ext cx="7849767" cy="467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6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32B40-CD00-8AD9-A726-03AF88A9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Dividing into linkage groups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457760-0663-20EC-F73A-97811B5DD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BOSS =&gt; figure out contig order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3D1575-1B23-43FD-BDB2-004602C70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5536"/>
            <a:ext cx="6289110" cy="461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3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7735A-3F5A-CD78-8308-F6B78CAB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Scaffold through linked contigs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ED1C5E-692D-73E9-26F8-CFB92E13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ARCS =&gt; requires draft scaffold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229549-BA7E-4448-3D42-53490D81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4762"/>
            <a:ext cx="6444245" cy="458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85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11930</TotalTime>
  <Words>270</Words>
  <Application>Microsoft Macintosh PowerPoint</Application>
  <PresentationFormat>와이드스크린</PresentationFormat>
  <Paragraphs>44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0513 Data meeting</vt:lpstr>
      <vt:lpstr>Last work</vt:lpstr>
      <vt:lpstr>Conventional Genome assembly</vt:lpstr>
      <vt:lpstr>Existing Synteny graph-based Genome assembly tool</vt:lpstr>
      <vt:lpstr>Existing Synteny graph-based Genome assembly tool</vt:lpstr>
      <vt:lpstr>Scaffolding Scenario 1 (conventional)</vt:lpstr>
      <vt:lpstr>Dividing into linkage groups</vt:lpstr>
      <vt:lpstr>Dividing into linkage groups</vt:lpstr>
      <vt:lpstr>Scaffold through linked contigs</vt:lpstr>
      <vt:lpstr>Scaffolding Scenario 2 (novel)</vt:lpstr>
      <vt:lpstr>Post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0321 Field Search</dc:title>
  <dc:creator>임현수</dc:creator>
  <cp:lastModifiedBy>임현수</cp:lastModifiedBy>
  <cp:revision>102</cp:revision>
  <dcterms:created xsi:type="dcterms:W3CDTF">2022-03-20T03:15:27Z</dcterms:created>
  <dcterms:modified xsi:type="dcterms:W3CDTF">2022-05-13T04:00:09Z</dcterms:modified>
</cp:coreProperties>
</file>