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5" r:id="rId3"/>
    <p:sldId id="335" r:id="rId4"/>
    <p:sldId id="337" r:id="rId5"/>
    <p:sldId id="340" r:id="rId6"/>
    <p:sldId id="336" r:id="rId7"/>
    <p:sldId id="338" r:id="rId8"/>
    <p:sldId id="339" r:id="rId9"/>
    <p:sldId id="341" r:id="rId10"/>
    <p:sldId id="342" r:id="rId11"/>
    <p:sldId id="33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6" autoAdjust="0"/>
    <p:restoredTop sz="87087" autoAdjust="0"/>
  </p:normalViewPr>
  <p:slideViewPr>
    <p:cSldViewPr snapToGrid="0">
      <p:cViewPr varScale="1">
        <p:scale>
          <a:sx n="100" d="100"/>
          <a:sy n="100" d="100"/>
        </p:scale>
        <p:origin x="1224" y="1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9"/>
            <a:ext cx="1219200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4302"/>
            <a:ext cx="12192000" cy="4822661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3" y="6456820"/>
            <a:ext cx="2743200" cy="365125"/>
          </a:xfrm>
        </p:spPr>
        <p:txBody>
          <a:bodyPr/>
          <a:lstStyle/>
          <a:p>
            <a:r>
              <a:rPr lang="en-US" altLang="ko-KR" dirty="0"/>
              <a:t>SNU Biology Hyunsu in </a:t>
            </a:r>
            <a:r>
              <a:rPr lang="en-US" altLang="ko-KR" dirty="0" err="1"/>
              <a:t>Hyunlab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0" y="95340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DE269-9EF3-FF46-A6B6-9654C98BB20F}"/>
              </a:ext>
            </a:extLst>
          </p:cNvPr>
          <p:cNvSpPr txBox="1"/>
          <p:nvPr userDrawn="1"/>
        </p:nvSpPr>
        <p:spPr>
          <a:xfrm>
            <a:off x="11005932" y="36055"/>
            <a:ext cx="118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/>
              <a:t>2022.05 Hyunsu Lim</a:t>
            </a:r>
            <a:endParaRPr lang="ko-KR" altLang="en-US" sz="800" dirty="0"/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0624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</a:t>
            </a:r>
            <a:r>
              <a:rPr lang="en-US" altLang="ko-KR" i="1" dirty="0"/>
              <a:t>iola philippica genome </a:t>
            </a:r>
            <a:r>
              <a:rPr lang="en-US" altLang="ko-KR" b="1" i="1" dirty="0"/>
              <a:t>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8946-74EC-018C-759C-D71DAD89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0623 troubleshooting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6AA04-FD58-FC17-0BF8-7B12EADC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구현한 </a:t>
            </a:r>
            <a:r>
              <a:rPr kumimoji="1" lang="en-US" altLang="ko-Kore-KR" dirty="0"/>
              <a:t>DFS </a:t>
            </a:r>
            <a:r>
              <a:rPr kumimoji="1" lang="ko-Kore-KR" altLang="en-US" dirty="0"/>
              <a:t>알고리즘을 검토하는 도중 모든 노드를 방문하지만 모든 경로를 방문하지는 않는다는 사실 발견</a:t>
            </a:r>
            <a:endParaRPr kumimoji="1" lang="en-US" altLang="ko-Kore-KR" dirty="0"/>
          </a:p>
          <a:p>
            <a:r>
              <a:rPr kumimoji="1" lang="en-US" altLang="ko-KR" dirty="0"/>
              <a:t>=&gt; </a:t>
            </a:r>
            <a:r>
              <a:rPr kumimoji="1" lang="ko-KR" altLang="en-US" dirty="0"/>
              <a:t>최대 깊이 구하는 과정에서 일부만 제대로 된 최대 깊이가 구해짐을 확인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일부만 그룹화가 잘 되었을 것으로 추정</a:t>
            </a:r>
          </a:p>
        </p:txBody>
      </p:sp>
    </p:spTree>
    <p:extLst>
      <p:ext uri="{BB962C8B-B14F-4D97-AF65-F5344CB8AC3E}">
        <p14:creationId xmlns:p14="http://schemas.microsoft.com/office/powerpoint/2010/main" val="173209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E681-6408-D97A-71CC-2525E7AD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Next Work</a:t>
            </a:r>
            <a:endParaRPr kumimoji="1" lang="ko-Kore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724489-C30A-529C-A645-1F6A30CD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endParaRPr kumimoji="1" lang="en-US" altLang="ko-Kore-KR" dirty="0"/>
          </a:p>
          <a:p>
            <a:pPr lvl="1"/>
            <a:r>
              <a:rPr kumimoji="1" lang="ko-Kore-KR" altLang="en-US" dirty="0"/>
              <a:t>그룹들이 잘 나뉘었는지 검증 필요</a:t>
            </a:r>
            <a:r>
              <a:rPr kumimoji="1" lang="en-US" altLang="ko-Kore-KR" dirty="0"/>
              <a:t>!</a:t>
            </a:r>
          </a:p>
          <a:p>
            <a:pPr lvl="1"/>
            <a:r>
              <a:rPr kumimoji="1" lang="ko-Kore-KR" altLang="en-US" dirty="0"/>
              <a:t>순서 정렬 방법 고안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893B8F-6F19-A2EB-665A-DAFA65E37373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Genome browser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total annotation </a:t>
            </a:r>
            <a:r>
              <a:rPr kumimoji="1" lang="ko-Kore-KR" altLang="en-US" dirty="0"/>
              <a:t>올리기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Genome browser </a:t>
            </a:r>
            <a:r>
              <a:rPr kumimoji="1" lang="ko-Kore-KR" altLang="en-US" dirty="0"/>
              <a:t>개선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서열 복사</a:t>
            </a:r>
            <a:r>
              <a:rPr kumimoji="1" lang="en-US" altLang="ko-Kore-KR" dirty="0"/>
              <a:t>+</a:t>
            </a:r>
            <a:r>
              <a:rPr kumimoji="1" lang="ko-Kore-KR" altLang="en-US" dirty="0"/>
              <a:t>붙여넣기 쉽도록</a:t>
            </a:r>
            <a:r>
              <a:rPr kumimoji="1" lang="en-US" altLang="ko-Kore-KR" dirty="0"/>
              <a:t>)</a:t>
            </a:r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0551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EEE9-7325-2AF6-74E1-F74D2993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Last Work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EB3B8-DE1E-0817-60AF-6A9496EA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9148F3-EC4E-E798-2AD4-260ACA4E1B82}"/>
              </a:ext>
            </a:extLst>
          </p:cNvPr>
          <p:cNvGrpSpPr/>
          <p:nvPr/>
        </p:nvGrpSpPr>
        <p:grpSpPr>
          <a:xfrm>
            <a:off x="1485900" y="1515176"/>
            <a:ext cx="8915400" cy="4661787"/>
            <a:chOff x="1485900" y="1515176"/>
            <a:chExt cx="8915400" cy="466178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E71ED47-824A-7F4F-137F-CC86A8C1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900" y="1515176"/>
              <a:ext cx="8915400" cy="466178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78BB80-1A4B-679E-1190-C1E06EF134FD}"/>
                </a:ext>
              </a:extLst>
            </p:cNvPr>
            <p:cNvSpPr/>
            <p:nvPr/>
          </p:nvSpPr>
          <p:spPr>
            <a:xfrm>
              <a:off x="1485900" y="5816600"/>
              <a:ext cx="8623300" cy="27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7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5993-9AA5-1EB3-81F8-9011092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6EAF1-AAD5-3345-8BC2-70F6CB44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Col</a:t>
            </a:r>
            <a:r>
              <a:rPr kumimoji="1" lang="en-US" altLang="ko-KR" dirty="0"/>
              <a:t>l</a:t>
            </a:r>
            <a:r>
              <a:rPr kumimoji="1" lang="en-US" altLang="ko-Kore-KR" dirty="0"/>
              <a:t>inearity graph</a:t>
            </a:r>
            <a:r>
              <a:rPr kumimoji="1" lang="ko-Kore-KR" altLang="en-US" dirty="0"/>
              <a:t>의 성질을 이용해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lineage</a:t>
            </a:r>
            <a:r>
              <a:rPr kumimoji="1" lang="ko-Kore-KR" altLang="en-US" dirty="0"/>
              <a:t>로 분리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검증 필요</a:t>
            </a:r>
            <a:r>
              <a:rPr kumimoji="1" lang="en-US" altLang="ko-Kore-KR" dirty="0"/>
              <a:t>)</a:t>
            </a:r>
          </a:p>
          <a:p>
            <a:pPr lvl="1"/>
            <a:r>
              <a:rPr kumimoji="1" lang="ko-Kore-KR" altLang="en-US" dirty="0"/>
              <a:t>검증 방법 </a:t>
            </a:r>
            <a:r>
              <a:rPr kumimoji="1" lang="en-US" altLang="ko-Kore-KR" dirty="0"/>
              <a:t>search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A5AE20-42B9-ED2C-67A7-C52729AA9591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5</a:t>
            </a:r>
            <a:r>
              <a:rPr kumimoji="1" lang="ko-Kore-KR" altLang="en-US" dirty="0"/>
              <a:t>개 조직 </a:t>
            </a:r>
            <a:r>
              <a:rPr kumimoji="1" lang="en-US" altLang="ko-Kore-KR" dirty="0"/>
              <a:t>transcriptome </a:t>
            </a:r>
            <a:r>
              <a:rPr kumimoji="1" lang="ko-Kore-KR" altLang="en-US" dirty="0"/>
              <a:t>합쳐 </a:t>
            </a:r>
            <a:r>
              <a:rPr kumimoji="1" lang="en-US" altLang="ko-Kore-KR" dirty="0"/>
              <a:t>annotation </a:t>
            </a:r>
            <a:r>
              <a:rPr kumimoji="1" lang="ko-Kore-KR" altLang="en-US" dirty="0"/>
              <a:t>완료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Blast </a:t>
            </a:r>
            <a:r>
              <a:rPr kumimoji="1" lang="ko-Kore-KR" altLang="en-US" dirty="0"/>
              <a:t>매뉴얼 정비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267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1D72B-3F08-ABA8-0C49-EC905D7B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다음의 관찰를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4EEDC-9603-1579-F046-9224C110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117-114</a:t>
            </a:r>
          </a:p>
          <a:p>
            <a:r>
              <a:rPr kumimoji="1" lang="en-US" altLang="ko-Kore-KR" dirty="0"/>
              <a:t>117-118</a:t>
            </a:r>
          </a:p>
          <a:p>
            <a:r>
              <a:rPr kumimoji="1" lang="en-US" altLang="ko-Kore-KR" dirty="0"/>
              <a:t>117-178</a:t>
            </a:r>
          </a:p>
          <a:p>
            <a:r>
              <a:rPr kumimoji="1" lang="en-US" altLang="ko-Kore-KR" dirty="0"/>
              <a:t>117-68</a:t>
            </a:r>
          </a:p>
          <a:p>
            <a:r>
              <a:rPr kumimoji="1" lang="en-US" altLang="ko-Kore-KR" dirty="0"/>
              <a:t>64-118</a:t>
            </a:r>
          </a:p>
          <a:p>
            <a:r>
              <a:rPr kumimoji="1" lang="en-US" altLang="ko-Kore-KR" dirty="0"/>
              <a:t>64-169</a:t>
            </a:r>
          </a:p>
          <a:p>
            <a:r>
              <a:rPr kumimoji="1" lang="en-US" altLang="ko-Kore-KR" dirty="0"/>
              <a:t>184-167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64F3BB-1044-68D2-D739-72F7943B68ED}"/>
              </a:ext>
            </a:extLst>
          </p:cNvPr>
          <p:cNvSpPr/>
          <p:nvPr/>
        </p:nvSpPr>
        <p:spPr>
          <a:xfrm>
            <a:off x="8124363" y="1652194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117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5FC074A-A68A-69D8-F40A-542D1651A692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414338" y="2378483"/>
            <a:ext cx="1275425" cy="619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439A37B-616B-F241-4DCF-47B3A9845F62}"/>
              </a:ext>
            </a:extLst>
          </p:cNvPr>
          <p:cNvSpPr/>
          <p:nvPr/>
        </p:nvSpPr>
        <p:spPr>
          <a:xfrm>
            <a:off x="10437613" y="2730671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178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F87984-4E80-BB28-CFBA-5654087A577F}"/>
              </a:ext>
            </a:extLst>
          </p:cNvPr>
          <p:cNvSpPr/>
          <p:nvPr/>
        </p:nvSpPr>
        <p:spPr>
          <a:xfrm>
            <a:off x="9508663" y="931833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68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E68162-3B54-2F68-841D-87447C2B6228}"/>
              </a:ext>
            </a:extLst>
          </p:cNvPr>
          <p:cNvSpPr/>
          <p:nvPr/>
        </p:nvSpPr>
        <p:spPr>
          <a:xfrm>
            <a:off x="6936913" y="667314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114</a:t>
            </a:r>
            <a:endParaRPr kumimoji="1" lang="ko-Kore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6BFC82F-30D5-36A4-39B2-6B2670CDBDE7}"/>
              </a:ext>
            </a:extLst>
          </p:cNvPr>
          <p:cNvCxnSpPr>
            <a:cxnSpLocks/>
          </p:cNvCxnSpPr>
          <p:nvPr/>
        </p:nvCxnSpPr>
        <p:spPr>
          <a:xfrm>
            <a:off x="7604588" y="1227381"/>
            <a:ext cx="1275425" cy="619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C86874E-9D90-856C-AB0B-01CE7C9B270A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9414338" y="1464076"/>
            <a:ext cx="487593" cy="312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E58B7AC-66D7-0307-A125-5687713CB610}"/>
              </a:ext>
            </a:extLst>
          </p:cNvPr>
          <p:cNvSpPr/>
          <p:nvPr/>
        </p:nvSpPr>
        <p:spPr>
          <a:xfrm>
            <a:off x="8124363" y="3358557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118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00725B9-4007-F06C-E2FA-B5D80575B9AD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8880013" y="2503094"/>
            <a:ext cx="0" cy="855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B1FBBBD1-4FD6-65FF-8472-A4356788B77B}"/>
              </a:ext>
            </a:extLst>
          </p:cNvPr>
          <p:cNvSpPr/>
          <p:nvPr/>
        </p:nvSpPr>
        <p:spPr>
          <a:xfrm>
            <a:off x="8124363" y="5056489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64</a:t>
            </a:r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D448510-EA4D-50EB-FD83-D3D89E316ED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880013" y="4201026"/>
            <a:ext cx="0" cy="855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32C8D1C-1323-DC04-1EE5-1929F3FA72CB}"/>
              </a:ext>
            </a:extLst>
          </p:cNvPr>
          <p:cNvSpPr/>
          <p:nvPr/>
        </p:nvSpPr>
        <p:spPr>
          <a:xfrm>
            <a:off x="6267913" y="4212534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169</a:t>
            </a:r>
            <a:endParaRPr kumimoji="1" lang="ko-Kore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5AAE313-30D7-0197-274B-6A452046424A}"/>
              </a:ext>
            </a:extLst>
          </p:cNvPr>
          <p:cNvCxnSpPr>
            <a:cxnSpLocks/>
          </p:cNvCxnSpPr>
          <p:nvPr/>
        </p:nvCxnSpPr>
        <p:spPr>
          <a:xfrm>
            <a:off x="7604588" y="4803219"/>
            <a:ext cx="843625" cy="676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FDFE9CC7-F848-3703-49B0-1DDBF05E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898"/>
              </p:ext>
            </p:extLst>
          </p:nvPr>
        </p:nvGraphicFramePr>
        <p:xfrm>
          <a:off x="1831513" y="2122417"/>
          <a:ext cx="3302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48433692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66924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그룹 </a:t>
                      </a: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그룹 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17(3)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18(2)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3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64(3)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14(4)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4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78(4)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8(4)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6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69(4)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3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84(1)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7(1)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7(1)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84(1)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336"/>
                  </a:ext>
                </a:extLst>
              </a:tr>
            </a:tbl>
          </a:graphicData>
        </a:graphic>
      </p:graphicFrame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08FC8D6E-34AD-91D4-AD94-1F9F13458B98}"/>
              </a:ext>
            </a:extLst>
          </p:cNvPr>
          <p:cNvSpPr/>
          <p:nvPr/>
        </p:nvSpPr>
        <p:spPr>
          <a:xfrm>
            <a:off x="1607413" y="4421747"/>
            <a:ext cx="3670300" cy="558800"/>
          </a:xfrm>
          <a:prstGeom prst="bracketPair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5081AA7-1156-339D-14BE-CE3A9290957B}"/>
              </a:ext>
            </a:extLst>
          </p:cNvPr>
          <p:cNvCxnSpPr>
            <a:cxnSpLocks/>
          </p:cNvCxnSpPr>
          <p:nvPr/>
        </p:nvCxnSpPr>
        <p:spPr>
          <a:xfrm>
            <a:off x="2979013" y="2600663"/>
            <a:ext cx="50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50A21FC-0C53-22D2-43A1-81BC8D08D38C}"/>
              </a:ext>
            </a:extLst>
          </p:cNvPr>
          <p:cNvCxnSpPr>
            <a:cxnSpLocks/>
          </p:cNvCxnSpPr>
          <p:nvPr/>
        </p:nvCxnSpPr>
        <p:spPr>
          <a:xfrm>
            <a:off x="2979013" y="2608379"/>
            <a:ext cx="463550" cy="454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E7F661B1-F731-63BF-5822-00EF67CDD11D}"/>
              </a:ext>
            </a:extLst>
          </p:cNvPr>
          <p:cNvCxnSpPr>
            <a:cxnSpLocks/>
          </p:cNvCxnSpPr>
          <p:nvPr/>
        </p:nvCxnSpPr>
        <p:spPr>
          <a:xfrm>
            <a:off x="2989663" y="2608379"/>
            <a:ext cx="488287" cy="860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8417B8F-D521-9DCD-442C-CA97C988C386}"/>
              </a:ext>
            </a:extLst>
          </p:cNvPr>
          <p:cNvCxnSpPr>
            <a:cxnSpLocks/>
          </p:cNvCxnSpPr>
          <p:nvPr/>
        </p:nvCxnSpPr>
        <p:spPr>
          <a:xfrm>
            <a:off x="2979013" y="2600663"/>
            <a:ext cx="498937" cy="124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DFA24F86-5D56-57B4-1AFA-7DF0D92D864D}"/>
              </a:ext>
            </a:extLst>
          </p:cNvPr>
          <p:cNvCxnSpPr>
            <a:cxnSpLocks/>
          </p:cNvCxnSpPr>
          <p:nvPr/>
        </p:nvCxnSpPr>
        <p:spPr>
          <a:xfrm flipV="1">
            <a:off x="2989663" y="2608379"/>
            <a:ext cx="492850" cy="386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BFD9E32E-236B-BD53-9A5D-CB4A8EC31D28}"/>
              </a:ext>
            </a:extLst>
          </p:cNvPr>
          <p:cNvCxnSpPr>
            <a:cxnSpLocks/>
          </p:cNvCxnSpPr>
          <p:nvPr/>
        </p:nvCxnSpPr>
        <p:spPr>
          <a:xfrm>
            <a:off x="3000249" y="2979847"/>
            <a:ext cx="477701" cy="11970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C2054A-5021-9F15-3433-FD8C25F98322}"/>
              </a:ext>
            </a:extLst>
          </p:cNvPr>
          <p:cNvSpPr txBox="1"/>
          <p:nvPr/>
        </p:nvSpPr>
        <p:spPr>
          <a:xfrm>
            <a:off x="932525" y="5782419"/>
            <a:ext cx="536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최대 깊이가 홀수면 다른 그룹</a:t>
            </a:r>
            <a:endParaRPr kumimoji="1" lang="en-US" altLang="ko-Kore-KR" dirty="0"/>
          </a:p>
          <a:p>
            <a:r>
              <a:rPr kumimoji="1" lang="ko-Kore-KR" altLang="en-US" dirty="0"/>
              <a:t>최대 깊이가 짝수면 같은 그룹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E70744-47BE-EBD7-2CEB-43FBA88AB187}"/>
              </a:ext>
            </a:extLst>
          </p:cNvPr>
          <p:cNvSpPr txBox="1"/>
          <p:nvPr/>
        </p:nvSpPr>
        <p:spPr>
          <a:xfrm>
            <a:off x="1682749" y="1405482"/>
            <a:ext cx="35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BUSCO synteny search</a:t>
            </a:r>
            <a:r>
              <a:rPr kumimoji="1" lang="ko-Kore-KR" altLang="en-US" dirty="0"/>
              <a:t>의 일부분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378D5BA-AD54-37F9-7618-3C0DA233918C}"/>
              </a:ext>
            </a:extLst>
          </p:cNvPr>
          <p:cNvSpPr/>
          <p:nvPr/>
        </p:nvSpPr>
        <p:spPr>
          <a:xfrm>
            <a:off x="10503825" y="5561563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67</a:t>
            </a:r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F8A9D0-1421-51CC-324F-37C14BB0B52E}"/>
              </a:ext>
            </a:extLst>
          </p:cNvPr>
          <p:cNvSpPr/>
          <p:nvPr/>
        </p:nvSpPr>
        <p:spPr>
          <a:xfrm>
            <a:off x="10475450" y="4104059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184</a:t>
            </a:r>
            <a:endParaRPr kumimoji="1" lang="ko-Kore-KR" altLang="en-US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6D4B14E-8763-5FAC-4B12-2CA84E8686C9}"/>
              </a:ext>
            </a:extLst>
          </p:cNvPr>
          <p:cNvCxnSpPr>
            <a:cxnSpLocks/>
          </p:cNvCxnSpPr>
          <p:nvPr/>
        </p:nvCxnSpPr>
        <p:spPr>
          <a:xfrm flipH="1">
            <a:off x="11221838" y="4803219"/>
            <a:ext cx="37637" cy="793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7A40-66F8-EA92-6CFA-609CA837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다른 예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순환 그래프가 있는 경우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3F58D-9C5C-1E9D-5860-3CD80A8D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문제가 발생함</a:t>
            </a:r>
            <a:r>
              <a:rPr kumimoji="1" lang="en-US" altLang="ko-Kore-KR" dirty="0"/>
              <a:t>!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F5824D-8D9B-946A-967F-79186755482A}"/>
              </a:ext>
            </a:extLst>
          </p:cNvPr>
          <p:cNvSpPr/>
          <p:nvPr/>
        </p:nvSpPr>
        <p:spPr>
          <a:xfrm>
            <a:off x="4320713" y="1974622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35F938B-F391-C198-89C8-BD8E874687CE}"/>
              </a:ext>
            </a:extLst>
          </p:cNvPr>
          <p:cNvCxnSpPr>
            <a:cxnSpLocks/>
          </p:cNvCxnSpPr>
          <p:nvPr/>
        </p:nvCxnSpPr>
        <p:spPr>
          <a:xfrm>
            <a:off x="5476413" y="2611637"/>
            <a:ext cx="924387" cy="703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62E9BF0-374E-C5A8-DBC8-6723408E72BC}"/>
              </a:ext>
            </a:extLst>
          </p:cNvPr>
          <p:cNvSpPr/>
          <p:nvPr/>
        </p:nvSpPr>
        <p:spPr>
          <a:xfrm>
            <a:off x="6238413" y="3100815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182465-0155-06EB-9DCE-506A19659652}"/>
              </a:ext>
            </a:extLst>
          </p:cNvPr>
          <p:cNvSpPr/>
          <p:nvPr/>
        </p:nvSpPr>
        <p:spPr>
          <a:xfrm>
            <a:off x="7335606" y="1860797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11ABB9-6591-6D34-5DB8-D2D79B601A9F}"/>
              </a:ext>
            </a:extLst>
          </p:cNvPr>
          <p:cNvSpPr/>
          <p:nvPr/>
        </p:nvSpPr>
        <p:spPr>
          <a:xfrm>
            <a:off x="7749713" y="3944091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883665-3FE3-79F0-0109-72F6164B0D48}"/>
              </a:ext>
            </a:extLst>
          </p:cNvPr>
          <p:cNvSpPr/>
          <p:nvPr/>
        </p:nvSpPr>
        <p:spPr>
          <a:xfrm>
            <a:off x="8760720" y="2825522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3F1326-10BD-5249-E0D0-BE34D0A0D4BB}"/>
              </a:ext>
            </a:extLst>
          </p:cNvPr>
          <p:cNvSpPr/>
          <p:nvPr/>
        </p:nvSpPr>
        <p:spPr>
          <a:xfrm>
            <a:off x="10552776" y="2099568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7BDFD02-3AF2-521C-B428-F28180451F22}"/>
              </a:ext>
            </a:extLst>
          </p:cNvPr>
          <p:cNvSpPr/>
          <p:nvPr/>
        </p:nvSpPr>
        <p:spPr>
          <a:xfrm>
            <a:off x="3965113" y="4351903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A69581-74F3-8708-4CD1-658C4172A8DA}"/>
              </a:ext>
            </a:extLst>
          </p:cNvPr>
          <p:cNvSpPr/>
          <p:nvPr/>
        </p:nvSpPr>
        <p:spPr>
          <a:xfrm>
            <a:off x="6594012" y="5212817"/>
            <a:ext cx="1511300" cy="850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12787F7-43AC-CFBA-E95D-F0FFD138FE3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720763" y="2768022"/>
            <a:ext cx="148764" cy="1583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8F16856-8D88-5870-4772-5A3BA2D64E4A}"/>
              </a:ext>
            </a:extLst>
          </p:cNvPr>
          <p:cNvCxnSpPr>
            <a:cxnSpLocks/>
          </p:cNvCxnSpPr>
          <p:nvPr/>
        </p:nvCxnSpPr>
        <p:spPr>
          <a:xfrm>
            <a:off x="5135795" y="5120060"/>
            <a:ext cx="1579794" cy="703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EC3C4C5-7661-9EB9-7BB1-CE4D33B1894A}"/>
              </a:ext>
            </a:extLst>
          </p:cNvPr>
          <p:cNvCxnSpPr>
            <a:cxnSpLocks/>
          </p:cNvCxnSpPr>
          <p:nvPr/>
        </p:nvCxnSpPr>
        <p:spPr>
          <a:xfrm flipH="1">
            <a:off x="7716607" y="4640263"/>
            <a:ext cx="510282" cy="766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0224A37-9A63-48B5-9D29-B085778B9082}"/>
              </a:ext>
            </a:extLst>
          </p:cNvPr>
          <p:cNvCxnSpPr>
            <a:cxnSpLocks/>
          </p:cNvCxnSpPr>
          <p:nvPr/>
        </p:nvCxnSpPr>
        <p:spPr>
          <a:xfrm>
            <a:off x="7192766" y="3833427"/>
            <a:ext cx="778982" cy="365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2045C20-B523-968B-2160-09DBB3CF875D}"/>
              </a:ext>
            </a:extLst>
          </p:cNvPr>
          <p:cNvCxnSpPr>
            <a:cxnSpLocks/>
          </p:cNvCxnSpPr>
          <p:nvPr/>
        </p:nvCxnSpPr>
        <p:spPr>
          <a:xfrm flipH="1">
            <a:off x="7115069" y="2540908"/>
            <a:ext cx="441431" cy="659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F8F7CA6-D8A2-561C-2634-C0FCF5C8250D}"/>
              </a:ext>
            </a:extLst>
          </p:cNvPr>
          <p:cNvCxnSpPr>
            <a:cxnSpLocks/>
          </p:cNvCxnSpPr>
          <p:nvPr/>
        </p:nvCxnSpPr>
        <p:spPr>
          <a:xfrm flipH="1">
            <a:off x="8756583" y="3377293"/>
            <a:ext cx="441431" cy="659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E65D230-6F58-9AFC-1742-37BF2CD52D2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12200" y="2440848"/>
            <a:ext cx="804170" cy="384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82F9A394-FE58-A37E-F5E7-CEACB552BCEA}"/>
              </a:ext>
            </a:extLst>
          </p:cNvPr>
          <p:cNvCxnSpPr>
            <a:cxnSpLocks/>
          </p:cNvCxnSpPr>
          <p:nvPr/>
        </p:nvCxnSpPr>
        <p:spPr>
          <a:xfrm flipH="1">
            <a:off x="10129783" y="2711697"/>
            <a:ext cx="763181" cy="497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4">
            <a:extLst>
              <a:ext uri="{FF2B5EF4-FFF2-40B4-BE49-F238E27FC236}">
                <a16:creationId xmlns:a16="http://schemas.microsoft.com/office/drawing/2014/main" id="{2AC6A059-EBE4-8F7B-F850-B363777E8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09971"/>
              </p:ext>
            </p:extLst>
          </p:nvPr>
        </p:nvGraphicFramePr>
        <p:xfrm>
          <a:off x="214543" y="1974622"/>
          <a:ext cx="3302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48433692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66924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그룹 </a:t>
                      </a: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그룹 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(6)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1(7)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3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(6)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3(7)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4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(6)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(7)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(6)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(7)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6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3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6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9D4D-6961-62E3-BB2F-079CA0F9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Collinearity graph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64CB2-5473-5DE5-3041-9E8A6E2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8E029-F4D4-0C7F-D164-DC255FAC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20" y="1802848"/>
            <a:ext cx="8773780" cy="42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E39B91-8057-BB86-0787-EF97C308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733632"/>
            <a:ext cx="16383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3DA50E-66F3-92E2-4B98-58A9C2344726}"/>
              </a:ext>
            </a:extLst>
          </p:cNvPr>
          <p:cNvSpPr txBox="1"/>
          <p:nvPr/>
        </p:nvSpPr>
        <p:spPr>
          <a:xfrm>
            <a:off x="6489700" y="1529282"/>
            <a:ext cx="4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임의의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00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edge</a:t>
            </a:r>
            <a:r>
              <a:rPr kumimoji="1" lang="ko-KR" altLang="en-US" dirty="0"/>
              <a:t>에 대한 그래프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974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EBEC9-EF71-DF68-F67D-D201D985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분리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DAADB-D5A4-BA59-8647-D9F447CD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DFS(Depth Focused Search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알고리즘을 이용하여 노드들 간의 최대 깊이 탐색</a:t>
            </a:r>
            <a:endParaRPr kumimoji="1" lang="en-US" altLang="ko-KR" dirty="0"/>
          </a:p>
          <a:p>
            <a:r>
              <a:rPr kumimoji="1" lang="ko-KR" altLang="en-US" dirty="0"/>
              <a:t>한계</a:t>
            </a:r>
            <a:r>
              <a:rPr kumimoji="1" lang="en-US" altLang="ko-KR" dirty="0"/>
              <a:t>: </a:t>
            </a:r>
            <a:r>
              <a:rPr kumimoji="1" lang="ko-KR" altLang="en-US" dirty="0"/>
              <a:t>버려지는 </a:t>
            </a:r>
            <a:r>
              <a:rPr kumimoji="1" lang="en-US" altLang="ko-KR" dirty="0"/>
              <a:t>contig</a:t>
            </a:r>
            <a:r>
              <a:rPr kumimoji="1" lang="ko-KR" altLang="en-US" dirty="0"/>
              <a:t>들이 있음 </a:t>
            </a:r>
            <a:r>
              <a:rPr kumimoji="1" lang="en-US" altLang="ko-KR" dirty="0"/>
              <a:t>=&gt; </a:t>
            </a:r>
            <a:r>
              <a:rPr kumimoji="1" lang="ko-KR" altLang="en-US" dirty="0"/>
              <a:t>가장 큰 그래프 뭉치와 연결되지 않은 작은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들 </a:t>
            </a:r>
            <a:r>
              <a:rPr kumimoji="1" lang="en-US" altLang="ko-KR" dirty="0"/>
              <a:t>/ </a:t>
            </a:r>
            <a:r>
              <a:rPr kumimoji="1" lang="ko-KR" altLang="en-US" dirty="0"/>
              <a:t>자기 자신과만 연결된 그래프들</a:t>
            </a:r>
            <a:endParaRPr kumimoji="1"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F2ACF7C-9707-66AC-8496-4EB757E4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4" y="2722220"/>
            <a:ext cx="5126036" cy="39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6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60770-88E3-BF17-85E8-E6E55D3F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나뉜 그룹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CC13FC-4775-D12D-6926-53C8D296A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7" y="1354302"/>
            <a:ext cx="4822825" cy="4822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D8F96-1EB5-BCCF-B123-D2180D57A215}"/>
              </a:ext>
            </a:extLst>
          </p:cNvPr>
          <p:cNvSpPr txBox="1"/>
          <p:nvPr/>
        </p:nvSpPr>
        <p:spPr>
          <a:xfrm>
            <a:off x="1384300" y="16637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그룹 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0863D-57E0-7BF6-6B67-DB8AE8C933AD}"/>
              </a:ext>
            </a:extLst>
          </p:cNvPr>
          <p:cNvSpPr txBox="1"/>
          <p:nvPr/>
        </p:nvSpPr>
        <p:spPr>
          <a:xfrm>
            <a:off x="5441950" y="16637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그룹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7D437-6B50-E7E9-BC74-CE8192617DE8}"/>
              </a:ext>
            </a:extLst>
          </p:cNvPr>
          <p:cNvSpPr txBox="1"/>
          <p:nvPr/>
        </p:nvSpPr>
        <p:spPr>
          <a:xfrm>
            <a:off x="711993" y="5992461"/>
            <a:ext cx="945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검증 방법 아이디어</a:t>
            </a:r>
            <a:r>
              <a:rPr kumimoji="1" lang="en-US" altLang="ko-Kore-KR" dirty="0"/>
              <a:t>: BUSCO double copy</a:t>
            </a:r>
            <a:r>
              <a:rPr kumimoji="1" lang="ko-Kore-KR" altLang="en-US" dirty="0"/>
              <a:t>가 양쪽 그룹에 잘 분리되었는지 확인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… </a:t>
            </a:r>
            <a:r>
              <a:rPr kumimoji="1" lang="en-US" altLang="ko-KR" dirty="0" err="1"/>
              <a:t>etc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B7E199-C2BE-80F6-EAA2-03E0ED2C0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451" y="3921725"/>
            <a:ext cx="10039197" cy="1272575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772A507-AB73-F438-197E-2FE34737B723}"/>
              </a:ext>
            </a:extLst>
          </p:cNvPr>
          <p:cNvCxnSpPr>
            <a:cxnSpLocks/>
          </p:cNvCxnSpPr>
          <p:nvPr/>
        </p:nvCxnSpPr>
        <p:spPr>
          <a:xfrm>
            <a:off x="1257300" y="1612900"/>
            <a:ext cx="0" cy="391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5B988A3-B2E6-2D81-4510-C16AA4E33535}"/>
              </a:ext>
            </a:extLst>
          </p:cNvPr>
          <p:cNvCxnSpPr>
            <a:cxnSpLocks/>
          </p:cNvCxnSpPr>
          <p:nvPr/>
        </p:nvCxnSpPr>
        <p:spPr>
          <a:xfrm>
            <a:off x="5156200" y="1612900"/>
            <a:ext cx="0" cy="18161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4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698E-3C70-73D3-1AEF-08E85D7E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각 그룹에 대한 </a:t>
            </a:r>
            <a:r>
              <a:rPr kumimoji="1" lang="en-US" altLang="ko-Kore-KR" dirty="0"/>
              <a:t>BUSCO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BCB7C-32E7-CE7E-A0C6-8D3647CD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i="1" dirty="0"/>
              <a:t>Viola philippica</a:t>
            </a:r>
            <a:endParaRPr kumimoji="1" lang="ko-Kore-KR" altLang="en-US" i="1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Group 1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Group 2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97C65-C32A-6B65-9D1E-0381A7AB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354302"/>
            <a:ext cx="4203700" cy="175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E1B906-3B8E-E7D5-09D9-441021CB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3192708"/>
            <a:ext cx="4203700" cy="1625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8C7A6C-395C-AE59-DE2F-4E57B63E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50" y="4911724"/>
            <a:ext cx="4203700" cy="166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D590C-8AC7-F2EE-EAD3-EC7F396C798F}"/>
              </a:ext>
            </a:extLst>
          </p:cNvPr>
          <p:cNvSpPr txBox="1"/>
          <p:nvPr/>
        </p:nvSpPr>
        <p:spPr>
          <a:xfrm>
            <a:off x="7150100" y="2045936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Single copy: Duplicated copy = 4:5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41FBE-DC77-5F7C-A448-CCAE6579929A}"/>
              </a:ext>
            </a:extLst>
          </p:cNvPr>
          <p:cNvSpPr txBox="1"/>
          <p:nvPr/>
        </p:nvSpPr>
        <p:spPr>
          <a:xfrm>
            <a:off x="7150100" y="3820842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Single copy: Duplicated copy = 3:1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CBBA4-7227-1D1C-FA0E-CEDA50890E01}"/>
              </a:ext>
            </a:extLst>
          </p:cNvPr>
          <p:cNvSpPr txBox="1"/>
          <p:nvPr/>
        </p:nvSpPr>
        <p:spPr>
          <a:xfrm>
            <a:off x="7150100" y="5558908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Single copy: Duplicated copy = 2:1</a:t>
            </a:r>
            <a:endParaRPr kumimoji="1" lang="ko-Kore-KR" altLang="en-US" dirty="0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3813AE2C-4665-2B51-3495-50882DC11365}"/>
              </a:ext>
            </a:extLst>
          </p:cNvPr>
          <p:cNvSpPr/>
          <p:nvPr/>
        </p:nvSpPr>
        <p:spPr>
          <a:xfrm>
            <a:off x="8813800" y="2515483"/>
            <a:ext cx="533400" cy="1174832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B5EA00F-6E57-882D-7DF2-5855FF2C4918}"/>
              </a:ext>
            </a:extLst>
          </p:cNvPr>
          <p:cNvSpPr/>
          <p:nvPr/>
        </p:nvSpPr>
        <p:spPr>
          <a:xfrm>
            <a:off x="6921500" y="3765632"/>
            <a:ext cx="4318000" cy="254185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B1164-3404-48D4-F70A-7BB2D62E2290}"/>
              </a:ext>
            </a:extLst>
          </p:cNvPr>
          <p:cNvSpPr txBox="1"/>
          <p:nvPr/>
        </p:nvSpPr>
        <p:spPr>
          <a:xfrm>
            <a:off x="7035800" y="63627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분리 결과 </a:t>
            </a:r>
            <a:r>
              <a:rPr kumimoji="1" lang="en-US" altLang="ko-Kore-KR" dirty="0"/>
              <a:t>Single Copy</a:t>
            </a:r>
            <a:r>
              <a:rPr kumimoji="1" lang="ko-Kore-KR" altLang="en-US" dirty="0"/>
              <a:t>의 비율이 늘었음</a:t>
            </a:r>
          </a:p>
        </p:txBody>
      </p:sp>
    </p:spTree>
    <p:extLst>
      <p:ext uri="{BB962C8B-B14F-4D97-AF65-F5344CB8AC3E}">
        <p14:creationId xmlns:p14="http://schemas.microsoft.com/office/powerpoint/2010/main" val="8447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20345</TotalTime>
  <Words>338</Words>
  <Application>Microsoft Macintosh PowerPoint</Application>
  <PresentationFormat>와이드스크린</PresentationFormat>
  <Paragraphs>118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0624 Data meeting</vt:lpstr>
      <vt:lpstr>Last Work</vt:lpstr>
      <vt:lpstr>Projects</vt:lpstr>
      <vt:lpstr>다음의 관찰를 이용</vt:lpstr>
      <vt:lpstr>다른 예(순환 그래프가 있는 경우)</vt:lpstr>
      <vt:lpstr>Collinearity graph</vt:lpstr>
      <vt:lpstr>분리 과정</vt:lpstr>
      <vt:lpstr>나뉜 그룹</vt:lpstr>
      <vt:lpstr>각 그룹에 대한 BUSCO </vt:lpstr>
      <vt:lpstr>0623 troubleshooting</vt:lpstr>
      <vt:lpstr>Next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150</cp:revision>
  <dcterms:created xsi:type="dcterms:W3CDTF">2022-03-20T03:15:27Z</dcterms:created>
  <dcterms:modified xsi:type="dcterms:W3CDTF">2022-06-23T06:59:19Z</dcterms:modified>
</cp:coreProperties>
</file>