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1" r:id="rId5"/>
    <p:sldId id="275" r:id="rId6"/>
    <p:sldId id="276" r:id="rId7"/>
    <p:sldId id="278" r:id="rId8"/>
    <p:sldId id="277" r:id="rId9"/>
    <p:sldId id="279" r:id="rId10"/>
    <p:sldId id="284" r:id="rId11"/>
    <p:sldId id="281" r:id="rId12"/>
    <p:sldId id="282" r:id="rId13"/>
    <p:sldId id="285" r:id="rId14"/>
    <p:sldId id="286" r:id="rId15"/>
    <p:sldId id="287" r:id="rId16"/>
    <p:sldId id="257" r:id="rId17"/>
    <p:sldId id="288" r:id="rId18"/>
    <p:sldId id="289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CA6F9E3-292C-4953-BCC6-451AB0F5A2BA}">
          <p14:sldIdLst>
            <p14:sldId id="256"/>
            <p14:sldId id="263"/>
            <p14:sldId id="259"/>
            <p14:sldId id="261"/>
            <p14:sldId id="275"/>
            <p14:sldId id="276"/>
            <p14:sldId id="278"/>
            <p14:sldId id="277"/>
            <p14:sldId id="279"/>
            <p14:sldId id="284"/>
            <p14:sldId id="281"/>
            <p14:sldId id="282"/>
            <p14:sldId id="285"/>
            <p14:sldId id="286"/>
            <p14:sldId id="287"/>
            <p14:sldId id="257"/>
            <p14:sldId id="288"/>
            <p14:sldId id="28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037D-995E-4F34-9264-4CD7E555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5691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1D52B-C185-4C58-AC18-F3DF1008B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6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3EF58-489E-4641-BAE5-427D1202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292D6-9C38-4C5D-BD7E-D02CBA35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2C5A3-38A2-4769-9538-786C43C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FB0387-C55B-426D-AFF3-E8B02A6D563C}"/>
              </a:ext>
            </a:extLst>
          </p:cNvPr>
          <p:cNvSpPr/>
          <p:nvPr userDrawn="1"/>
        </p:nvSpPr>
        <p:spPr>
          <a:xfrm>
            <a:off x="293298" y="3481440"/>
            <a:ext cx="11433481" cy="766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1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277D-1429-4849-B349-2DC713CB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1CE8E-0A03-4B63-8BF0-149DD9A8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63818-4CEA-4402-B90D-6E09D645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A348F-64DD-480F-A74C-BB1313F7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3CBF9-3774-451A-8753-82E8EB7F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6AE14-941F-44C8-BF80-7F5ACFBD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DE20A-CFB1-41FE-9A23-A6D2C9F5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75949-B6B6-4DEB-9C5A-725607F5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9CAAD-E800-41EF-80CE-00A6B22E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299D4-2EE6-4A92-BAE5-05B7D737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1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A948-3E90-422A-BFC1-013814EC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DEC1D-8AAC-4961-9478-CD719430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 b="1"/>
            </a:lvl1pPr>
            <a:lvl2pPr>
              <a:defRPr sz="1600" b="1"/>
            </a:lvl2pPr>
            <a:lvl3pPr>
              <a:defRPr sz="14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5C75-6CE9-470D-9E65-141E27D6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BF8F5-88A2-4BB5-AA1C-75AC1B5C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C075E-41F9-409A-B382-C7E6C40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0234A-721F-48F6-B977-F8FF66A8E9D0}"/>
              </a:ext>
            </a:extLst>
          </p:cNvPr>
          <p:cNvSpPr/>
          <p:nvPr userDrawn="1"/>
        </p:nvSpPr>
        <p:spPr>
          <a:xfrm>
            <a:off x="293298" y="1604513"/>
            <a:ext cx="4839419" cy="86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9395-AAA1-4AD0-A957-C685395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AA94C-5933-4B45-BC6F-0596B8F4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6B7F2-7D4F-4185-B3ED-F12A7EDA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03773-9C2B-460B-8DDD-A6BE88D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47307-E319-4BAF-86E0-7A49BC10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6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4A6D7-D771-4646-970F-00D3B155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1D5D8-57E1-46DD-B181-9378F9B8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26FB5-EA8F-4DA9-956E-C4630076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E3919-E38B-45BD-83CA-6FE75497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1D7D5-6408-4441-91A7-D1763A02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074F-AC51-45D7-925D-0F0B0B06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BBA2-DD84-4FCF-9AB6-63C72C2F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7CF13-78C2-4659-A7A4-E0ECB3A1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95BE5-79A0-4CD4-A17A-50DCF763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9EBE7-4941-487C-939A-DA3897F0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44B2D-3A10-4D78-BCF4-3529DEA47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37FA34-095F-498D-9FDA-6575B83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266A35-80A2-4797-99E9-54E0B9A6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9878A-5B49-4010-B125-BDA1F69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5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60A2C-EFB7-4F4C-A79C-C555109C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B786D-19D9-4BC8-BEF4-38BED579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70D38-CE88-4718-BBAA-46E145F8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8D41F-46B7-422A-B430-41B27150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D089E9-0C02-4496-896E-BDA45A0A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0AEB5-C2B1-497C-8199-81CD3030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F4EAD-46B5-4038-A528-29CBD2A4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5797-ED8E-4A39-A51B-C8644AB5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68DAF-4EC7-495E-8FF5-77D35D6D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D6088-B69F-4AB6-843C-6AF7748F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8E54F-6251-4CCE-9753-27B9A160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8ECAB-21BD-4116-AF61-A00F1F1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4DC23-CD7C-419C-A201-BE844CA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3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2D55A-D50C-48D4-BB79-CB77737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613EB-1A2C-4D57-B38E-08B80A779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341BF-30EA-4418-83AA-914E8274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32D69-DFE1-4D25-BF9F-200F94A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E0D79-36BF-47E2-A8AE-A84C8FF7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4C2D4-F09E-4DC2-B0DD-EFD05D6E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A95718-8193-44FD-8909-FF4A9521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C8E3C-77B1-4E4A-A761-912B2FC3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FAAA8-F380-4A68-9B47-E273823AF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04A3-1562-43F5-AFCE-E6926A3852E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F944A-DBF8-4559-8078-E4D9772CA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C4A35-653A-4A06-8A85-A7EB61E8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3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42F57-3D24-4EE1-AF6B-12E7EB758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0321 Field Search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6A59E-9909-4595-9C9E-1840E8E08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i="1" dirty="0"/>
              <a:t>For Viola project</a:t>
            </a:r>
          </a:p>
          <a:p>
            <a:r>
              <a:rPr lang="en-US" altLang="ko-KR" b="1" dirty="0"/>
              <a:t>School of Biological Science</a:t>
            </a:r>
          </a:p>
          <a:p>
            <a:endParaRPr lang="en-US" altLang="ko-KR" b="1" dirty="0"/>
          </a:p>
          <a:p>
            <a:r>
              <a:rPr lang="en-US" altLang="ko-KR" b="1" dirty="0"/>
              <a:t>Hyunsu Lim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546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84801-C070-449B-BDE7-DB57E6DA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halSynteny</a:t>
            </a:r>
            <a:r>
              <a:rPr lang="en-US" altLang="ko-KR" dirty="0"/>
              <a:t> (2020)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61391-E219-4287-810D-0FDD60F8D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halSynteny</a:t>
            </a:r>
            <a:r>
              <a:rPr lang="en-US" altLang="ko-KR" dirty="0"/>
              <a:t>: a fast, easy-to-use conserved synteny block construction method for multiple whole-genome alignments</a:t>
            </a:r>
          </a:p>
          <a:p>
            <a:endParaRPr lang="en-US" altLang="ko-KR" dirty="0"/>
          </a:p>
          <a:p>
            <a:r>
              <a:rPr lang="en-US" altLang="ko-KR" dirty="0"/>
              <a:t>Introduce HAL format, for synteny analyze and alignment</a:t>
            </a:r>
          </a:p>
          <a:p>
            <a:r>
              <a:rPr lang="en-US" altLang="ko-KR" dirty="0"/>
              <a:t>Graph based alignment and check the overlap</a:t>
            </a:r>
          </a:p>
          <a:p>
            <a:endParaRPr lang="en-US" altLang="ko-KR" dirty="0"/>
          </a:p>
          <a:p>
            <a:r>
              <a:rPr lang="en-US" altLang="ko-KR" dirty="0"/>
              <a:t>This paper contains the history of alignments and recent aligners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A6728-4C5F-440B-ACE5-E7093D35B442}"/>
              </a:ext>
            </a:extLst>
          </p:cNvPr>
          <p:cNvSpPr txBox="1"/>
          <p:nvPr/>
        </p:nvSpPr>
        <p:spPr>
          <a:xfrm>
            <a:off x="366794" y="6262042"/>
            <a:ext cx="1182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Krasheninnikova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Diekhans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Armstrong, J.,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Dievskii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Paten, B., &amp; O’Brien, S. (2020).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halSynteny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fast, easy-to-use conserved synteny block construction method for multiple whole-genome alignments. </a:t>
            </a:r>
            <a:r>
              <a:rPr lang="en-US" altLang="ko-KR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GigaScience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(6), giaa047.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490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84801-C070-449B-BDE7-DB57E6DA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halSynteny</a:t>
            </a:r>
            <a:r>
              <a:rPr lang="en-US" altLang="ko-KR" dirty="0"/>
              <a:t> (2020)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61391-E219-4287-810D-0FDD60F8D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halSynteny</a:t>
            </a:r>
            <a:r>
              <a:rPr lang="en-US" altLang="ko-KR" dirty="0"/>
              <a:t>: a fast, easy-to-use conserved synteny block construction method for multiple whole-genome alignments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A6728-4C5F-440B-ACE5-E7093D35B442}"/>
              </a:ext>
            </a:extLst>
          </p:cNvPr>
          <p:cNvSpPr txBox="1"/>
          <p:nvPr/>
        </p:nvSpPr>
        <p:spPr>
          <a:xfrm>
            <a:off x="366794" y="6262042"/>
            <a:ext cx="1182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Krasheninnikova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Diekhans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Armstrong, J.,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Dievskii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Paten, B., &amp; O’Brien, S. (2020).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halSynteny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fast, easy-to-use conserved synteny block construction method for multiple whole-genome alignments. </a:t>
            </a:r>
            <a:r>
              <a:rPr lang="en-US" altLang="ko-KR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GigaScience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(6), giaa047.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D419F9-5DA4-4BEB-B1FC-2936616D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88" y="2449285"/>
            <a:ext cx="6233024" cy="37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3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63AB7-1D24-4423-93B4-6898BEEE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effectLst/>
              </a:rPr>
              <a:t>A chromosome-scale assembly of the bilberry genome (2022)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6B96E-2FC9-40D4-B747-56FB5412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chromosome-scale assembly of the bilberry genome identifies a complex locus controlling berry anthocyanin composition</a:t>
            </a:r>
          </a:p>
          <a:p>
            <a:endParaRPr lang="en-US" altLang="ko-KR" dirty="0"/>
          </a:p>
          <a:p>
            <a:r>
              <a:rPr lang="en-US" altLang="ko-KR" dirty="0"/>
              <a:t>Used Illumina, ONT and Hi-C</a:t>
            </a:r>
          </a:p>
          <a:p>
            <a:r>
              <a:rPr lang="en-US" altLang="ko-KR" dirty="0"/>
              <a:t>Represents 96.6% BUSCO</a:t>
            </a:r>
          </a:p>
          <a:p>
            <a:r>
              <a:rPr lang="en-US" altLang="ko-KR" dirty="0"/>
              <a:t>K-</a:t>
            </a:r>
            <a:r>
              <a:rPr lang="en-US" altLang="ko-KR" dirty="0" err="1"/>
              <a:t>mer</a:t>
            </a:r>
            <a:r>
              <a:rPr lang="en-US" altLang="ko-KR" dirty="0"/>
              <a:t> analysis &gt;&gt; indicates the sequenced sample may be 2 individuals</a:t>
            </a:r>
          </a:p>
          <a:p>
            <a:r>
              <a:rPr lang="en-US" altLang="ko-KR" dirty="0"/>
              <a:t>ALT allele was purged &gt;&gt; represents one haplotype</a:t>
            </a:r>
          </a:p>
          <a:p>
            <a:r>
              <a:rPr lang="en-US" altLang="ko-KR" dirty="0"/>
              <a:t>Gene annotated (with</a:t>
            </a:r>
            <a:r>
              <a:rPr lang="ko-KR" altLang="en-US" dirty="0"/>
              <a:t> </a:t>
            </a:r>
            <a:r>
              <a:rPr lang="en-US" altLang="ko-KR" dirty="0"/>
              <a:t>EDTA</a:t>
            </a:r>
            <a:r>
              <a:rPr lang="ko-KR" altLang="en-US" dirty="0"/>
              <a:t> </a:t>
            </a:r>
            <a:r>
              <a:rPr lang="en-US" altLang="ko-KR" dirty="0"/>
              <a:t>tool)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FB649-5818-49AF-A080-E304C656126F}"/>
              </a:ext>
            </a:extLst>
          </p:cNvPr>
          <p:cNvSpPr txBox="1"/>
          <p:nvPr/>
        </p:nvSpPr>
        <p:spPr>
          <a:xfrm>
            <a:off x="366794" y="6262042"/>
            <a:ext cx="1182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Wu, C., Deng, C., Hilario, E., Albert, N. W., Lafferty, D., Grierson, E. R., ... &amp;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Chagné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(2022). A chromosome‐scale assembly of the bilberry genome identifies a complex locus controlling berry anthocyanin composition.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Molecular Ecology Resources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345-360.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784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63AB7-1D24-4423-93B4-6898BEEE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effectLst/>
              </a:rPr>
              <a:t>A chromosome-scale assembly of the bilberry genome (2022)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6B96E-2FC9-40D4-B747-56FB5412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chromosome-scale assembly of the bilberry genome identifies a complex locus controlling berry anthocyanin composition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FB649-5818-49AF-A080-E304C656126F}"/>
              </a:ext>
            </a:extLst>
          </p:cNvPr>
          <p:cNvSpPr txBox="1"/>
          <p:nvPr/>
        </p:nvSpPr>
        <p:spPr>
          <a:xfrm>
            <a:off x="366794" y="6262042"/>
            <a:ext cx="1182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Wu, C., Deng, C., Hilario, E., Albert, N. W., Lafferty, D., Grierson, E. R., ... &amp;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Chagné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(2022). A chromosome‐scale assembly of the bilberry genome identifies a complex locus controlling berry anthocyanin composition.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Molecular Ecology Resources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345-360.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0D006A-6F91-4CB4-A340-0C23DC9B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83" y="2347379"/>
            <a:ext cx="567769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5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63AB7-1D24-4423-93B4-6898BEEE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effectLst/>
              </a:rPr>
              <a:t>A chromosome-scale assembly of the bilberry genome (2022)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6B96E-2FC9-40D4-B747-56FB5412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chromosome-scale assembly of the bilberry genome identifies a complex locus controlling berry anthocyanin composition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FB649-5818-49AF-A080-E304C656126F}"/>
              </a:ext>
            </a:extLst>
          </p:cNvPr>
          <p:cNvSpPr txBox="1"/>
          <p:nvPr/>
        </p:nvSpPr>
        <p:spPr>
          <a:xfrm>
            <a:off x="366794" y="6262042"/>
            <a:ext cx="1182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Wu, C., Deng, C., Hilario, E., Albert, N. W., Lafferty, D., Grierson, E. R., ... &amp;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Chagné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(2022). A chromosome‐scale assembly of the bilberry genome identifies a complex locus controlling berry anthocyanin composition.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Molecular Ecology Resources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345-360.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04B459-2861-410B-842A-5CDF9654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2422931"/>
            <a:ext cx="552527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2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63AB7-1D24-4423-93B4-6898BEEE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effectLst/>
              </a:rPr>
              <a:t>A chromosome-scale assembly of the bilberry genome (2022)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6B96E-2FC9-40D4-B747-56FB5412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chromosome-scale assembly of the bilberry genome identifies a complex locus controlling berry anthocyanin composition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FB649-5818-49AF-A080-E304C656126F}"/>
              </a:ext>
            </a:extLst>
          </p:cNvPr>
          <p:cNvSpPr txBox="1"/>
          <p:nvPr/>
        </p:nvSpPr>
        <p:spPr>
          <a:xfrm>
            <a:off x="366794" y="6262042"/>
            <a:ext cx="1182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Wu, C., Deng, C., Hilario, E., Albert, N. W., Lafferty, D., Grierson, E. R., ... &amp;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Chagné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(2022). A chromosome‐scale assembly of the bilberry genome identifies a complex locus controlling berry anthocyanin composition.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Molecular Ecology Resources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345-360.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3F8DF4-ABCE-4C40-AD59-ECCE77C3D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01" y="2637009"/>
            <a:ext cx="6428398" cy="35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4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19A54-226F-4806-8418-92E306B1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GENESPACE (2022.3)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5D848-109F-499B-9ACE-B0E63446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GENESPACE: syntenic pan-genome annotations for eukaryotes</a:t>
            </a:r>
          </a:p>
          <a:p>
            <a:endParaRPr lang="en-US" altLang="ko-KR" dirty="0"/>
          </a:p>
          <a:p>
            <a:r>
              <a:rPr lang="en-US" altLang="ko-KR" dirty="0"/>
              <a:t>Genome annotation tool using syntenic results</a:t>
            </a:r>
          </a:p>
          <a:p>
            <a:r>
              <a:rPr lang="en-US" altLang="ko-KR" dirty="0"/>
              <a:t>GENESPACE overcomes the challenge of accurately finding </a:t>
            </a:r>
            <a:r>
              <a:rPr lang="en-US" altLang="ko-KR" dirty="0" err="1"/>
              <a:t>homeologous</a:t>
            </a:r>
            <a:r>
              <a:rPr lang="en-US" altLang="ko-KR" dirty="0"/>
              <a:t> or meiotically homologous gene pairs by constraining ortho-groups within syntenic regions</a:t>
            </a:r>
          </a:p>
          <a:p>
            <a:endParaRPr lang="en-US" altLang="ko-KR" dirty="0"/>
          </a:p>
          <a:p>
            <a:r>
              <a:rPr lang="en-US" altLang="ko-KR" dirty="0"/>
              <a:t>Riparian plot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A6160-B725-4E6B-AE60-B013D4AAD2AC}"/>
              </a:ext>
            </a:extLst>
          </p:cNvPr>
          <p:cNvSpPr txBox="1"/>
          <p:nvPr/>
        </p:nvSpPr>
        <p:spPr>
          <a:xfrm>
            <a:off x="366794" y="6262042"/>
            <a:ext cx="1182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Lovell, J. T.,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Sreedasyam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Schranz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E., Wilson, M. A., Carlson, J. W.,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Harkess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... &amp; Schmutz, J. (2022). GENESPACE: syntenic pan-genome annotations for eukaryotes. </a:t>
            </a:r>
            <a:r>
              <a:rPr lang="en-US" altLang="ko-KR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bioRxiv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797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19A54-226F-4806-8418-92E306B1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GENESPACE (2022.3)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5D848-109F-499B-9ACE-B0E63446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GENESPACE: syntenic pan-genome annotations for eukaryotes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A6160-B725-4E6B-AE60-B013D4AAD2AC}"/>
              </a:ext>
            </a:extLst>
          </p:cNvPr>
          <p:cNvSpPr txBox="1"/>
          <p:nvPr/>
        </p:nvSpPr>
        <p:spPr>
          <a:xfrm>
            <a:off x="366794" y="6262042"/>
            <a:ext cx="1182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Lovell, J. T.,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Sreedasyam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Schranz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E., Wilson, M. A., Carlson, J. W.,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Harkess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... &amp; Schmutz, J. (2022). GENESPACE: syntenic pan-genome annotations for eukaryotes. </a:t>
            </a:r>
            <a:r>
              <a:rPr lang="en-US" altLang="ko-KR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bioRxiv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B35668-F10F-4E3D-BE36-27CED745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12" y="2164913"/>
            <a:ext cx="3964217" cy="409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1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19A54-226F-4806-8418-92E306B1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GENESPACE (2022.3)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5D848-109F-499B-9ACE-B0E63446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GENESPACE: syntenic pan-genome annotations for eukaryotes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A6160-B725-4E6B-AE60-B013D4AAD2AC}"/>
              </a:ext>
            </a:extLst>
          </p:cNvPr>
          <p:cNvSpPr txBox="1"/>
          <p:nvPr/>
        </p:nvSpPr>
        <p:spPr>
          <a:xfrm>
            <a:off x="366794" y="6262042"/>
            <a:ext cx="1182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Lovell, J. T.,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Sreedasyam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Schranz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E., Wilson, M. A., Carlson, J. W.,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Harkess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... &amp; Schmutz, J. (2022). GENESPACE: syntenic pan-genome annotations for eukaryotes. </a:t>
            </a:r>
            <a:r>
              <a:rPr lang="en-US" altLang="ko-KR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bioRxiv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CC4763-60B2-44DA-BFCD-55F77C7C6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7" y="2272857"/>
            <a:ext cx="8909985" cy="390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3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19A54-226F-4806-8418-92E306B1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Further Study 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5D848-109F-499B-9ACE-B0E63446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 we have to ALIGN and match? Cannot score sequences at once? </a:t>
            </a:r>
          </a:p>
          <a:p>
            <a:pPr lvl="1"/>
            <a:r>
              <a:rPr lang="en-US" altLang="ko-KR" dirty="0"/>
              <a:t>Deep Learning approach &gt;&gt; LSTM, Transformer</a:t>
            </a:r>
          </a:p>
          <a:p>
            <a:endParaRPr lang="en-US" altLang="ko-KR" dirty="0"/>
          </a:p>
          <a:p>
            <a:r>
              <a:rPr lang="en-US" altLang="ko-KR" dirty="0"/>
              <a:t>Building homology searcher (Sequence based)</a:t>
            </a:r>
          </a:p>
          <a:p>
            <a:endParaRPr lang="en-US" altLang="ko-KR" dirty="0"/>
          </a:p>
          <a:p>
            <a:r>
              <a:rPr lang="en-US" altLang="ko-KR" dirty="0"/>
              <a:t>Building general and universal file format for synteny analyze</a:t>
            </a:r>
          </a:p>
          <a:p>
            <a:pPr lvl="1"/>
            <a:r>
              <a:rPr lang="en-US" altLang="ko-KR" dirty="0"/>
              <a:t>&gt;&gt; developing HAL format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0DEDBF-7898-4FCF-AEDD-02F51551F434}"/>
              </a:ext>
            </a:extLst>
          </p:cNvPr>
          <p:cNvGrpSpPr/>
          <p:nvPr/>
        </p:nvGrpSpPr>
        <p:grpSpPr>
          <a:xfrm>
            <a:off x="7037530" y="3724144"/>
            <a:ext cx="5154470" cy="2854376"/>
            <a:chOff x="6964220" y="1003076"/>
            <a:chExt cx="5154470" cy="285437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9EADBF0-4D1C-4FCC-9EF9-E02398E46149}"/>
                </a:ext>
              </a:extLst>
            </p:cNvPr>
            <p:cNvGrpSpPr/>
            <p:nvPr/>
          </p:nvGrpSpPr>
          <p:grpSpPr>
            <a:xfrm>
              <a:off x="6964220" y="1003076"/>
              <a:ext cx="5154470" cy="2854376"/>
              <a:chOff x="5477165" y="3631130"/>
              <a:chExt cx="5154470" cy="2854376"/>
            </a:xfrm>
          </p:grpSpPr>
          <p:sp>
            <p:nvSpPr>
              <p:cNvPr id="13" name="원형: 비어 있음 12">
                <a:extLst>
                  <a:ext uri="{FF2B5EF4-FFF2-40B4-BE49-F238E27FC236}">
                    <a16:creationId xmlns:a16="http://schemas.microsoft.com/office/drawing/2014/main" id="{CA3A1197-7570-4579-8AFB-9D8A0FD3F3E2}"/>
                  </a:ext>
                </a:extLst>
              </p:cNvPr>
              <p:cNvSpPr/>
              <p:nvPr/>
            </p:nvSpPr>
            <p:spPr>
              <a:xfrm>
                <a:off x="6579756" y="3723833"/>
                <a:ext cx="2817091" cy="2761673"/>
              </a:xfrm>
              <a:prstGeom prst="donut">
                <a:avLst>
                  <a:gd name="adj" fmla="val 6714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8A3C7E-C199-496C-A5C4-FC3ECE9BEAF7}"/>
                  </a:ext>
                </a:extLst>
              </p:cNvPr>
              <p:cNvSpPr txBox="1"/>
              <p:nvPr/>
            </p:nvSpPr>
            <p:spPr>
              <a:xfrm>
                <a:off x="6916883" y="3631130"/>
                <a:ext cx="2142836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Gene Annotation</a:t>
                </a:r>
                <a:endParaRPr lang="ko-KR" altLang="en-US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D3799E-6547-48FB-A4A2-D035758371A7}"/>
                  </a:ext>
                </a:extLst>
              </p:cNvPr>
              <p:cNvSpPr txBox="1"/>
              <p:nvPr/>
            </p:nvSpPr>
            <p:spPr>
              <a:xfrm>
                <a:off x="8267126" y="5554573"/>
                <a:ext cx="236450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Sequence Assembly</a:t>
                </a:r>
                <a:endParaRPr lang="ko-KR" altLang="en-US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031263-FA79-4EBD-BE94-C61D7FDEF5E4}"/>
                  </a:ext>
                </a:extLst>
              </p:cNvPr>
              <p:cNvSpPr txBox="1"/>
              <p:nvPr/>
            </p:nvSpPr>
            <p:spPr>
              <a:xfrm>
                <a:off x="5477165" y="5554573"/>
                <a:ext cx="2001982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Synteny analysis</a:t>
                </a:r>
                <a:endParaRPr lang="ko-KR" altLang="en-US" b="1" dirty="0"/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93CD2B4-56F1-4194-AD20-C4C1C7DDC0DD}"/>
                </a:ext>
              </a:extLst>
            </p:cNvPr>
            <p:cNvCxnSpPr/>
            <p:nvPr/>
          </p:nvCxnSpPr>
          <p:spPr>
            <a:xfrm>
              <a:off x="9475356" y="1372408"/>
              <a:ext cx="897080" cy="14816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72E91DE-5DCA-4AF3-850A-5B4AB71A7700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8966202" y="3111185"/>
              <a:ext cx="78797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99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73E7C-2441-4A19-9ED3-1B6D272F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Possessions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736CB-5E6D-4B31-9D49-A9A0CF2B2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644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Sequencing result</a:t>
            </a:r>
            <a:r>
              <a:rPr lang="ko-KR" altLang="en-US" sz="1800" dirty="0"/>
              <a:t> </a:t>
            </a:r>
            <a:r>
              <a:rPr lang="en-US" altLang="ko-KR" sz="1800" dirty="0"/>
              <a:t>of</a:t>
            </a:r>
            <a:r>
              <a:rPr lang="ko-KR" altLang="en-US" sz="1800" dirty="0"/>
              <a:t> </a:t>
            </a:r>
            <a:r>
              <a:rPr lang="en-US" altLang="ko-KR" sz="1800" i="1" dirty="0"/>
              <a:t>Viola</a:t>
            </a:r>
            <a:r>
              <a:rPr lang="ko-KR" altLang="en-US" sz="1800" i="1" dirty="0"/>
              <a:t> </a:t>
            </a:r>
            <a:r>
              <a:rPr lang="en-US" altLang="ko-KR" sz="1800" i="1" dirty="0"/>
              <a:t>sp.</a:t>
            </a:r>
            <a:r>
              <a:rPr lang="ko-KR" altLang="en-US" sz="1800" i="1" dirty="0"/>
              <a:t> </a:t>
            </a:r>
            <a:r>
              <a:rPr lang="en-US" altLang="ko-KR" sz="1800" i="1" dirty="0"/>
              <a:t>(V.</a:t>
            </a:r>
            <a:r>
              <a:rPr lang="ko-KR" altLang="en-US" sz="1800" i="1" dirty="0"/>
              <a:t> </a:t>
            </a:r>
            <a:r>
              <a:rPr lang="en-US" altLang="ko-KR" sz="1800" i="1" dirty="0" err="1"/>
              <a:t>yedoensis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i="1" dirty="0"/>
              <a:t>V.</a:t>
            </a:r>
            <a:r>
              <a:rPr lang="ko-KR" altLang="en-US" sz="1800" i="1" dirty="0"/>
              <a:t> </a:t>
            </a:r>
            <a:r>
              <a:rPr lang="en-US" altLang="ko-KR" sz="1800" i="1" dirty="0" err="1"/>
              <a:t>pubscens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Short read sequencing</a:t>
            </a:r>
          </a:p>
          <a:p>
            <a:pPr lvl="1"/>
            <a:r>
              <a:rPr lang="en-US" altLang="ko-KR" sz="1600" dirty="0"/>
              <a:t>.</a:t>
            </a:r>
            <a:r>
              <a:rPr lang="en-US" altLang="ko-KR" sz="1600" dirty="0" err="1"/>
              <a:t>fastq</a:t>
            </a:r>
            <a:r>
              <a:rPr lang="en-US" altLang="ko-KR" sz="1600" dirty="0"/>
              <a:t> file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Predicted gene annotation result</a:t>
            </a:r>
          </a:p>
          <a:p>
            <a:pPr lvl="1"/>
            <a:r>
              <a:rPr lang="en-US" altLang="ko-KR" sz="1600" dirty="0"/>
              <a:t>From </a:t>
            </a:r>
            <a:r>
              <a:rPr lang="ko-KR" altLang="en-US" sz="1600" dirty="0"/>
              <a:t>해찬</a:t>
            </a:r>
            <a:r>
              <a:rPr lang="en-US" altLang="ko-KR" sz="1600" dirty="0"/>
              <a:t>, Dr. </a:t>
            </a:r>
            <a:r>
              <a:rPr lang="en-US" altLang="ko-KR" sz="1600" dirty="0" err="1"/>
              <a:t>Dhivya</a:t>
            </a:r>
            <a:endParaRPr lang="en-US" altLang="ko-KR" sz="1600" dirty="0"/>
          </a:p>
          <a:p>
            <a:pPr lvl="1"/>
            <a:r>
              <a:rPr lang="ko-KR" altLang="en-US" sz="1600" dirty="0"/>
              <a:t>해찬 </a:t>
            </a:r>
            <a:r>
              <a:rPr lang="en-US" altLang="ko-KR" sz="1600" dirty="0"/>
              <a:t>: BRAKER(</a:t>
            </a:r>
            <a:r>
              <a:rPr lang="en-US" altLang="ko-KR" sz="1600" dirty="0" err="1"/>
              <a:t>Genemark</a:t>
            </a:r>
            <a:r>
              <a:rPr lang="en-US" altLang="ko-KR" sz="1600" dirty="0"/>
              <a:t> + AUGUSTUS)</a:t>
            </a:r>
          </a:p>
          <a:p>
            <a:pPr lvl="1"/>
            <a:r>
              <a:rPr lang="en-US" altLang="ko-KR" sz="1600" dirty="0"/>
              <a:t>Dr. </a:t>
            </a:r>
            <a:r>
              <a:rPr lang="en-US" altLang="ko-KR" sz="1600" dirty="0" err="1"/>
              <a:t>Dhivya</a:t>
            </a:r>
            <a:r>
              <a:rPr lang="en-US" altLang="ko-KR" sz="1600" dirty="0"/>
              <a:t> : AUGUSTUS</a:t>
            </a:r>
          </a:p>
          <a:p>
            <a:pPr lvl="1"/>
            <a:r>
              <a:rPr lang="en-US" altLang="ko-KR" sz="1600" dirty="0"/>
              <a:t>.</a:t>
            </a:r>
            <a:r>
              <a:rPr lang="en-US" altLang="ko-KR" sz="1600" dirty="0" err="1"/>
              <a:t>gtf</a:t>
            </a:r>
            <a:r>
              <a:rPr lang="en-US" altLang="ko-KR" sz="1600" dirty="0"/>
              <a:t> or .gff3 file (convertible)</a:t>
            </a:r>
          </a:p>
          <a:p>
            <a:endParaRPr lang="en-US" altLang="ko-KR" sz="2000" dirty="0"/>
          </a:p>
          <a:p>
            <a:r>
              <a:rPr lang="en-US" altLang="ko-KR" sz="2000" dirty="0"/>
              <a:t>Assembly</a:t>
            </a:r>
          </a:p>
          <a:p>
            <a:pPr lvl="1"/>
            <a:r>
              <a:rPr lang="en-US" altLang="ko-KR" sz="1600" dirty="0"/>
              <a:t>Contig level assembly</a:t>
            </a:r>
          </a:p>
          <a:p>
            <a:pPr lvl="1"/>
            <a:r>
              <a:rPr lang="en-US" altLang="ko-KR" sz="1600" dirty="0"/>
              <a:t>Contig level BUSCO synteny, Contig level </a:t>
            </a:r>
            <a:r>
              <a:rPr lang="en-US" altLang="ko-KR" sz="1600" dirty="0" err="1"/>
              <a:t>dotplot</a:t>
            </a:r>
            <a:r>
              <a:rPr lang="en-US" altLang="ko-KR" sz="1600" dirty="0"/>
              <a:t> &gt;&gt; Contig level synteny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E91FF-D850-4622-9199-BB1EA1365B9E}"/>
              </a:ext>
            </a:extLst>
          </p:cNvPr>
          <p:cNvSpPr txBox="1"/>
          <p:nvPr/>
        </p:nvSpPr>
        <p:spPr>
          <a:xfrm>
            <a:off x="838200" y="6362070"/>
            <a:ext cx="10418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틀린 내용 정정 부탁드립니다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r>
              <a:rPr lang="en-US" altLang="ko-KR" sz="1100" i="1" dirty="0"/>
              <a:t>Viola</a:t>
            </a:r>
            <a:r>
              <a:rPr lang="ko-KR" altLang="en-US" sz="1100" i="1" dirty="0"/>
              <a:t> </a:t>
            </a:r>
            <a:r>
              <a:rPr lang="ko-KR" altLang="en-US" sz="1100" dirty="0"/>
              <a:t>프로젝트 관련 미팅을 많이 진행하지 못했고</a:t>
            </a:r>
            <a:r>
              <a:rPr lang="en-US" altLang="ko-KR" sz="1100" dirty="0"/>
              <a:t>, </a:t>
            </a:r>
            <a:r>
              <a:rPr lang="ko-KR" altLang="en-US" sz="1100" dirty="0"/>
              <a:t>아직 미숙하여 프로젝트 내용을 자세히 알지 못합니다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566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F95CE-9DF2-4090-8452-C592715AB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Assembly and Synteny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198E80-1AF6-4FD8-834D-F75167883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29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AB5AA-7168-4961-9F20-935405DB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Domestic Cow WG assembly (2009)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C82A6-2755-458B-AF1F-12CABEA8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75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A Whole-Genome Assembly of the domestic cow, </a:t>
            </a:r>
            <a:r>
              <a:rPr lang="en-US" altLang="ko-KR" sz="1800" i="1" dirty="0"/>
              <a:t>Bos taurus</a:t>
            </a:r>
          </a:p>
          <a:p>
            <a:pPr marL="0" indent="0">
              <a:buNone/>
            </a:pPr>
            <a:endParaRPr lang="en-US" altLang="ko-KR" sz="1800" i="1" dirty="0"/>
          </a:p>
          <a:p>
            <a:pPr marL="0" indent="0">
              <a:buNone/>
            </a:pPr>
            <a:r>
              <a:rPr lang="en-US" altLang="ko-KR" sz="1800" u="sng" dirty="0"/>
              <a:t>Source</a:t>
            </a:r>
            <a:r>
              <a:rPr lang="en-US" altLang="ko-KR" sz="1800" dirty="0"/>
              <a:t> : mixture of BAC hierarchical sequencing and WG shotgun sequencing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u="sng" dirty="0"/>
              <a:t>Result</a:t>
            </a:r>
            <a:r>
              <a:rPr lang="en-US" altLang="ko-KR" sz="1800" dirty="0"/>
              <a:t> : Assembled 35M sequence reads and applied variety of assembly improvement technique. Errors are corrected. (Such as gaps, erroneous inversions, deletion, translocation corrected. SNP errors corrected.) 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72F3E-F4B0-4F95-9FDD-32F0A2FCF76A}"/>
              </a:ext>
            </a:extLst>
          </p:cNvPr>
          <p:cNvSpPr txBox="1"/>
          <p:nvPr/>
        </p:nvSpPr>
        <p:spPr>
          <a:xfrm>
            <a:off x="366794" y="6262042"/>
            <a:ext cx="1182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Zimin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V.,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Delcher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L.,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Florea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L., Kelley, D. R., Schatz, M. C.,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Puiu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... &amp;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Salzberg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L. (2009). A whole-genome assembly of the domestic cow, Bos taurus.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Genome biology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1-10.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93F9F8-AA59-4786-9C4E-4D645A6A8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299" y="3837237"/>
            <a:ext cx="3895429" cy="23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AB5AA-7168-4961-9F20-935405DB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Domestic Cow WG assembly (2009)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C82A6-2755-458B-AF1F-12CABEA8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75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A Whole-Genome Assembly of the domestic cow, </a:t>
            </a:r>
            <a:r>
              <a:rPr lang="en-US" altLang="ko-KR" sz="1800" i="1" dirty="0"/>
              <a:t>Bos taurus</a:t>
            </a:r>
          </a:p>
          <a:p>
            <a:pPr marL="0" indent="0">
              <a:buNone/>
            </a:pPr>
            <a:endParaRPr lang="en-US" altLang="ko-KR" sz="18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72F3E-F4B0-4F95-9FDD-32F0A2FCF76A}"/>
              </a:ext>
            </a:extLst>
          </p:cNvPr>
          <p:cNvSpPr txBox="1"/>
          <p:nvPr/>
        </p:nvSpPr>
        <p:spPr>
          <a:xfrm>
            <a:off x="366794" y="6262042"/>
            <a:ext cx="1182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Zimin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V.,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Delcher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L.,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Florea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L., Kelley, D. R., Schatz, M. C.,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Puiu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... &amp;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Salzberg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L. (2009). A whole-genome assembly of the domestic cow, Bos taurus.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Genome biology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1-10.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64B710-A3A8-4AA8-BABA-E5100789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25" y="2186045"/>
            <a:ext cx="4423949" cy="40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6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A6FCB-38BF-4F47-B42F-BF8B2FB4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Automating Identification of Synteny (2009)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8E9A5-95D4-4BDC-896A-FABBAC35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Automated Identification of Conserved Synteny after Whole-Genome Duplication</a:t>
            </a:r>
          </a:p>
          <a:p>
            <a:r>
              <a:rPr lang="en-US" altLang="ko-KR" dirty="0"/>
              <a:t>Concise defeminations for some terms</a:t>
            </a:r>
          </a:p>
          <a:p>
            <a:pPr lvl="1"/>
            <a:r>
              <a:rPr lang="en-US" altLang="ko-KR" dirty="0"/>
              <a:t>Conserved Synteny : The tendency of neighboring genes to retain their relative positions and orders on chromosomes over evolutionary time &gt;&gt; leaks STATISTICAL DEFINITION</a:t>
            </a:r>
          </a:p>
          <a:p>
            <a:pPr lvl="1"/>
            <a:r>
              <a:rPr lang="en-US" altLang="ko-KR" dirty="0"/>
              <a:t>Concise definitions for Homology, &gt;&gt; Ortholog, Paralog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Synteny Database</a:t>
            </a:r>
            <a:r>
              <a:rPr lang="ko-KR" altLang="en-US" dirty="0"/>
              <a:t> </a:t>
            </a:r>
            <a:r>
              <a:rPr lang="en-US" altLang="ko-KR" dirty="0"/>
              <a:t>construction (Not Working)</a:t>
            </a:r>
          </a:p>
          <a:p>
            <a:pPr lvl="1"/>
            <a:r>
              <a:rPr lang="en-US" altLang="ko-KR" dirty="0"/>
              <a:t>Database that automatically construct circle plot, dot plot on given species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D18DA-F141-4809-AF15-4A86024F03DE}"/>
              </a:ext>
            </a:extLst>
          </p:cNvPr>
          <p:cNvSpPr txBox="1"/>
          <p:nvPr/>
        </p:nvSpPr>
        <p:spPr>
          <a:xfrm>
            <a:off x="366794" y="6262042"/>
            <a:ext cx="1182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Catchen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M.,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Conery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S., &amp;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Postlethwait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H. (2009). Automated identification of conserved synteny after whole-genome duplication.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Genome research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(8), 1497-1505.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647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A6FCB-38BF-4F47-B42F-BF8B2FB4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Automating Identification of Synteny (2009)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8E9A5-95D4-4BDC-896A-FABBAC35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Automated Identification of Conserved Synteny after Whole-Genome Duplication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D18DA-F141-4809-AF15-4A86024F03DE}"/>
              </a:ext>
            </a:extLst>
          </p:cNvPr>
          <p:cNvSpPr txBox="1"/>
          <p:nvPr/>
        </p:nvSpPr>
        <p:spPr>
          <a:xfrm>
            <a:off x="366794" y="6262042"/>
            <a:ext cx="1182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Catchen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M.,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Conery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S., &amp;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Postlethwait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H. (2009). Automated identification of conserved synteny after whole-genome duplication.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Genome research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(8), 1497-1505.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2D5785-FD1B-43AB-96B9-C57C1CC82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24" y="2252569"/>
            <a:ext cx="6241152" cy="39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2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A6FCB-38BF-4F47-B42F-BF8B2FB4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Automating Identification of Synteny (2009)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8E9A5-95D4-4BDC-896A-FABBAC35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Automated Identification of Conserved Synteny after Whole-Genome Duplication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D18DA-F141-4809-AF15-4A86024F03DE}"/>
              </a:ext>
            </a:extLst>
          </p:cNvPr>
          <p:cNvSpPr txBox="1"/>
          <p:nvPr/>
        </p:nvSpPr>
        <p:spPr>
          <a:xfrm>
            <a:off x="366794" y="6262042"/>
            <a:ext cx="1182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Catchen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M.,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Conery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S., &amp;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Postlethwait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H. (2009). Automated identification of conserved synteny after whole-genome duplication.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Genome research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(8), 1497-1505.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916196-106B-47D5-B438-FACB2EEA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744" y="2203381"/>
            <a:ext cx="5334511" cy="388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9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42927-D8DE-475C-A958-45CD7E9C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Chicken Genome Assembly (2017)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630DC-30B3-4150-A091-6BAF23DB2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new chicken genome assembly provides insight into avian genome structure</a:t>
            </a:r>
          </a:p>
          <a:p>
            <a:endParaRPr lang="en-US" altLang="ko-KR" dirty="0"/>
          </a:p>
          <a:p>
            <a:r>
              <a:rPr lang="en-US" altLang="ko-KR" dirty="0"/>
              <a:t>Good case study for general assembly study &gt;&gt; </a:t>
            </a:r>
          </a:p>
          <a:p>
            <a:pPr lvl="1"/>
            <a:r>
              <a:rPr lang="en-US" altLang="ko-KR" u="sng" dirty="0"/>
              <a:t>General Pipelines for annotation and assembling genome</a:t>
            </a:r>
            <a:endParaRPr lang="en-US" altLang="ko-KR" dirty="0"/>
          </a:p>
          <a:p>
            <a:r>
              <a:rPr lang="en-US" altLang="ko-KR" dirty="0"/>
              <a:t>Sequencing</a:t>
            </a:r>
          </a:p>
          <a:p>
            <a:pPr lvl="1"/>
            <a:r>
              <a:rPr lang="en-US" altLang="ko-KR" dirty="0"/>
              <a:t>PacBio</a:t>
            </a:r>
          </a:p>
          <a:p>
            <a:r>
              <a:rPr lang="en-US" altLang="ko-KR" dirty="0"/>
              <a:t>Assembly</a:t>
            </a:r>
          </a:p>
          <a:p>
            <a:pPr lvl="1"/>
            <a:r>
              <a:rPr lang="en-US" altLang="ko-KR" dirty="0"/>
              <a:t>SSPACE tool </a:t>
            </a:r>
          </a:p>
          <a:p>
            <a:pPr lvl="1"/>
            <a:r>
              <a:rPr lang="en-US" altLang="ko-KR" dirty="0"/>
              <a:t>GGA merger tool</a:t>
            </a:r>
          </a:p>
          <a:p>
            <a:pPr lvl="1"/>
            <a:r>
              <a:rPr lang="en-US" altLang="ko-KR" dirty="0"/>
              <a:t>Assembled with BLAST-base alignment algorithm (NG Assembler)</a:t>
            </a:r>
          </a:p>
          <a:p>
            <a:r>
              <a:rPr lang="en-US" altLang="ko-KR" dirty="0"/>
              <a:t>Difficulties with Handling repetitive regions &gt;&gt; </a:t>
            </a:r>
            <a:r>
              <a:rPr lang="en-US" altLang="ko-KR" dirty="0" err="1"/>
              <a:t>Repeatmasker</a:t>
            </a:r>
            <a:endParaRPr lang="en-US" altLang="ko-KR" dirty="0"/>
          </a:p>
          <a:p>
            <a:r>
              <a:rPr lang="en-US" altLang="ko-KR" dirty="0" err="1"/>
              <a:t>SAMtools</a:t>
            </a:r>
            <a:r>
              <a:rPr lang="en-US" altLang="ko-KR" dirty="0"/>
              <a:t> for variant detection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AA9B3-A184-4D3B-8F00-1BF50B9C5295}"/>
              </a:ext>
            </a:extLst>
          </p:cNvPr>
          <p:cNvSpPr txBox="1"/>
          <p:nvPr/>
        </p:nvSpPr>
        <p:spPr>
          <a:xfrm>
            <a:off x="366794" y="6262042"/>
            <a:ext cx="1182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Warren, W. C., Hillier, L. W., Tomlinson, C., Minx, P.,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Kremitzki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Graves, T., ... &amp; Cheng, H. H. (2017). A new chicken genome assembly provides insight into avian genome structure.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G3: Genes, Genomes, Genetics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109-117.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334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</TotalTime>
  <Words>1460</Words>
  <Application>Microsoft Office PowerPoint</Application>
  <PresentationFormat>와이드스크린</PresentationFormat>
  <Paragraphs>123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0321 Field Search</vt:lpstr>
      <vt:lpstr>Possessions</vt:lpstr>
      <vt:lpstr>Assembly and Synteny</vt:lpstr>
      <vt:lpstr>Domestic Cow WG assembly (2009)</vt:lpstr>
      <vt:lpstr>Domestic Cow WG assembly (2009)</vt:lpstr>
      <vt:lpstr>Automating Identification of Synteny (2009) </vt:lpstr>
      <vt:lpstr>Automating Identification of Synteny (2009) </vt:lpstr>
      <vt:lpstr>Automating Identification of Synteny (2009) </vt:lpstr>
      <vt:lpstr>Chicken Genome Assembly (2017)</vt:lpstr>
      <vt:lpstr>halSynteny (2020)</vt:lpstr>
      <vt:lpstr>halSynteny (2020)</vt:lpstr>
      <vt:lpstr>A chromosome-scale assembly of the bilberry genome (2022)</vt:lpstr>
      <vt:lpstr>A chromosome-scale assembly of the bilberry genome (2022)</vt:lpstr>
      <vt:lpstr>A chromosome-scale assembly of the bilberry genome (2022)</vt:lpstr>
      <vt:lpstr>A chromosome-scale assembly of the bilberry genome (2022)</vt:lpstr>
      <vt:lpstr>GENESPACE (2022.3)</vt:lpstr>
      <vt:lpstr>GENESPACE (2022.3)</vt:lpstr>
      <vt:lpstr>GENESPACE (2022.3)</vt:lpstr>
      <vt:lpstr>Further Study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0321 Field Search</dc:title>
  <dc:creator>임현수</dc:creator>
  <cp:lastModifiedBy>임현수</cp:lastModifiedBy>
  <cp:revision>25</cp:revision>
  <dcterms:created xsi:type="dcterms:W3CDTF">2022-03-20T03:15:27Z</dcterms:created>
  <dcterms:modified xsi:type="dcterms:W3CDTF">2022-03-24T05:50:16Z</dcterms:modified>
</cp:coreProperties>
</file>