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5" r:id="rId4"/>
    <p:sldId id="266" r:id="rId5"/>
    <p:sldId id="262" r:id="rId6"/>
    <p:sldId id="280" r:id="rId7"/>
    <p:sldId id="289" r:id="rId8"/>
    <p:sldId id="288" r:id="rId9"/>
    <p:sldId id="285" r:id="rId10"/>
    <p:sldId id="287" r:id="rId11"/>
    <p:sldId id="275" r:id="rId12"/>
    <p:sldId id="277" r:id="rId13"/>
    <p:sldId id="291" r:id="rId14"/>
    <p:sldId id="290" r:id="rId15"/>
    <p:sldId id="284" r:id="rId16"/>
    <p:sldId id="281" r:id="rId17"/>
    <p:sldId id="274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8727" autoAdjust="0"/>
  </p:normalViewPr>
  <p:slideViewPr>
    <p:cSldViewPr snapToGrid="0">
      <p:cViewPr varScale="1">
        <p:scale>
          <a:sx n="98" d="100"/>
          <a:sy n="98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GeneMark</a:t>
            </a:r>
            <a:r>
              <a:rPr lang="ko-KR" altLang="en-US" dirty="0"/>
              <a:t>는 </a:t>
            </a:r>
            <a:r>
              <a:rPr lang="en-US" altLang="ko-KR" dirty="0"/>
              <a:t>unsupervised tool </a:t>
            </a:r>
            <a:r>
              <a:rPr lang="ko-KR" altLang="en-US" dirty="0"/>
              <a:t>이고 </a:t>
            </a:r>
            <a:r>
              <a:rPr lang="en-US" altLang="ko-KR" i="1" dirty="0"/>
              <a:t>ab </a:t>
            </a:r>
            <a:r>
              <a:rPr lang="en-US" altLang="ko-KR" i="1" dirty="0" err="1"/>
              <a:t>inito</a:t>
            </a:r>
            <a:r>
              <a:rPr lang="ko-KR" altLang="en-US" i="0" dirty="0"/>
              <a:t>한 방법으로 유전체를 </a:t>
            </a:r>
            <a:r>
              <a:rPr lang="en-US" altLang="ko-KR" i="0" dirty="0"/>
              <a:t>annotation. Augustus</a:t>
            </a:r>
            <a:r>
              <a:rPr lang="ko-KR" altLang="en-US" i="0" dirty="0"/>
              <a:t>는 </a:t>
            </a:r>
            <a:r>
              <a:rPr lang="en-US" altLang="ko-KR" i="0" dirty="0"/>
              <a:t>supervised tool</a:t>
            </a:r>
            <a:r>
              <a:rPr lang="ko-KR" altLang="en-US" i="0" dirty="0"/>
              <a:t>이고 </a:t>
            </a:r>
            <a:r>
              <a:rPr lang="en-US" altLang="ko-KR" i="0" dirty="0" err="1"/>
              <a:t>RNAseq</a:t>
            </a:r>
            <a:r>
              <a:rPr lang="en-US" altLang="ko-KR" i="0" dirty="0"/>
              <a:t> </a:t>
            </a:r>
            <a:r>
              <a:rPr lang="ko-KR" altLang="en-US" i="0" dirty="0"/>
              <a:t>결과와 </a:t>
            </a:r>
            <a:r>
              <a:rPr lang="en-US" altLang="ko-KR" i="0" dirty="0"/>
              <a:t>Annotation</a:t>
            </a:r>
            <a:r>
              <a:rPr lang="ko-KR" altLang="en-US" i="0" dirty="0"/>
              <a:t>된 결과를 학습하여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1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/>
              <a:t>Viola sp. </a:t>
            </a:r>
            <a:r>
              <a:rPr lang="en-US" altLang="ko-KR" i="0" dirty="0"/>
              <a:t> </a:t>
            </a:r>
            <a:r>
              <a:rPr lang="ko-KR" altLang="en-US" i="0" dirty="0"/>
              <a:t>와 매칭할 때 어느 종인지 확인 또는 어느 종에서 어느 종으로 가고 있는지 어느 정도 유추해 볼 수 있음</a:t>
            </a:r>
            <a:r>
              <a:rPr lang="en-US" altLang="ko-KR" i="0" dirty="0"/>
              <a:t>. 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6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 데이터는 알고리즘을 통해 제작</a:t>
            </a:r>
            <a:r>
              <a:rPr lang="en-US" altLang="ko-KR" dirty="0"/>
              <a:t>. </a:t>
            </a:r>
            <a:r>
              <a:rPr lang="ko-KR" altLang="en-US" dirty="0"/>
              <a:t>임의의 긴 서열을 생성한 뒤 쪼개어 임의로 쪼개어 </a:t>
            </a:r>
            <a:r>
              <a:rPr lang="en-US" altLang="ko-KR" dirty="0"/>
              <a:t>contig</a:t>
            </a:r>
            <a:r>
              <a:rPr lang="ko-KR" altLang="en-US" dirty="0"/>
              <a:t>으로 만들고 개시 코돈으로 시작하는 암호화 부위만 임의의 유전자로 정하여 사용</a:t>
            </a:r>
            <a:r>
              <a:rPr lang="en-US" altLang="ko-KR" dirty="0"/>
              <a:t>.(</a:t>
            </a:r>
            <a:r>
              <a:rPr lang="ko-KR" altLang="en-US" dirty="0"/>
              <a:t>또는 단백질 </a:t>
            </a:r>
            <a:r>
              <a:rPr lang="ko-KR" altLang="en-US" dirty="0" err="1"/>
              <a:t>번역체</a:t>
            </a:r>
            <a:r>
              <a:rPr lang="ko-KR" altLang="en-US" dirty="0"/>
              <a:t> 사용</a:t>
            </a:r>
            <a:r>
              <a:rPr lang="en-US" altLang="ko-KR" dirty="0"/>
              <a:t>) </a:t>
            </a: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Contig level</a:t>
            </a:r>
            <a:r>
              <a:rPr lang="ko-KR" altLang="en-US" dirty="0"/>
              <a:t>로 </a:t>
            </a:r>
            <a:r>
              <a:rPr lang="en-US" altLang="ko-KR" dirty="0" err="1"/>
              <a:t>RefSeq</a:t>
            </a:r>
            <a:r>
              <a:rPr lang="ko-KR" altLang="en-US" dirty="0"/>
              <a:t>을 쪼개어 사용</a:t>
            </a:r>
            <a:r>
              <a:rPr lang="en-US" altLang="ko-KR" dirty="0"/>
              <a:t>. &gt;&gt; </a:t>
            </a:r>
            <a:r>
              <a:rPr lang="ko-KR" altLang="en-US" dirty="0"/>
              <a:t>이 학습데이터 생성 알고리즘만으로도 의미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293298" y="1604513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0325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Viola 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B41B82-AE82-4A56-9A8F-C01E8118A21E}"/>
              </a:ext>
            </a:extLst>
          </p:cNvPr>
          <p:cNvSpPr/>
          <p:nvPr/>
        </p:nvSpPr>
        <p:spPr>
          <a:xfrm>
            <a:off x="4599709" y="424873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Gene Annotation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C5A2F2-6965-46CE-89F2-425214EC21FB}"/>
              </a:ext>
            </a:extLst>
          </p:cNvPr>
          <p:cNvSpPr/>
          <p:nvPr/>
        </p:nvSpPr>
        <p:spPr>
          <a:xfrm>
            <a:off x="9328727" y="424873"/>
            <a:ext cx="2724727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Sequencing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3789AC-15FF-45B0-98D1-377BF20AC793}"/>
              </a:ext>
            </a:extLst>
          </p:cNvPr>
          <p:cNvSpPr/>
          <p:nvPr/>
        </p:nvSpPr>
        <p:spPr>
          <a:xfrm>
            <a:off x="4599709" y="1953491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Meta Analysis for Annotated Gene</a:t>
            </a:r>
            <a:endParaRPr lang="ko-KR" altLang="en-US" sz="16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33B746-8E02-4FA7-87B4-C83124E565D3}"/>
              </a:ext>
            </a:extLst>
          </p:cNvPr>
          <p:cNvSpPr/>
          <p:nvPr/>
        </p:nvSpPr>
        <p:spPr>
          <a:xfrm>
            <a:off x="4599709" y="3482109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Annotated Gene analysis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DDDB4A-EB38-41F5-9248-F35BE0867784}"/>
              </a:ext>
            </a:extLst>
          </p:cNvPr>
          <p:cNvSpPr/>
          <p:nvPr/>
        </p:nvSpPr>
        <p:spPr>
          <a:xfrm>
            <a:off x="4599709" y="5010727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Contig Mapping</a:t>
            </a:r>
            <a:endParaRPr lang="ko-KR" altLang="en-US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5009FCF-4A1D-4D67-A42C-8713EF4060A9}"/>
              </a:ext>
            </a:extLst>
          </p:cNvPr>
          <p:cNvSpPr/>
          <p:nvPr/>
        </p:nvSpPr>
        <p:spPr>
          <a:xfrm rot="5400000">
            <a:off x="8847630" y="461818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528F8F7-BDB8-4E9C-AC40-8A3C252CFB5B}"/>
              </a:ext>
            </a:extLst>
          </p:cNvPr>
          <p:cNvSpPr/>
          <p:nvPr/>
        </p:nvSpPr>
        <p:spPr>
          <a:xfrm>
            <a:off x="6474691" y="1226127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093C40A-A846-494C-A2D0-929A0E30CFF2}"/>
              </a:ext>
            </a:extLst>
          </p:cNvPr>
          <p:cNvSpPr/>
          <p:nvPr/>
        </p:nvSpPr>
        <p:spPr>
          <a:xfrm>
            <a:off x="6474691" y="2754745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8883D62-A28C-41C2-95F7-BEE073D42794}"/>
              </a:ext>
            </a:extLst>
          </p:cNvPr>
          <p:cNvSpPr/>
          <p:nvPr/>
        </p:nvSpPr>
        <p:spPr>
          <a:xfrm>
            <a:off x="6474691" y="4283363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27FEEC1-0DF7-4515-A6B7-A0B09F2342F8}"/>
              </a:ext>
            </a:extLst>
          </p:cNvPr>
          <p:cNvSpPr/>
          <p:nvPr/>
        </p:nvSpPr>
        <p:spPr>
          <a:xfrm>
            <a:off x="2894096" y="4304145"/>
            <a:ext cx="1573188" cy="1925782"/>
          </a:xfrm>
          <a:prstGeom prst="rightBrac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FDF08D-E03C-44EE-9C94-21FEA82A9B95}"/>
              </a:ext>
            </a:extLst>
          </p:cNvPr>
          <p:cNvSpPr/>
          <p:nvPr/>
        </p:nvSpPr>
        <p:spPr>
          <a:xfrm>
            <a:off x="788095" y="4197927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Phase 1: Manual Mapping</a:t>
            </a:r>
            <a:endParaRPr lang="ko-KR" altLang="en-US" sz="1600" b="1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B50E0EB-F3B1-4EE7-A1F6-77207E4791CA}"/>
              </a:ext>
            </a:extLst>
          </p:cNvPr>
          <p:cNvSpPr/>
          <p:nvPr/>
        </p:nvSpPr>
        <p:spPr>
          <a:xfrm>
            <a:off x="1649386" y="4946072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364186-C2FE-4FE3-BAC2-4E34F065D310}"/>
              </a:ext>
            </a:extLst>
          </p:cNvPr>
          <p:cNvSpPr/>
          <p:nvPr/>
        </p:nvSpPr>
        <p:spPr>
          <a:xfrm>
            <a:off x="771235" y="5620327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Phase 2: DL based Mapping</a:t>
            </a:r>
            <a:endParaRPr lang="ko-KR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59342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B68C9A5-4F64-44C7-97BD-D6485D2E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0" y="2023638"/>
            <a:ext cx="5725800" cy="41138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DFB69E-D854-41A3-A9E8-C4C32C35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BFB8-E013-4BFC-9BD4-6365498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Gene Annotation from Nucleotide Sequence (AGUSTUS &amp;&amp; GENEMARK) from HMM and hint-based approach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Meta-analysis of Annotated Gene </a:t>
            </a:r>
          </a:p>
          <a:p>
            <a:pPr lvl="1"/>
            <a:r>
              <a:rPr lang="en-US" altLang="ko-KR" dirty="0"/>
              <a:t>Calculation of length, number and portion of CDS and UTR, etc. Comparison with existing </a:t>
            </a:r>
            <a:r>
              <a:rPr lang="en-US" altLang="ko-KR" i="1" dirty="0"/>
              <a:t>Viola sp. </a:t>
            </a:r>
            <a:r>
              <a:rPr lang="en-US" altLang="ko-KR" dirty="0"/>
              <a:t>data.  </a:t>
            </a:r>
          </a:p>
          <a:p>
            <a:pPr lvl="1"/>
            <a:r>
              <a:rPr lang="en-US" altLang="ko-KR" dirty="0"/>
              <a:t>Quality check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3880F-4C20-44BB-8370-CC5461AE633D}"/>
              </a:ext>
            </a:extLst>
          </p:cNvPr>
          <p:cNvSpPr/>
          <p:nvPr/>
        </p:nvSpPr>
        <p:spPr>
          <a:xfrm>
            <a:off x="258618" y="1911927"/>
            <a:ext cx="3472873" cy="201352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3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652904-4D89-425D-964A-042F811D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0" y="2023638"/>
            <a:ext cx="5725800" cy="41138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DFB69E-D854-41A3-A9E8-C4C32C35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BFB8-E013-4BFC-9BD4-6365498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257800" cy="4667252"/>
          </a:xfrm>
        </p:spPr>
        <p:txBody>
          <a:bodyPr>
            <a:normAutofit/>
          </a:bodyPr>
          <a:lstStyle/>
          <a:p>
            <a:r>
              <a:rPr lang="en-US" altLang="ko-KR" dirty="0"/>
              <a:t>Annotated Genome analysis – Phase 1</a:t>
            </a:r>
          </a:p>
          <a:p>
            <a:pPr lvl="1"/>
            <a:r>
              <a:rPr lang="en-US" altLang="ko-KR" dirty="0"/>
              <a:t>Cannot compute 47773</a:t>
            </a:r>
            <a:r>
              <a:rPr lang="en-US" altLang="ko-KR" baseline="30000" dirty="0"/>
              <a:t>2</a:t>
            </a:r>
            <a:r>
              <a:rPr lang="en-US" altLang="ko-KR" dirty="0"/>
              <a:t> homology score matrix, local approach required.</a:t>
            </a:r>
          </a:p>
          <a:p>
            <a:pPr lvl="1"/>
            <a:r>
              <a:rPr lang="en-US" altLang="ko-KR" dirty="0"/>
              <a:t>Run BLAST2GO(Robles et al., 2005) to specify significant genes</a:t>
            </a:r>
          </a:p>
          <a:p>
            <a:pPr lvl="1"/>
            <a:r>
              <a:rPr lang="en-US" altLang="ko-KR" dirty="0"/>
              <a:t>Drawing phylogenetic tree(ML) may possible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1C1D39-1D1E-4DE1-93CE-CDA8B3B04448}"/>
              </a:ext>
            </a:extLst>
          </p:cNvPr>
          <p:cNvSpPr/>
          <p:nvPr/>
        </p:nvSpPr>
        <p:spPr>
          <a:xfrm>
            <a:off x="277090" y="4158312"/>
            <a:ext cx="3472873" cy="10420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5C5870-7930-4F2F-9C57-23B4DFAF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0" y="2023638"/>
            <a:ext cx="5725800" cy="41138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DFB69E-D854-41A3-A9E8-C4C32C35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BFB8-E013-4BFC-9BD4-6365498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Annotated Genome analysis - Phase 2</a:t>
            </a:r>
          </a:p>
          <a:p>
            <a:pPr lvl="1"/>
            <a:r>
              <a:rPr lang="en-US" altLang="ko-KR" dirty="0"/>
              <a:t>Copy number checking for each gene</a:t>
            </a:r>
          </a:p>
          <a:p>
            <a:pPr lvl="1"/>
            <a:r>
              <a:rPr lang="en-US" altLang="ko-KR" dirty="0"/>
              <a:t>Reflect the homology</a:t>
            </a:r>
          </a:p>
          <a:p>
            <a:pPr lvl="1"/>
            <a:r>
              <a:rPr lang="en-US" altLang="ko-KR" dirty="0"/>
              <a:t>Check whether BUSCO gene has 2 copy</a:t>
            </a:r>
          </a:p>
          <a:p>
            <a:pPr lvl="1"/>
            <a:r>
              <a:rPr lang="en-US" altLang="ko-KR" dirty="0"/>
              <a:t>Exploratory data analysis for each gene combined with GO result</a:t>
            </a:r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440A98-1953-4301-9CC0-56CFC2C6E46A}"/>
              </a:ext>
            </a:extLst>
          </p:cNvPr>
          <p:cNvSpPr/>
          <p:nvPr/>
        </p:nvSpPr>
        <p:spPr>
          <a:xfrm>
            <a:off x="277090" y="4158312"/>
            <a:ext cx="3472873" cy="10420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3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5C5870-7930-4F2F-9C57-23B4DFAF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0" y="2023638"/>
            <a:ext cx="5725800" cy="41138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DFB69E-D854-41A3-A9E8-C4C32C35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BFB8-E013-4BFC-9BD4-6365498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Annotated Genome analysis - Phase 3</a:t>
            </a:r>
          </a:p>
          <a:p>
            <a:pPr lvl="1"/>
            <a:r>
              <a:rPr lang="en-US" altLang="ko-KR" dirty="0"/>
              <a:t>Check what genes are on contigs </a:t>
            </a:r>
          </a:p>
          <a:p>
            <a:pPr lvl="2"/>
            <a:r>
              <a:rPr lang="en-US" altLang="ko-KR" dirty="0"/>
              <a:t>Homology reflected</a:t>
            </a:r>
          </a:p>
          <a:p>
            <a:pPr lvl="1"/>
            <a:r>
              <a:rPr lang="en-US" altLang="ko-KR" dirty="0"/>
              <a:t>Store at &lt;universal file format&gt;</a:t>
            </a:r>
          </a:p>
          <a:p>
            <a:pPr lvl="1"/>
            <a:r>
              <a:rPr lang="en-US" altLang="ko-KR" dirty="0"/>
              <a:t>Contig level synteny calculation and plotting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SyRI</a:t>
            </a:r>
            <a:r>
              <a:rPr lang="en-US" altLang="ko-KR" dirty="0"/>
              <a:t>(</a:t>
            </a:r>
            <a:r>
              <a:rPr lang="en-US" altLang="ko-KR" dirty="0" err="1"/>
              <a:t>Schneeberger</a:t>
            </a:r>
            <a:r>
              <a:rPr lang="en-US" altLang="ko-KR" dirty="0"/>
              <a:t> et al., 2019)</a:t>
            </a:r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440A98-1953-4301-9CC0-56CFC2C6E46A}"/>
              </a:ext>
            </a:extLst>
          </p:cNvPr>
          <p:cNvSpPr/>
          <p:nvPr/>
        </p:nvSpPr>
        <p:spPr>
          <a:xfrm>
            <a:off x="277090" y="4158312"/>
            <a:ext cx="3472873" cy="10420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7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AE44B5-8D92-4473-86A6-B0C62132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0" y="2023638"/>
            <a:ext cx="5725800" cy="41138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4A52C7-6C21-4BCB-A6E1-E48D35C3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077E2-BD94-471A-B19B-8E53D497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Contig mapping – Phase 1</a:t>
            </a:r>
          </a:p>
          <a:p>
            <a:pPr lvl="1"/>
            <a:r>
              <a:rPr lang="en-US" altLang="ko-KR" dirty="0"/>
              <a:t>Vanish contigs without genes, and genes with single copy</a:t>
            </a:r>
          </a:p>
          <a:p>
            <a:pPr lvl="1"/>
            <a:r>
              <a:rPr lang="en-US" altLang="ko-KR" dirty="0"/>
              <a:t>Start manual mapping</a:t>
            </a:r>
          </a:p>
          <a:p>
            <a:pPr lvl="1"/>
            <a:r>
              <a:rPr lang="en-US" altLang="ko-KR" dirty="0"/>
              <a:t>If possible, end at Phase 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0C5F0-EDA4-46B5-8619-C547F39058D4}"/>
              </a:ext>
            </a:extLst>
          </p:cNvPr>
          <p:cNvSpPr/>
          <p:nvPr/>
        </p:nvSpPr>
        <p:spPr>
          <a:xfrm>
            <a:off x="193963" y="5221468"/>
            <a:ext cx="3472873" cy="10420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9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B8524-615F-40AC-8056-5467F70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39AC1-9D4F-4162-A15E-CBF945F5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Contig mapping – Phase 2</a:t>
            </a:r>
          </a:p>
          <a:p>
            <a:pPr lvl="1"/>
            <a:r>
              <a:rPr lang="en-US" altLang="ko-KR" dirty="0"/>
              <a:t>In case of sophisticated mapping issue</a:t>
            </a:r>
          </a:p>
          <a:p>
            <a:pPr lvl="1"/>
            <a:r>
              <a:rPr lang="en-US" altLang="ko-KR" dirty="0"/>
              <a:t>Pure algorithmic approach</a:t>
            </a:r>
          </a:p>
          <a:p>
            <a:pPr lvl="1"/>
            <a:r>
              <a:rPr lang="en-US" altLang="ko-KR" dirty="0"/>
              <a:t>Cannot calculate 2</a:t>
            </a:r>
            <a:r>
              <a:rPr lang="en-US" altLang="ko-KR" baseline="30000" dirty="0"/>
              <a:t>186 </a:t>
            </a:r>
            <a:r>
              <a:rPr lang="en-US" altLang="ko-KR" dirty="0"/>
              <a:t> times &gt;&gt; Lacking general algorithm : development required</a:t>
            </a:r>
          </a:p>
          <a:p>
            <a:pPr lvl="1"/>
            <a:r>
              <a:rPr lang="en-US" altLang="ko-KR" dirty="0"/>
              <a:t>Deep Learning Approach (algorithm with supervised learning that clusters contigs to scaffold in </a:t>
            </a:r>
            <a:r>
              <a:rPr lang="en-US" altLang="ko-KR" i="1" dirty="0"/>
              <a:t>de novo </a:t>
            </a:r>
            <a:r>
              <a:rPr lang="en-US" altLang="ko-KR" dirty="0"/>
              <a:t> way)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83D74-8CE1-428F-A349-7245345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0" y="2023638"/>
            <a:ext cx="5725800" cy="41138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FB8C29-87F2-492F-8DC4-188DDC3EF781}"/>
              </a:ext>
            </a:extLst>
          </p:cNvPr>
          <p:cNvSpPr/>
          <p:nvPr/>
        </p:nvSpPr>
        <p:spPr>
          <a:xfrm>
            <a:off x="193963" y="5221468"/>
            <a:ext cx="3472873" cy="104208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8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A79-E0A6-4BCB-B321-CED36FF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Significance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6990D-42E4-439E-AD71-00CFB15E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1-2 Machine Learning method could be used </a:t>
            </a:r>
          </a:p>
          <a:p>
            <a:pPr lvl="1"/>
            <a:r>
              <a:rPr lang="en-US" altLang="ko-KR" dirty="0"/>
              <a:t>AUGUSTUS, Contig Scaffolder(if manually impossible)</a:t>
            </a:r>
          </a:p>
          <a:p>
            <a:endParaRPr lang="en-US" altLang="ko-KR" dirty="0"/>
          </a:p>
          <a:p>
            <a:r>
              <a:rPr lang="en-US" altLang="ko-KR" dirty="0"/>
              <a:t>Contig Scaffolder and their training dataset are independently significant</a:t>
            </a:r>
          </a:p>
          <a:p>
            <a:r>
              <a:rPr lang="en-US" altLang="ko-KR" dirty="0"/>
              <a:t>Suggestion for &lt;Synteny file format&gt;</a:t>
            </a:r>
          </a:p>
          <a:p>
            <a:endParaRPr lang="en-US" altLang="ko-KR" dirty="0"/>
          </a:p>
          <a:p>
            <a:r>
              <a:rPr lang="en-US" altLang="ko-KR" dirty="0"/>
              <a:t>Guideline for “cheap and brief” polyploid assembly (Requirements : ONLY sequence file!) &gt;&gt; Needs more accurate results like Hi-C, Long-read sequencing(PacBio, ONT)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01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3D2C-C4A4-46F8-A51E-590DF537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7AB5A-83A7-4A81-9C70-AC660074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Comparison with general assembly pipeline</a:t>
            </a:r>
          </a:p>
          <a:p>
            <a:endParaRPr lang="en-US" altLang="ko-KR" dirty="0"/>
          </a:p>
          <a:p>
            <a:r>
              <a:rPr lang="en-US" altLang="ko-KR" dirty="0"/>
              <a:t>Post-genomic analysis for successful </a:t>
            </a:r>
            <a:r>
              <a:rPr lang="en-US" altLang="ko-KR" i="1" dirty="0"/>
              <a:t>Viola </a:t>
            </a:r>
            <a:r>
              <a:rPr lang="en-US" altLang="ko-KR" dirty="0"/>
              <a:t>genome</a:t>
            </a:r>
          </a:p>
          <a:p>
            <a:endParaRPr lang="en-US" altLang="ko-KR" dirty="0"/>
          </a:p>
          <a:p>
            <a:r>
              <a:rPr lang="en-US" altLang="ko-KR" dirty="0"/>
              <a:t>Converter for &lt;universal synteny file format&gt;</a:t>
            </a:r>
          </a:p>
          <a:p>
            <a:endParaRPr lang="en-US" altLang="ko-KR" dirty="0"/>
          </a:p>
          <a:p>
            <a:r>
              <a:rPr lang="en-US" altLang="ko-KR" dirty="0"/>
              <a:t>Complementary pipelines between three components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CD5419-4B82-4FD4-A3AF-5B8318157DE7}"/>
              </a:ext>
            </a:extLst>
          </p:cNvPr>
          <p:cNvGrpSpPr/>
          <p:nvPr/>
        </p:nvGrpSpPr>
        <p:grpSpPr>
          <a:xfrm>
            <a:off x="6677893" y="365125"/>
            <a:ext cx="5154470" cy="2854376"/>
            <a:chOff x="6474693" y="1146918"/>
            <a:chExt cx="5154470" cy="28543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9B61168-C8C2-47C4-B2A1-F5B3538DCABF}"/>
                </a:ext>
              </a:extLst>
            </p:cNvPr>
            <p:cNvGrpSpPr/>
            <p:nvPr/>
          </p:nvGrpSpPr>
          <p:grpSpPr>
            <a:xfrm>
              <a:off x="6474693" y="1146918"/>
              <a:ext cx="5154470" cy="2854376"/>
              <a:chOff x="5477165" y="3631130"/>
              <a:chExt cx="5154470" cy="2854376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6BDCE4DC-11E8-4F9C-AFDB-AEA7CF1ED885}"/>
                  </a:ext>
                </a:extLst>
              </p:cNvPr>
              <p:cNvSpPr/>
              <p:nvPr/>
            </p:nvSpPr>
            <p:spPr>
              <a:xfrm>
                <a:off x="6579756" y="3723833"/>
                <a:ext cx="2817091" cy="2761673"/>
              </a:xfrm>
              <a:prstGeom prst="donut">
                <a:avLst>
                  <a:gd name="adj" fmla="val 6714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93079-500C-4954-9128-4E977026DB13}"/>
                  </a:ext>
                </a:extLst>
              </p:cNvPr>
              <p:cNvSpPr txBox="1"/>
              <p:nvPr/>
            </p:nvSpPr>
            <p:spPr>
              <a:xfrm>
                <a:off x="6916883" y="3631130"/>
                <a:ext cx="2142836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Gene Annotation</a:t>
                </a:r>
                <a:endParaRPr lang="ko-KR" altLang="en-US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04C588-8AB7-4D3B-BDBF-9368078DEC33}"/>
                  </a:ext>
                </a:extLst>
              </p:cNvPr>
              <p:cNvSpPr txBox="1"/>
              <p:nvPr/>
            </p:nvSpPr>
            <p:spPr>
              <a:xfrm>
                <a:off x="8267126" y="5554573"/>
                <a:ext cx="236450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Sequence Assembly</a:t>
                </a:r>
                <a:endParaRPr lang="ko-KR" altLang="en-US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3C6F0-AEDD-45C1-A5C6-D3204C01147E}"/>
                  </a:ext>
                </a:extLst>
              </p:cNvPr>
              <p:cNvSpPr txBox="1"/>
              <p:nvPr/>
            </p:nvSpPr>
            <p:spPr>
              <a:xfrm>
                <a:off x="5477165" y="5554573"/>
                <a:ext cx="20019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Synteny analysis</a:t>
                </a:r>
                <a:endParaRPr lang="ko-KR" altLang="en-US" b="1" dirty="0"/>
              </a:p>
            </p:txBody>
          </p:sp>
        </p:grp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8A49448E-D434-47B4-ABBA-3B85046B6160}"/>
                </a:ext>
              </a:extLst>
            </p:cNvPr>
            <p:cNvSpPr/>
            <p:nvPr/>
          </p:nvSpPr>
          <p:spPr>
            <a:xfrm rot="19573294">
              <a:off x="9366493" y="1563742"/>
              <a:ext cx="278825" cy="1453997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95F6B07D-AE6D-4562-982B-013A9621F8B3}"/>
                </a:ext>
              </a:extLst>
            </p:cNvPr>
            <p:cNvSpPr/>
            <p:nvPr/>
          </p:nvSpPr>
          <p:spPr>
            <a:xfrm rot="16200000">
              <a:off x="8743440" y="2874250"/>
              <a:ext cx="278825" cy="763604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/아래쪽 13">
              <a:extLst>
                <a:ext uri="{FF2B5EF4-FFF2-40B4-BE49-F238E27FC236}">
                  <a16:creationId xmlns:a16="http://schemas.microsoft.com/office/drawing/2014/main" id="{33C35F8E-9517-48F8-97BF-46B748F12FD2}"/>
                </a:ext>
              </a:extLst>
            </p:cNvPr>
            <p:cNvSpPr/>
            <p:nvPr/>
          </p:nvSpPr>
          <p:spPr>
            <a:xfrm rot="2037573">
              <a:off x="8324677" y="1552373"/>
              <a:ext cx="278825" cy="1453997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8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3E7C-2441-4A19-9ED3-1B6D272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36CB-5E6D-4B31-9D49-A9A0CF2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44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Sequencing result</a:t>
            </a:r>
            <a:r>
              <a:rPr lang="ko-KR" altLang="en-US" sz="1800" dirty="0"/>
              <a:t> </a:t>
            </a:r>
            <a:r>
              <a:rPr lang="en-US" altLang="ko-KR" sz="1800" dirty="0"/>
              <a:t>of</a:t>
            </a:r>
            <a:r>
              <a:rPr lang="ko-KR" altLang="en-US" sz="1800" dirty="0"/>
              <a:t> </a:t>
            </a:r>
            <a:r>
              <a:rPr lang="en-US" altLang="ko-KR" sz="1800" i="1" dirty="0"/>
              <a:t>Viola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sp.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(V.</a:t>
            </a:r>
            <a:r>
              <a:rPr lang="ko-KR" altLang="en-US" sz="1800" i="1" dirty="0"/>
              <a:t> </a:t>
            </a:r>
            <a:r>
              <a:rPr lang="en-US" altLang="ko-KR" sz="1800" i="1" dirty="0" err="1"/>
              <a:t>yedoensis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i="1" dirty="0"/>
              <a:t>V.</a:t>
            </a:r>
            <a:r>
              <a:rPr lang="ko-KR" altLang="en-US" sz="1800" i="1" dirty="0"/>
              <a:t> </a:t>
            </a:r>
            <a:r>
              <a:rPr lang="en-US" altLang="ko-KR" sz="1800" i="1" dirty="0" err="1"/>
              <a:t>pubscens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Short read sequencing 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fastq</a:t>
            </a:r>
            <a:r>
              <a:rPr lang="en-US" altLang="ko-KR" sz="1600" dirty="0"/>
              <a:t> file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Predicted gene annotation result</a:t>
            </a:r>
          </a:p>
          <a:p>
            <a:pPr lvl="1"/>
            <a:r>
              <a:rPr lang="en-US" altLang="ko-KR" sz="1600" dirty="0"/>
              <a:t>From </a:t>
            </a:r>
            <a:r>
              <a:rPr lang="ko-KR" altLang="en-US" sz="1600" dirty="0"/>
              <a:t>해찬</a:t>
            </a:r>
            <a:r>
              <a:rPr lang="en-US" altLang="ko-KR" sz="1600" dirty="0"/>
              <a:t>, Dr. </a:t>
            </a:r>
            <a:r>
              <a:rPr lang="en-US" altLang="ko-KR" sz="1600" dirty="0" err="1"/>
              <a:t>Dhivya</a:t>
            </a:r>
            <a:endParaRPr lang="en-US" altLang="ko-KR" sz="1600" dirty="0"/>
          </a:p>
          <a:p>
            <a:pPr lvl="1"/>
            <a:r>
              <a:rPr lang="ko-KR" altLang="en-US" sz="1600" dirty="0"/>
              <a:t>해찬 </a:t>
            </a:r>
            <a:r>
              <a:rPr lang="en-US" altLang="ko-KR" sz="1600" dirty="0"/>
              <a:t>: BRAKER(</a:t>
            </a:r>
            <a:r>
              <a:rPr lang="en-US" altLang="ko-KR" sz="1600" dirty="0" err="1"/>
              <a:t>Genemark</a:t>
            </a:r>
            <a:r>
              <a:rPr lang="en-US" altLang="ko-KR" sz="1600" dirty="0"/>
              <a:t> + AUGUSTUS)</a:t>
            </a:r>
          </a:p>
          <a:p>
            <a:pPr lvl="1"/>
            <a:r>
              <a:rPr lang="en-US" altLang="ko-KR" sz="1600" dirty="0"/>
              <a:t>Dr. </a:t>
            </a:r>
            <a:r>
              <a:rPr lang="en-US" altLang="ko-KR" sz="1600" dirty="0" err="1"/>
              <a:t>Dhivya</a:t>
            </a:r>
            <a:r>
              <a:rPr lang="en-US" altLang="ko-KR" sz="1600" dirty="0"/>
              <a:t> : AUGUSTUS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gtf</a:t>
            </a:r>
            <a:r>
              <a:rPr lang="en-US" altLang="ko-KR" sz="1600" dirty="0"/>
              <a:t> or .gff3 file (convertible)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Assembly</a:t>
            </a:r>
          </a:p>
          <a:p>
            <a:pPr lvl="1"/>
            <a:r>
              <a:rPr lang="en-US" altLang="ko-KR" sz="1600" dirty="0"/>
              <a:t>Contig level assembly</a:t>
            </a:r>
          </a:p>
        </p:txBody>
      </p:sp>
    </p:spTree>
    <p:extLst>
      <p:ext uri="{BB962C8B-B14F-4D97-AF65-F5344CB8AC3E}">
        <p14:creationId xmlns:p14="http://schemas.microsoft.com/office/powerpoint/2010/main" val="4056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39301-D248-4C5F-A629-FD99B789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Polyploidy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i="1" dirty="0"/>
              <a:t>Viola</a:t>
            </a:r>
            <a:r>
              <a:rPr lang="ko-KR" altLang="en-US" i="1" dirty="0"/>
              <a:t> </a:t>
            </a:r>
            <a:r>
              <a:rPr lang="en-US" altLang="ko-KR" i="1" dirty="0"/>
              <a:t>sp.</a:t>
            </a:r>
            <a:r>
              <a:rPr lang="ko-KR" altLang="en-US" i="1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2C7F4-F136-4E3D-ABEB-C08F2D15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581B63-6D7F-44EC-8607-9FBD0B6B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2270" cy="4601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CB6273-FEF5-4500-BED3-AD789F36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88" y="1949466"/>
            <a:ext cx="442974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1345-8252-4FE2-B326-25D2BB1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Contig2Contig plots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2BAA04-DD35-41D7-BB1B-F2A4F1A6E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49" y="1945697"/>
            <a:ext cx="4351338" cy="4351338"/>
          </a:xfrm>
        </p:spPr>
      </p:pic>
      <p:pic>
        <p:nvPicPr>
          <p:cNvPr id="7" name="그림 6" descr="텍스트, 문구, 봉투, 패브릭이(가) 표시된 사진&#10;&#10;자동 생성된 설명">
            <a:extLst>
              <a:ext uri="{FF2B5EF4-FFF2-40B4-BE49-F238E27FC236}">
                <a16:creationId xmlns:a16="http://schemas.microsoft.com/office/drawing/2014/main" id="{8EE687CF-7F6E-4D4F-8B5E-50F395796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2413865"/>
            <a:ext cx="6830002" cy="34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BC27-C601-41F2-B627-CFB19A0B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point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C809A-F702-452F-86AB-6020BCFD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en-US" altLang="ko-KR" dirty="0"/>
              <a:t>Scaffold level assembly of </a:t>
            </a:r>
            <a:r>
              <a:rPr lang="en-US" altLang="ko-KR" i="1" dirty="0"/>
              <a:t>Viola sp.</a:t>
            </a:r>
          </a:p>
          <a:p>
            <a:r>
              <a:rPr lang="en-US" altLang="ko-KR" dirty="0"/>
              <a:t>Full macro-synteny of </a:t>
            </a:r>
            <a:r>
              <a:rPr lang="en-US" altLang="ko-KR" i="1" dirty="0"/>
              <a:t>Viola spp.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BF5DA7-5704-4528-ADEC-D9192E957ADF}"/>
              </a:ext>
            </a:extLst>
          </p:cNvPr>
          <p:cNvGrpSpPr/>
          <p:nvPr/>
        </p:nvGrpSpPr>
        <p:grpSpPr>
          <a:xfrm>
            <a:off x="3306620" y="3638499"/>
            <a:ext cx="5154470" cy="2854376"/>
            <a:chOff x="6964220" y="1003076"/>
            <a:chExt cx="5154470" cy="285437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0C5E695-F2FA-4B7C-A845-181D9956AD82}"/>
                </a:ext>
              </a:extLst>
            </p:cNvPr>
            <p:cNvGrpSpPr/>
            <p:nvPr/>
          </p:nvGrpSpPr>
          <p:grpSpPr>
            <a:xfrm>
              <a:off x="6964220" y="1003076"/>
              <a:ext cx="5154470" cy="2854376"/>
              <a:chOff x="5477165" y="3631130"/>
              <a:chExt cx="5154470" cy="2854376"/>
            </a:xfrm>
          </p:grpSpPr>
          <p:sp>
            <p:nvSpPr>
              <p:cNvPr id="13" name="원형: 비어 있음 12">
                <a:extLst>
                  <a:ext uri="{FF2B5EF4-FFF2-40B4-BE49-F238E27FC236}">
                    <a16:creationId xmlns:a16="http://schemas.microsoft.com/office/drawing/2014/main" id="{3D40554F-E9C0-4EAD-A67D-A1AEDB3BBD80}"/>
                  </a:ext>
                </a:extLst>
              </p:cNvPr>
              <p:cNvSpPr/>
              <p:nvPr/>
            </p:nvSpPr>
            <p:spPr>
              <a:xfrm>
                <a:off x="6579756" y="3723833"/>
                <a:ext cx="2817091" cy="2761673"/>
              </a:xfrm>
              <a:prstGeom prst="donut">
                <a:avLst>
                  <a:gd name="adj" fmla="val 6714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E63F2-39B6-43A1-83D0-3F6F884C0F1C}"/>
                  </a:ext>
                </a:extLst>
              </p:cNvPr>
              <p:cNvSpPr txBox="1"/>
              <p:nvPr/>
            </p:nvSpPr>
            <p:spPr>
              <a:xfrm>
                <a:off x="6916883" y="3631130"/>
                <a:ext cx="2142836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Gene Annotation</a:t>
                </a:r>
                <a:endParaRPr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EAB91F-070A-4079-96D0-F032C15DFB6B}"/>
                  </a:ext>
                </a:extLst>
              </p:cNvPr>
              <p:cNvSpPr txBox="1"/>
              <p:nvPr/>
            </p:nvSpPr>
            <p:spPr>
              <a:xfrm>
                <a:off x="8267126" y="5554573"/>
                <a:ext cx="236450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Sequence Assembly</a:t>
                </a:r>
                <a:endParaRPr lang="ko-KR" altLang="en-US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DCFBBC-C216-4E44-B3CD-4498124AEA21}"/>
                  </a:ext>
                </a:extLst>
              </p:cNvPr>
              <p:cNvSpPr txBox="1"/>
              <p:nvPr/>
            </p:nvSpPr>
            <p:spPr>
              <a:xfrm>
                <a:off x="5477165" y="5554573"/>
                <a:ext cx="200198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Synteny analysis</a:t>
                </a:r>
                <a:endParaRPr lang="ko-KR" altLang="en-US" b="1" dirty="0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AAD3E99-1C13-4C85-A415-02ED282767C1}"/>
                </a:ext>
              </a:extLst>
            </p:cNvPr>
            <p:cNvCxnSpPr/>
            <p:nvPr/>
          </p:nvCxnSpPr>
          <p:spPr>
            <a:xfrm>
              <a:off x="9475356" y="1372408"/>
              <a:ext cx="897080" cy="14816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EC831F9-9314-4341-97D1-756022798005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966202" y="3111185"/>
              <a:ext cx="787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4537EB7-257A-43A9-8BF4-26E117BA21C9}"/>
              </a:ext>
            </a:extLst>
          </p:cNvPr>
          <p:cNvSpPr txBox="1"/>
          <p:nvPr/>
        </p:nvSpPr>
        <p:spPr>
          <a:xfrm>
            <a:off x="8461090" y="5561942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(Perhaps, Scaffold Level)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01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CBF3-685F-4511-B73C-4CFACC4E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Synteny based genome assembly pipeline for </a:t>
            </a:r>
            <a:r>
              <a:rPr lang="en-US" altLang="ko-KR" sz="3600" i="1" dirty="0"/>
              <a:t>Viola sp. 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A365D-7268-44D3-9F68-64AFBF08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1" dirty="0"/>
              <a:t>Scenario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2540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8F47A9-C5CE-4F6B-891A-9C5AA0E8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10" y="540493"/>
            <a:ext cx="8040580" cy="57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4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B41B82-AE82-4A56-9A8F-C01E8118A21E}"/>
              </a:ext>
            </a:extLst>
          </p:cNvPr>
          <p:cNvSpPr/>
          <p:nvPr/>
        </p:nvSpPr>
        <p:spPr>
          <a:xfrm>
            <a:off x="4599709" y="424873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Gene Annotation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C5A2F2-6965-46CE-89F2-425214EC21FB}"/>
              </a:ext>
            </a:extLst>
          </p:cNvPr>
          <p:cNvSpPr/>
          <p:nvPr/>
        </p:nvSpPr>
        <p:spPr>
          <a:xfrm>
            <a:off x="9328727" y="424873"/>
            <a:ext cx="2724727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Sequencing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3789AC-15FF-45B0-98D1-377BF20AC793}"/>
              </a:ext>
            </a:extLst>
          </p:cNvPr>
          <p:cNvSpPr/>
          <p:nvPr/>
        </p:nvSpPr>
        <p:spPr>
          <a:xfrm>
            <a:off x="4599709" y="1953491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Meta Analysis for Annotated Gene</a:t>
            </a:r>
            <a:endParaRPr lang="ko-KR" altLang="en-US" sz="16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33B746-8E02-4FA7-87B4-C83124E565D3}"/>
              </a:ext>
            </a:extLst>
          </p:cNvPr>
          <p:cNvSpPr/>
          <p:nvPr/>
        </p:nvSpPr>
        <p:spPr>
          <a:xfrm>
            <a:off x="4599709" y="3482109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Annotated Gene analysis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DDDB4A-EB38-41F5-9248-F35BE0867784}"/>
              </a:ext>
            </a:extLst>
          </p:cNvPr>
          <p:cNvSpPr/>
          <p:nvPr/>
        </p:nvSpPr>
        <p:spPr>
          <a:xfrm>
            <a:off x="4599709" y="5010727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Contig Mapping</a:t>
            </a:r>
            <a:endParaRPr lang="ko-KR" altLang="en-US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5009FCF-4A1D-4D67-A42C-8713EF4060A9}"/>
              </a:ext>
            </a:extLst>
          </p:cNvPr>
          <p:cNvSpPr/>
          <p:nvPr/>
        </p:nvSpPr>
        <p:spPr>
          <a:xfrm rot="5400000">
            <a:off x="8847630" y="461818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528F8F7-BDB8-4E9C-AC40-8A3C252CFB5B}"/>
              </a:ext>
            </a:extLst>
          </p:cNvPr>
          <p:cNvSpPr/>
          <p:nvPr/>
        </p:nvSpPr>
        <p:spPr>
          <a:xfrm>
            <a:off x="6474691" y="1226127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093C40A-A846-494C-A2D0-929A0E30CFF2}"/>
              </a:ext>
            </a:extLst>
          </p:cNvPr>
          <p:cNvSpPr/>
          <p:nvPr/>
        </p:nvSpPr>
        <p:spPr>
          <a:xfrm>
            <a:off x="6474691" y="2754745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8883D62-A28C-41C2-95F7-BEE073D42794}"/>
              </a:ext>
            </a:extLst>
          </p:cNvPr>
          <p:cNvSpPr/>
          <p:nvPr/>
        </p:nvSpPr>
        <p:spPr>
          <a:xfrm>
            <a:off x="6474691" y="4283363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27FEEC1-0DF7-4515-A6B7-A0B09F2342F8}"/>
              </a:ext>
            </a:extLst>
          </p:cNvPr>
          <p:cNvSpPr/>
          <p:nvPr/>
        </p:nvSpPr>
        <p:spPr>
          <a:xfrm>
            <a:off x="2947206" y="383868"/>
            <a:ext cx="1573188" cy="1377970"/>
          </a:xfrm>
          <a:prstGeom prst="rightBrace">
            <a:avLst>
              <a:gd name="adj1" fmla="val 8333"/>
              <a:gd name="adj2" fmla="val 28002"/>
            </a:avLst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7D0735-292C-46A4-8A45-9F75B6D1DFA5}"/>
              </a:ext>
            </a:extLst>
          </p:cNvPr>
          <p:cNvSpPr/>
          <p:nvPr/>
        </p:nvSpPr>
        <p:spPr>
          <a:xfrm>
            <a:off x="628477" y="120073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GENEMARK</a:t>
            </a:r>
            <a:endParaRPr lang="ko-KR" altLang="en-US" sz="1600" b="1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D465492D-E55A-4F7A-B36A-220BB2754508}"/>
              </a:ext>
            </a:extLst>
          </p:cNvPr>
          <p:cNvSpPr/>
          <p:nvPr/>
        </p:nvSpPr>
        <p:spPr>
          <a:xfrm>
            <a:off x="1489768" y="868218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B07C8C-DB20-4FA1-8928-0B574778256E}"/>
              </a:ext>
            </a:extLst>
          </p:cNvPr>
          <p:cNvSpPr/>
          <p:nvPr/>
        </p:nvSpPr>
        <p:spPr>
          <a:xfrm>
            <a:off x="611617" y="1542473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AUGUSTUS</a:t>
            </a:r>
            <a:endParaRPr lang="ko-KR" altLang="en-US" sz="1600" b="1" i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AFE9239-4C92-4B3E-B7E3-4D49B269E382}"/>
              </a:ext>
            </a:extLst>
          </p:cNvPr>
          <p:cNvSpPr/>
          <p:nvPr/>
        </p:nvSpPr>
        <p:spPr>
          <a:xfrm>
            <a:off x="230909" y="46461"/>
            <a:ext cx="2864889" cy="235037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481A8-5D2F-4877-8F1D-5EB267A78E70}"/>
              </a:ext>
            </a:extLst>
          </p:cNvPr>
          <p:cNvSpPr txBox="1"/>
          <p:nvPr/>
        </p:nvSpPr>
        <p:spPr>
          <a:xfrm>
            <a:off x="1095316" y="2456594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BRAKER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BCA3A-978B-4178-B6A6-5DC888ABF9CA}"/>
              </a:ext>
            </a:extLst>
          </p:cNvPr>
          <p:cNvSpPr txBox="1"/>
          <p:nvPr/>
        </p:nvSpPr>
        <p:spPr>
          <a:xfrm>
            <a:off x="424873" y="5966691"/>
            <a:ext cx="300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Hoff, K. J., Lange, S., </a:t>
            </a:r>
            <a:r>
              <a:rPr lang="en-US" altLang="ko-KR" sz="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Lomsadze</a:t>
            </a:r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Borodovsky</a:t>
            </a:r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altLang="ko-KR" sz="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Stanke</a:t>
            </a:r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(2016). BRAKER1: unsupervised RNA-Seq-based genome annotation with </a:t>
            </a:r>
            <a:r>
              <a:rPr lang="en-US" altLang="ko-KR" sz="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GeneMark</a:t>
            </a:r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-ET and AUGUSTUS. </a:t>
            </a:r>
            <a:r>
              <a:rPr lang="en-US" altLang="ko-KR" sz="5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Bioinformatics</a:t>
            </a:r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5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en-US" altLang="ko-KR" sz="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767-769.</a:t>
            </a:r>
            <a:endParaRPr lang="ko-KR" altLang="en-US" sz="5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BC3B14C-D5AB-4C51-9ECC-05B0E217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7" y="3079697"/>
            <a:ext cx="2298929" cy="27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B41B82-AE82-4A56-9A8F-C01E8118A21E}"/>
              </a:ext>
            </a:extLst>
          </p:cNvPr>
          <p:cNvSpPr/>
          <p:nvPr/>
        </p:nvSpPr>
        <p:spPr>
          <a:xfrm>
            <a:off x="4599709" y="424873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Gene Annotation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C5A2F2-6965-46CE-89F2-425214EC21FB}"/>
              </a:ext>
            </a:extLst>
          </p:cNvPr>
          <p:cNvSpPr/>
          <p:nvPr/>
        </p:nvSpPr>
        <p:spPr>
          <a:xfrm>
            <a:off x="9328727" y="424873"/>
            <a:ext cx="2724727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Sequencing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3789AC-15FF-45B0-98D1-377BF20AC793}"/>
              </a:ext>
            </a:extLst>
          </p:cNvPr>
          <p:cNvSpPr/>
          <p:nvPr/>
        </p:nvSpPr>
        <p:spPr>
          <a:xfrm>
            <a:off x="4599709" y="1953491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Meta Analysis for Annotated Gene</a:t>
            </a:r>
            <a:endParaRPr lang="ko-KR" altLang="en-US" sz="16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33B746-8E02-4FA7-87B4-C83124E565D3}"/>
              </a:ext>
            </a:extLst>
          </p:cNvPr>
          <p:cNvSpPr/>
          <p:nvPr/>
        </p:nvSpPr>
        <p:spPr>
          <a:xfrm>
            <a:off x="4599709" y="3482109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Annotated Gene analysis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DDDB4A-EB38-41F5-9248-F35BE0867784}"/>
              </a:ext>
            </a:extLst>
          </p:cNvPr>
          <p:cNvSpPr/>
          <p:nvPr/>
        </p:nvSpPr>
        <p:spPr>
          <a:xfrm>
            <a:off x="4599709" y="5010727"/>
            <a:ext cx="4017818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Contig Mapping</a:t>
            </a:r>
            <a:endParaRPr lang="ko-KR" altLang="en-US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5009FCF-4A1D-4D67-A42C-8713EF4060A9}"/>
              </a:ext>
            </a:extLst>
          </p:cNvPr>
          <p:cNvSpPr/>
          <p:nvPr/>
        </p:nvSpPr>
        <p:spPr>
          <a:xfrm rot="5400000">
            <a:off x="8847630" y="461818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528F8F7-BDB8-4E9C-AC40-8A3C252CFB5B}"/>
              </a:ext>
            </a:extLst>
          </p:cNvPr>
          <p:cNvSpPr/>
          <p:nvPr/>
        </p:nvSpPr>
        <p:spPr>
          <a:xfrm>
            <a:off x="6474691" y="1226127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093C40A-A846-494C-A2D0-929A0E30CFF2}"/>
              </a:ext>
            </a:extLst>
          </p:cNvPr>
          <p:cNvSpPr/>
          <p:nvPr/>
        </p:nvSpPr>
        <p:spPr>
          <a:xfrm>
            <a:off x="6474691" y="2754745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8883D62-A28C-41C2-95F7-BEE073D42794}"/>
              </a:ext>
            </a:extLst>
          </p:cNvPr>
          <p:cNvSpPr/>
          <p:nvPr/>
        </p:nvSpPr>
        <p:spPr>
          <a:xfrm>
            <a:off x="6474691" y="4283363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27FEEC1-0DF7-4515-A6B7-A0B09F2342F8}"/>
              </a:ext>
            </a:extLst>
          </p:cNvPr>
          <p:cNvSpPr/>
          <p:nvPr/>
        </p:nvSpPr>
        <p:spPr>
          <a:xfrm>
            <a:off x="2977224" y="2320637"/>
            <a:ext cx="1573188" cy="3020291"/>
          </a:xfrm>
          <a:prstGeom prst="rightBrac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F9A81D-1B91-4214-8512-8E8E1D84755A}"/>
              </a:ext>
            </a:extLst>
          </p:cNvPr>
          <p:cNvSpPr/>
          <p:nvPr/>
        </p:nvSpPr>
        <p:spPr>
          <a:xfrm>
            <a:off x="872837" y="1953491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Phase 1: GO</a:t>
            </a:r>
            <a:endParaRPr lang="ko-KR" altLang="en-US" sz="1600" b="1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9EC388B-5D34-40C4-86BB-97C275DDB1B1}"/>
              </a:ext>
            </a:extLst>
          </p:cNvPr>
          <p:cNvSpPr/>
          <p:nvPr/>
        </p:nvSpPr>
        <p:spPr>
          <a:xfrm>
            <a:off x="1734128" y="2701636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C98469-CE95-45C0-9F44-295A63D06EF7}"/>
              </a:ext>
            </a:extLst>
          </p:cNvPr>
          <p:cNvSpPr/>
          <p:nvPr/>
        </p:nvSpPr>
        <p:spPr>
          <a:xfrm>
            <a:off x="855977" y="3375891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Phase 2: Copy Number</a:t>
            </a:r>
            <a:endParaRPr lang="ko-KR" altLang="en-US" sz="1600" b="1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91CD098-0D17-4307-8146-02F0A3CB6732}"/>
              </a:ext>
            </a:extLst>
          </p:cNvPr>
          <p:cNvSpPr/>
          <p:nvPr/>
        </p:nvSpPr>
        <p:spPr>
          <a:xfrm>
            <a:off x="1750988" y="4124036"/>
            <a:ext cx="267854" cy="535710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899A5D-C911-494D-AAB1-9D2FEAC31393}"/>
              </a:ext>
            </a:extLst>
          </p:cNvPr>
          <p:cNvSpPr/>
          <p:nvPr/>
        </p:nvSpPr>
        <p:spPr>
          <a:xfrm>
            <a:off x="872837" y="4798291"/>
            <a:ext cx="199043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Phase 3: Synteny Search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2193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644</Words>
  <Application>Microsoft Office PowerPoint</Application>
  <PresentationFormat>와이드스크린</PresentationFormat>
  <Paragraphs>117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0325 Data meeting</vt:lpstr>
      <vt:lpstr>Possessions</vt:lpstr>
      <vt:lpstr>Polyploidy of Viola sp. </vt:lpstr>
      <vt:lpstr>Contig2Contig plots</vt:lpstr>
      <vt:lpstr>Aim point</vt:lpstr>
      <vt:lpstr>Synteny based genome assembly pipeline for Viola sp.  </vt:lpstr>
      <vt:lpstr>PowerPoint 프레젠테이션</vt:lpstr>
      <vt:lpstr>PowerPoint 프레젠테이션</vt:lpstr>
      <vt:lpstr>PowerPoint 프레젠테이션</vt:lpstr>
      <vt:lpstr>PowerPoint 프레젠테이션</vt:lpstr>
      <vt:lpstr>Scenario</vt:lpstr>
      <vt:lpstr>Scenario</vt:lpstr>
      <vt:lpstr>Scenario</vt:lpstr>
      <vt:lpstr>Scenario</vt:lpstr>
      <vt:lpstr>Scenario</vt:lpstr>
      <vt:lpstr>Scenario</vt:lpstr>
      <vt:lpstr>Significance</vt:lpstr>
      <vt:lpstr>Further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47</cp:revision>
  <dcterms:created xsi:type="dcterms:W3CDTF">2022-03-20T03:15:27Z</dcterms:created>
  <dcterms:modified xsi:type="dcterms:W3CDTF">2022-03-25T11:46:33Z</dcterms:modified>
</cp:coreProperties>
</file>