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80" r:id="rId4"/>
    <p:sldId id="274" r:id="rId5"/>
    <p:sldId id="299" r:id="rId6"/>
    <p:sldId id="301" r:id="rId7"/>
    <p:sldId id="294" r:id="rId8"/>
    <p:sldId id="298" r:id="rId9"/>
    <p:sldId id="300" r:id="rId10"/>
    <p:sldId id="296" r:id="rId11"/>
    <p:sldId id="303" r:id="rId12"/>
    <p:sldId id="304" r:id="rId13"/>
    <p:sldId id="305" r:id="rId14"/>
    <p:sldId id="29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88727" autoAdjust="0"/>
  </p:normalViewPr>
  <p:slideViewPr>
    <p:cSldViewPr snapToGrid="0">
      <p:cViewPr varScale="1">
        <p:scale>
          <a:sx n="98" d="100"/>
          <a:sy n="98" d="100"/>
        </p:scale>
        <p:origin x="1272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CDF6FB-12B7-4A82-824F-389757CF8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DB15C-5EDF-4CA2-81C6-34EDA2D3D5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A130-3D90-4FF3-A395-5E66F083C2A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1E799-317F-4B1A-B07F-33B84E91A9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5AB74-48AB-4E8D-B18A-B2CC164FE7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EE40-02C8-47DC-A55A-C042F195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1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B606-2FEA-48D9-B0CC-ABD0F6EC805F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4D5-A219-47B2-A1A8-A89EB9C7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1" dirty="0"/>
              <a:t>sp.. 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yeodensis</a:t>
            </a:r>
            <a:r>
              <a:rPr lang="ko-KR" altLang="en-US" sz="1100" b="1" dirty="0"/>
              <a:t>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9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Difference between genes and transcript : </a:t>
            </a:r>
            <a:r>
              <a:rPr lang="en-US" altLang="ko-KR" b="1" dirty="0"/>
              <a:t>Alternative Splicing and exon shuffling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Difference between Stop codon and Start codon :</a:t>
            </a:r>
            <a:r>
              <a:rPr lang="en-US" altLang="ko-KR" b="1" dirty="0"/>
              <a:t> Splicing method(in case of initial,</a:t>
            </a:r>
            <a:r>
              <a:rPr lang="ko-KR" altLang="en-US" b="1" dirty="0"/>
              <a:t> </a:t>
            </a:r>
            <a:r>
              <a:rPr lang="en-US" altLang="ko-KR" b="1" dirty="0"/>
              <a:t>terminal</a:t>
            </a:r>
            <a:r>
              <a:rPr lang="ko-KR" altLang="en-US" b="1" dirty="0"/>
              <a:t> </a:t>
            </a:r>
            <a:r>
              <a:rPr lang="en-US" altLang="ko-KR" b="1" dirty="0"/>
              <a:t>exon</a:t>
            </a:r>
          </a:p>
          <a:p>
            <a:endParaRPr lang="en-US" altLang="ko-KR" dirty="0"/>
          </a:p>
          <a:p>
            <a:r>
              <a:rPr lang="en-US" altLang="ko-KR" dirty="0"/>
              <a:t>Stop </a:t>
            </a:r>
            <a:r>
              <a:rPr lang="ko-KR" altLang="en-US" dirty="0" err="1"/>
              <a:t>코돈</a:t>
            </a:r>
            <a:r>
              <a:rPr lang="ko-KR" altLang="en-US" dirty="0"/>
              <a:t> 개수가 </a:t>
            </a:r>
            <a:r>
              <a:rPr lang="en-US" altLang="ko-KR" dirty="0"/>
              <a:t>gene</a:t>
            </a:r>
            <a:r>
              <a:rPr lang="ko-KR" altLang="en-US" dirty="0"/>
              <a:t>보다 많아야 함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transcript</a:t>
            </a:r>
            <a:r>
              <a:rPr lang="ko-KR" altLang="en-US" dirty="0"/>
              <a:t>보다는 작아야 함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7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4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IRGSP-10</a:t>
            </a:r>
          </a:p>
          <a:p>
            <a:r>
              <a:rPr lang="en-US" altLang="ko-KR" dirty="0"/>
              <a:t>Start</a:t>
            </a:r>
            <a:r>
              <a:rPr lang="ko-KR" altLang="en-US" dirty="0"/>
              <a:t>가 </a:t>
            </a:r>
            <a:r>
              <a:rPr lang="en-US" altLang="ko-KR" dirty="0"/>
              <a:t>gene</a:t>
            </a:r>
            <a:r>
              <a:rPr lang="ko-KR" altLang="en-US" dirty="0"/>
              <a:t>보다 적지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9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데이터베이스에서 저 값의 오차가 </a:t>
            </a:r>
            <a:r>
              <a:rPr lang="ko-KR" altLang="en-US" dirty="0" err="1"/>
              <a:t>발생할확률</a:t>
            </a:r>
            <a:endParaRPr lang="en-US" altLang="ko-KR" dirty="0"/>
          </a:p>
          <a:p>
            <a:r>
              <a:rPr lang="ko-KR" altLang="en-US" dirty="0"/>
              <a:t>다른 식물에서 </a:t>
            </a:r>
            <a:r>
              <a:rPr lang="ko-KR" altLang="en-US" dirty="0" err="1"/>
              <a:t>어떤지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7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Kmer</a:t>
            </a:r>
            <a:r>
              <a:rPr lang="ko-KR" altLang="en-US" dirty="0"/>
              <a:t>분석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8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Kmer</a:t>
            </a:r>
            <a:r>
              <a:rPr lang="ko-KR" altLang="en-US" dirty="0"/>
              <a:t>분석 설명</a:t>
            </a:r>
            <a:endParaRPr lang="en-US" altLang="ko-KR" dirty="0"/>
          </a:p>
          <a:p>
            <a:r>
              <a:rPr lang="en-US" altLang="ko-KR" dirty="0"/>
              <a:t>BUSCO</a:t>
            </a:r>
            <a:r>
              <a:rPr lang="ko-KR" altLang="en-US" dirty="0"/>
              <a:t> 가 </a:t>
            </a:r>
            <a:r>
              <a:rPr lang="en-US" altLang="ko-KR" dirty="0"/>
              <a:t>org </a:t>
            </a:r>
            <a:r>
              <a:rPr lang="ko-KR" altLang="en-US" dirty="0"/>
              <a:t>당 한 개인 건지 확실히 확인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3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037D-995E-4F34-9264-4CD7E55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691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1D52B-C185-4C58-AC18-F3DF1008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6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3EF58-489E-4641-BAE5-427D1202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92D6-9C38-4C5D-BD7E-D02CBA3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2C5A3-38A2-4769-9538-786C43C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B0387-C55B-426D-AFF3-E8B02A6D563C}"/>
              </a:ext>
            </a:extLst>
          </p:cNvPr>
          <p:cNvSpPr/>
          <p:nvPr userDrawn="1"/>
        </p:nvSpPr>
        <p:spPr>
          <a:xfrm>
            <a:off x="293298" y="3481440"/>
            <a:ext cx="11433481" cy="7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277D-1429-4849-B349-2DC713C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1CE8E-0A03-4B63-8BF0-149DD9A8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3818-4CEA-4402-B90D-6E09D64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A348F-64DD-480F-A74C-BB1313F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3CBF9-3774-451A-8753-82E8EB7F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AE14-941F-44C8-BF80-7F5ACFBD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E20A-CFB1-41FE-9A23-A6D2C9F5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5949-B6B6-4DEB-9C5A-725607F5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9CAAD-E800-41EF-80CE-00A6B22E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299D4-2EE6-4A92-BAE5-05B7D737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A948-3E90-422A-BFC1-013814EC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DEC1D-8AAC-4961-9478-CD719430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 b="1"/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5C75-6CE9-470D-9E65-141E27D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F8F5-88A2-4BB5-AA1C-75AC1B5C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075E-41F9-409A-B382-C7E6C40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0234A-721F-48F6-B977-F8FF66A8E9D0}"/>
              </a:ext>
            </a:extLst>
          </p:cNvPr>
          <p:cNvSpPr/>
          <p:nvPr userDrawn="1"/>
        </p:nvSpPr>
        <p:spPr>
          <a:xfrm>
            <a:off x="353683" y="1311215"/>
            <a:ext cx="4839419" cy="86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395-AAA1-4AD0-A957-C685395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AA94C-5933-4B45-BC6F-0596B8F4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B7F2-7D4F-4185-B3ED-F12A7EDA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3773-9C2B-460B-8DDD-A6BE88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7307-E319-4BAF-86E0-7A49BC1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A6D7-D771-4646-970F-00D3B155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D5D8-57E1-46DD-B181-9378F9B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26FB5-EA8F-4DA9-956E-C463007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3919-E38B-45BD-83CA-6FE75497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D7D5-6408-4441-91A7-D1763A02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074F-AC51-45D7-925D-0F0B0B0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BBA2-DD84-4FCF-9AB6-63C72C2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7CF13-78C2-4659-A7A4-E0ECB3A1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95BE5-79A0-4CD4-A17A-50DCF76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EBE7-4941-487C-939A-DA3897F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44B2D-3A10-4D78-BCF4-3529DEA4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7FA34-095F-498D-9FDA-6575B83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66A35-80A2-4797-99E9-54E0B9A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9878A-5B49-4010-B125-BDA1F69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0A2C-EFB7-4F4C-A79C-C555109C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786D-19D9-4BC8-BEF4-38BED579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70D38-CE88-4718-BBAA-46E145F8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8D41F-46B7-422A-B430-41B2715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D089E9-0C02-4496-896E-BDA45A0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0AEB5-C2B1-497C-8199-81CD303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F4EAD-46B5-4038-A528-29CBD2A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797-ED8E-4A39-A51B-C8644AB5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8DAF-4EC7-495E-8FF5-77D35D6D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088-B69F-4AB6-843C-6AF7748F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E54F-6251-4CCE-9753-27B9A160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8ECAB-21BD-4116-AF61-A00F1F1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4DC23-CD7C-419C-A201-BE844CA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D55A-D50C-48D4-BB79-CB77737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613EB-1A2C-4D57-B38E-08B80A77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341BF-30EA-4418-83AA-914E8274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2D69-DFE1-4D25-BF9F-200F94A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E0D79-36BF-47E2-A8AE-A84C8FF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4C2D4-F09E-4DC2-B0DD-EFD05D6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95718-8193-44FD-8909-FF4A9521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C8E3C-77B1-4E4A-A761-912B2FC3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FAAA8-F380-4A68-9B47-E273823A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4A3-1562-43F5-AFCE-E6926A3852ED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F944A-DBF8-4559-8078-E4D9772C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C4A35-653A-4A06-8A85-A7EB61E8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2F57-3D24-4EE1-AF6B-12E7EB75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0401 Data meeting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6A59E-9909-4595-9C9E-1840E8E0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1" dirty="0"/>
              <a:t>For Viola genome project</a:t>
            </a:r>
          </a:p>
          <a:p>
            <a:r>
              <a:rPr lang="en-US" altLang="ko-KR" b="1" dirty="0"/>
              <a:t>SNU, School of Biological Science</a:t>
            </a:r>
          </a:p>
          <a:p>
            <a:endParaRPr lang="en-US" altLang="ko-KR" b="1" dirty="0"/>
          </a:p>
          <a:p>
            <a:r>
              <a:rPr lang="en-US" altLang="ko-KR" b="1" dirty="0"/>
              <a:t>Hyunsu Lim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546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22825-0A3F-4922-9683-4F7B6688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 number variation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47BC7-B0A1-4975-9E99-187769E9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BLAST itself</a:t>
            </a:r>
          </a:p>
          <a:p>
            <a:pPr lvl="1"/>
            <a:r>
              <a:rPr lang="en-US" altLang="ko-KR" dirty="0"/>
              <a:t>Threshold : E-Value 1e-500 (Almost identical)</a:t>
            </a:r>
          </a:p>
          <a:p>
            <a:pPr lvl="1"/>
            <a:r>
              <a:rPr lang="en-US" altLang="ko-KR" dirty="0"/>
              <a:t>maximum</a:t>
            </a:r>
            <a:r>
              <a:rPr lang="ko-KR" altLang="en-US" dirty="0"/>
              <a:t> </a:t>
            </a:r>
            <a:r>
              <a:rPr lang="en-US" altLang="ko-KR" dirty="0"/>
              <a:t>111 copy (Tn,</a:t>
            </a:r>
            <a:r>
              <a:rPr lang="ko-KR" altLang="en-US" dirty="0"/>
              <a:t> </a:t>
            </a:r>
            <a:r>
              <a:rPr lang="en-US" altLang="ko-KR" dirty="0"/>
              <a:t>Repetitive region)</a:t>
            </a:r>
          </a:p>
          <a:p>
            <a:pPr lvl="1"/>
            <a:r>
              <a:rPr lang="en-US" altLang="ko-KR" dirty="0"/>
              <a:t>Further study : check for other plants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2EE5A-0449-4189-8F44-BDF55E0A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90" y="925752"/>
            <a:ext cx="5139380" cy="52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08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56B33-0A77-485C-8267-42E03757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BUSCO Duplication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B26F0A-7284-4A94-B58C-B422D8330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23" y="1859138"/>
            <a:ext cx="6018091" cy="4512294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0CFF51-48AD-463A-8B47-7B9808ABA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224" y="196674"/>
            <a:ext cx="3768252" cy="16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9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56B33-0A77-485C-8267-42E03757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en-US" altLang="ko-KR" dirty="0" err="1"/>
              <a:t>mer</a:t>
            </a:r>
            <a:r>
              <a:rPr lang="en-US" altLang="ko-KR" dirty="0"/>
              <a:t> analysis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4164F4-74AD-4C2C-A222-2C3DFF4E8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982270" cy="4601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9B36AA-9C88-46A6-9BF8-79EBA2E23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888" y="1949466"/>
            <a:ext cx="4429743" cy="4353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00A54-3D02-4D45-81EA-D7CA7D57E063}"/>
              </a:ext>
            </a:extLst>
          </p:cNvPr>
          <p:cNvSpPr txBox="1"/>
          <p:nvPr/>
        </p:nvSpPr>
        <p:spPr>
          <a:xfrm>
            <a:off x="194553" y="6492875"/>
            <a:ext cx="2295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k-</a:t>
            </a:r>
            <a:r>
              <a:rPr lang="en-US" altLang="ko-KR" sz="900" dirty="0" err="1"/>
              <a:t>mer</a:t>
            </a:r>
            <a:r>
              <a:rPr lang="en-US" altLang="ko-KR" sz="900" dirty="0"/>
              <a:t> analysis by NICEM, </a:t>
            </a:r>
            <a:r>
              <a:rPr lang="ko-KR" altLang="en-US" sz="900" dirty="0" err="1"/>
              <a:t>구현조</a:t>
            </a:r>
            <a:r>
              <a:rPr lang="ko-KR" altLang="en-US" sz="900" dirty="0"/>
              <a:t> 박사님</a:t>
            </a:r>
          </a:p>
        </p:txBody>
      </p:sp>
    </p:spTree>
    <p:extLst>
      <p:ext uri="{BB962C8B-B14F-4D97-AF65-F5344CB8AC3E}">
        <p14:creationId xmlns:p14="http://schemas.microsoft.com/office/powerpoint/2010/main" val="306932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CDC2-12E6-4EB6-BF1C-2B2F93B3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Explanations for k-</a:t>
            </a:r>
            <a:r>
              <a:rPr lang="en-US" altLang="ko-KR" dirty="0" err="1"/>
              <a:t>mer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AB2E698-B212-4F0A-8595-7CC1A43C8839}"/>
              </a:ext>
            </a:extLst>
          </p:cNvPr>
          <p:cNvGrpSpPr/>
          <p:nvPr/>
        </p:nvGrpSpPr>
        <p:grpSpPr>
          <a:xfrm>
            <a:off x="6575897" y="2131123"/>
            <a:ext cx="4494775" cy="1737913"/>
            <a:chOff x="6916365" y="1605063"/>
            <a:chExt cx="4494775" cy="173791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7B2614A-C199-4463-A86A-DB7C2D4A539A}"/>
                </a:ext>
              </a:extLst>
            </p:cNvPr>
            <p:cNvCxnSpPr>
              <a:cxnSpLocks/>
            </p:cNvCxnSpPr>
            <p:nvPr/>
          </p:nvCxnSpPr>
          <p:spPr>
            <a:xfrm>
              <a:off x="6916365" y="1605063"/>
              <a:ext cx="37159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C084A74-3005-46C5-BB22-50244EDB1503}"/>
                </a:ext>
              </a:extLst>
            </p:cNvPr>
            <p:cNvCxnSpPr>
              <a:cxnSpLocks/>
            </p:cNvCxnSpPr>
            <p:nvPr/>
          </p:nvCxnSpPr>
          <p:spPr>
            <a:xfrm>
              <a:off x="7068765" y="1757463"/>
              <a:ext cx="37159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007CFFB-7378-47A4-B2D4-78912191715D}"/>
                </a:ext>
              </a:extLst>
            </p:cNvPr>
            <p:cNvCxnSpPr>
              <a:cxnSpLocks/>
            </p:cNvCxnSpPr>
            <p:nvPr/>
          </p:nvCxnSpPr>
          <p:spPr>
            <a:xfrm>
              <a:off x="7637833" y="1939046"/>
              <a:ext cx="37159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59DDF17-55B6-47A0-967F-EEFAE22CCCEC}"/>
                </a:ext>
              </a:extLst>
            </p:cNvPr>
            <p:cNvCxnSpPr>
              <a:cxnSpLocks/>
            </p:cNvCxnSpPr>
            <p:nvPr/>
          </p:nvCxnSpPr>
          <p:spPr>
            <a:xfrm>
              <a:off x="7221165" y="2062263"/>
              <a:ext cx="37159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C38B7B2-2927-4A1F-ACA5-FA0B709F0B5A}"/>
                </a:ext>
              </a:extLst>
            </p:cNvPr>
            <p:cNvCxnSpPr>
              <a:cxnSpLocks/>
            </p:cNvCxnSpPr>
            <p:nvPr/>
          </p:nvCxnSpPr>
          <p:spPr>
            <a:xfrm>
              <a:off x="7068765" y="2253574"/>
              <a:ext cx="37159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88DF198-7126-4FD6-B130-28EDF857EE41}"/>
                </a:ext>
              </a:extLst>
            </p:cNvPr>
            <p:cNvCxnSpPr>
              <a:cxnSpLocks/>
            </p:cNvCxnSpPr>
            <p:nvPr/>
          </p:nvCxnSpPr>
          <p:spPr>
            <a:xfrm>
              <a:off x="7068765" y="3184186"/>
              <a:ext cx="37159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A68C31-C861-498B-8C90-4124C19445A8}"/>
                </a:ext>
              </a:extLst>
            </p:cNvPr>
            <p:cNvSpPr/>
            <p:nvPr/>
          </p:nvSpPr>
          <p:spPr>
            <a:xfrm>
              <a:off x="7068765" y="2996119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AF971AC-B4CD-4694-8B22-B1BE0DDC2992}"/>
                </a:ext>
              </a:extLst>
            </p:cNvPr>
            <p:cNvSpPr/>
            <p:nvPr/>
          </p:nvSpPr>
          <p:spPr>
            <a:xfrm>
              <a:off x="7287111" y="2996119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2FFB184-D55E-46F1-8F23-E6DD38F2E928}"/>
                </a:ext>
              </a:extLst>
            </p:cNvPr>
            <p:cNvSpPr/>
            <p:nvPr/>
          </p:nvSpPr>
          <p:spPr>
            <a:xfrm>
              <a:off x="7505457" y="2991222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7985610-9326-4993-B7F9-00F46452A00C}"/>
                </a:ext>
              </a:extLst>
            </p:cNvPr>
            <p:cNvSpPr/>
            <p:nvPr/>
          </p:nvSpPr>
          <p:spPr>
            <a:xfrm>
              <a:off x="7724286" y="3012244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8BFF17-AC05-4A56-81EA-D0840B632DF0}"/>
                </a:ext>
              </a:extLst>
            </p:cNvPr>
            <p:cNvSpPr/>
            <p:nvPr/>
          </p:nvSpPr>
          <p:spPr>
            <a:xfrm>
              <a:off x="7951024" y="2990030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A8FFA5-9804-495C-9272-945926D67B1B}"/>
                </a:ext>
              </a:extLst>
            </p:cNvPr>
            <p:cNvSpPr/>
            <p:nvPr/>
          </p:nvSpPr>
          <p:spPr>
            <a:xfrm>
              <a:off x="8169370" y="2990030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35879B-C11D-46D7-9D99-8432195632D8}"/>
                </a:ext>
              </a:extLst>
            </p:cNvPr>
            <p:cNvSpPr/>
            <p:nvPr/>
          </p:nvSpPr>
          <p:spPr>
            <a:xfrm>
              <a:off x="8387716" y="2985133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A917080-7F72-4649-A7CB-59EE9FE0F98B}"/>
                </a:ext>
              </a:extLst>
            </p:cNvPr>
            <p:cNvSpPr/>
            <p:nvPr/>
          </p:nvSpPr>
          <p:spPr>
            <a:xfrm>
              <a:off x="8606545" y="3006155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AB6B7A-98B6-41D1-BF72-1C7ED476E0FE}"/>
                </a:ext>
              </a:extLst>
            </p:cNvPr>
            <p:cNvSpPr/>
            <p:nvPr/>
          </p:nvSpPr>
          <p:spPr>
            <a:xfrm>
              <a:off x="9076334" y="2982564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F8CDEF-A10B-4193-82BB-A27607E777F5}"/>
                </a:ext>
              </a:extLst>
            </p:cNvPr>
            <p:cNvSpPr/>
            <p:nvPr/>
          </p:nvSpPr>
          <p:spPr>
            <a:xfrm>
              <a:off x="9294680" y="2982564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AD0BD1A-3FD1-4442-B3E4-93E14FB23E86}"/>
                </a:ext>
              </a:extLst>
            </p:cNvPr>
            <p:cNvSpPr/>
            <p:nvPr/>
          </p:nvSpPr>
          <p:spPr>
            <a:xfrm>
              <a:off x="9513026" y="2977667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1D338A3-54F9-4EAB-B9D6-2F9F7074E5ED}"/>
                </a:ext>
              </a:extLst>
            </p:cNvPr>
            <p:cNvSpPr/>
            <p:nvPr/>
          </p:nvSpPr>
          <p:spPr>
            <a:xfrm>
              <a:off x="9731855" y="2998689"/>
              <a:ext cx="1209473" cy="3307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0550F4-0F52-4FBD-9EDA-D7E3116BC2D9}"/>
                </a:ext>
              </a:extLst>
            </p:cNvPr>
            <p:cNvSpPr txBox="1"/>
            <p:nvPr/>
          </p:nvSpPr>
          <p:spPr>
            <a:xfrm>
              <a:off x="7073009" y="2626413"/>
              <a:ext cx="433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21-mer count per read : 59 (frequent)</a:t>
              </a:r>
              <a:endParaRPr lang="ko-KR" altLang="en-US" dirty="0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0002629C-3BF3-4D09-8885-936448E5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62" y="4437422"/>
            <a:ext cx="5611008" cy="12384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FB52416-CD96-4532-A7CE-99B1B0BE4BD7}"/>
              </a:ext>
            </a:extLst>
          </p:cNvPr>
          <p:cNvSpPr txBox="1"/>
          <p:nvPr/>
        </p:nvSpPr>
        <p:spPr>
          <a:xfrm>
            <a:off x="6165613" y="5778891"/>
            <a:ext cx="25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Ranallo</a:t>
            </a:r>
            <a:r>
              <a:rPr lang="en-US" altLang="ko-KR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-Benavidez, T. R., Jaron, K. S., &amp; Schatz, M. C. (2020). </a:t>
            </a:r>
            <a:r>
              <a:rPr lang="en-US" altLang="ko-KR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GenomeScope</a:t>
            </a:r>
            <a:r>
              <a:rPr lang="en-US" altLang="ko-KR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2.0 and </a:t>
            </a:r>
            <a:r>
              <a:rPr lang="en-US" altLang="ko-KR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Smudgeplot</a:t>
            </a:r>
            <a:r>
              <a:rPr lang="en-US" altLang="ko-KR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reference-free profiling of polyploid genomes. </a:t>
            </a:r>
            <a:r>
              <a:rPr lang="en-US" altLang="ko-KR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communications</a:t>
            </a:r>
            <a:r>
              <a:rPr lang="en-US" altLang="ko-KR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US" altLang="ko-KR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1-10.</a:t>
            </a:r>
            <a:endParaRPr lang="ko-KR" altLang="en-US" sz="6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AD08D55-BDBA-4AFB-B6DF-215B7B01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0" y="1941445"/>
            <a:ext cx="4745266" cy="22452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79C507-B304-4EFE-AEE8-9436F361ABA6}"/>
              </a:ext>
            </a:extLst>
          </p:cNvPr>
          <p:cNvSpPr txBox="1"/>
          <p:nvPr/>
        </p:nvSpPr>
        <p:spPr>
          <a:xfrm>
            <a:off x="650630" y="4298922"/>
            <a:ext cx="2539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Gunavaran</a:t>
            </a:r>
            <a:r>
              <a:rPr lang="en-US" altLang="ko-KR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(2020). https://medium.com/swlh/bioinformatics-1-k-mer-counting-8c1283a07e29</a:t>
            </a:r>
            <a:endParaRPr lang="ko-KR" altLang="en-US" sz="6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151442-FE57-4D8C-ADAC-9110156AD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9" y="4792686"/>
            <a:ext cx="5611008" cy="5170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C8A9CA9-E630-4644-8112-A402B0A8C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53" y="5288757"/>
            <a:ext cx="1589650" cy="4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3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FEF21-7222-4DE8-9948-62838F8E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DC8D6-8877-4301-B938-C2E70C34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MMSeq2 for alternating BLAST</a:t>
            </a:r>
          </a:p>
          <a:p>
            <a:r>
              <a:rPr lang="en-US" altLang="ko-KR" dirty="0"/>
              <a:t>GO analysis for </a:t>
            </a:r>
            <a:r>
              <a:rPr lang="en-US" altLang="ko-KR" i="1" dirty="0"/>
              <a:t>Viola sp. </a:t>
            </a:r>
            <a:r>
              <a:rPr lang="en-US" altLang="ko-KR" dirty="0"/>
              <a:t>based on </a:t>
            </a:r>
            <a:r>
              <a:rPr lang="en-US" altLang="ko-KR" i="1" dirty="0"/>
              <a:t>Arabidopsis thaliana</a:t>
            </a:r>
          </a:p>
          <a:p>
            <a:r>
              <a:rPr lang="en-US" altLang="ko-KR" i="1" dirty="0"/>
              <a:t>Viola sp. </a:t>
            </a:r>
            <a:r>
              <a:rPr lang="en-US" altLang="ko-KR" dirty="0"/>
              <a:t>Gene annotation (Pipeline by </a:t>
            </a:r>
            <a:r>
              <a:rPr lang="ko-KR" altLang="en-US" dirty="0"/>
              <a:t>해찬</a:t>
            </a:r>
            <a:r>
              <a:rPr lang="en-US" altLang="ko-KR" dirty="0"/>
              <a:t>)</a:t>
            </a:r>
            <a:endParaRPr lang="en-US" altLang="ko-KR" i="1" dirty="0"/>
          </a:p>
          <a:p>
            <a:endParaRPr lang="en-US" altLang="ko-KR" dirty="0"/>
          </a:p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548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A034478-C6AB-4BDC-BBA7-ED4C6839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5" y="2836971"/>
            <a:ext cx="5813680" cy="30918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B73E7C-2441-4A19-9ED3-1B6D272F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736CB-5E6D-4B31-9D49-A9A0CF2B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644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Synteny based Assembly scenario for </a:t>
            </a:r>
            <a:r>
              <a:rPr lang="en-US" altLang="ko-KR" sz="1600" i="1" dirty="0"/>
              <a:t>Viola sp. </a:t>
            </a:r>
            <a:r>
              <a:rPr lang="en-US" altLang="ko-KR" sz="1600" dirty="0"/>
              <a:t>genome</a:t>
            </a:r>
          </a:p>
          <a:p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ECB21B-E6D8-406E-96F2-47909028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1" y="3030165"/>
            <a:ext cx="556814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FCBF3-685F-4511-B73C-4CFACC4ED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Synteny based genome assembly pipeline for </a:t>
            </a:r>
            <a:r>
              <a:rPr lang="en-US" altLang="ko-KR" sz="3600" i="1" dirty="0"/>
              <a:t>Viola </a:t>
            </a:r>
            <a:r>
              <a:rPr lang="en-US" altLang="ko-KR" sz="3600" i="1" u="sng" dirty="0"/>
              <a:t>sp. </a:t>
            </a:r>
            <a:r>
              <a:rPr lang="en-US" altLang="ko-KR" sz="3600" u="sng" dirty="0"/>
              <a:t> </a:t>
            </a:r>
            <a:endParaRPr lang="ko-KR" altLang="en-US" sz="3600" u="sng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1A365D-7268-44D3-9F68-64AFBF087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22540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8A79-E0A6-4BCB-B321-CED36FFB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Meta-analysis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i="1" dirty="0"/>
              <a:t>Viola</a:t>
            </a:r>
            <a:r>
              <a:rPr lang="ko-KR" altLang="en-US" i="1" dirty="0"/>
              <a:t> </a:t>
            </a:r>
            <a:r>
              <a:rPr lang="en-US" altLang="ko-KR" i="1" dirty="0"/>
              <a:t>sp.</a:t>
            </a:r>
            <a:r>
              <a:rPr lang="ko-KR" altLang="en-US" i="1" dirty="0"/>
              <a:t> </a:t>
            </a:r>
            <a:r>
              <a:rPr lang="en-US" altLang="ko-KR" dirty="0"/>
              <a:t>genome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6990D-42E4-439E-AD71-00CFB15E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2609" cy="4351338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AD55D9-B391-4727-9B80-B0824624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173" y="5990885"/>
            <a:ext cx="705565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{'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gene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47773,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transcript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48987,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exon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240410,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intron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191450,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stop_codon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48972,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start_codon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48969, 'CDS': 240410}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945A77-EDDB-4952-9BBD-72AC33C57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745" y="1580473"/>
            <a:ext cx="8558136" cy="441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1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A55A1-EF8E-4FD3-9BA3-FD0C8BE2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Explanations for Number Variation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A3357-99F4-49EC-A3DE-F5F18625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 &lt; start, stop codon &lt; Transcript (Alternative splicing)</a:t>
            </a:r>
          </a:p>
          <a:p>
            <a:r>
              <a:rPr lang="en-US" altLang="ko-KR" dirty="0"/>
              <a:t>CDS &lt; Exon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CFCD73-B84E-4492-909F-455EFBA3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12" y="3174563"/>
            <a:ext cx="5891468" cy="281247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964DB6-87BD-41BE-B0B6-018C8C76C5B1}"/>
              </a:ext>
            </a:extLst>
          </p:cNvPr>
          <p:cNvGrpSpPr/>
          <p:nvPr/>
        </p:nvGrpSpPr>
        <p:grpSpPr>
          <a:xfrm>
            <a:off x="273249" y="3304903"/>
            <a:ext cx="4913341" cy="2372440"/>
            <a:chOff x="273249" y="3304903"/>
            <a:chExt cx="4913341" cy="23724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CE2E4E-BB2B-405C-B1DB-B1316DADD736}"/>
                </a:ext>
              </a:extLst>
            </p:cNvPr>
            <p:cNvSpPr/>
            <p:nvPr/>
          </p:nvSpPr>
          <p:spPr>
            <a:xfrm>
              <a:off x="278860" y="3317503"/>
              <a:ext cx="1108953" cy="272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715233-B404-4522-AE1F-A39DDE188CF2}"/>
                </a:ext>
              </a:extLst>
            </p:cNvPr>
            <p:cNvSpPr/>
            <p:nvPr/>
          </p:nvSpPr>
          <p:spPr>
            <a:xfrm>
              <a:off x="1564659" y="3304903"/>
              <a:ext cx="1108953" cy="272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307023-EFA0-4FB2-8CBC-EA65A7C13B6D}"/>
                </a:ext>
              </a:extLst>
            </p:cNvPr>
            <p:cNvSpPr/>
            <p:nvPr/>
          </p:nvSpPr>
          <p:spPr>
            <a:xfrm>
              <a:off x="2821148" y="3317503"/>
              <a:ext cx="1108953" cy="272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D29ABED-20EE-4D7E-AE15-6F01D5B1B8F1}"/>
                </a:ext>
              </a:extLst>
            </p:cNvPr>
            <p:cNvSpPr/>
            <p:nvPr/>
          </p:nvSpPr>
          <p:spPr>
            <a:xfrm>
              <a:off x="4077637" y="3304903"/>
              <a:ext cx="1108953" cy="272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03B9915-595E-47BC-961A-E81E7DD2CDEB}"/>
                </a:ext>
              </a:extLst>
            </p:cNvPr>
            <p:cNvSpPr/>
            <p:nvPr/>
          </p:nvSpPr>
          <p:spPr>
            <a:xfrm>
              <a:off x="278860" y="4004925"/>
              <a:ext cx="1108953" cy="272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F5FC8F-8AEA-4C9E-B6F0-12B1A8AC32DD}"/>
                </a:ext>
              </a:extLst>
            </p:cNvPr>
            <p:cNvSpPr/>
            <p:nvPr/>
          </p:nvSpPr>
          <p:spPr>
            <a:xfrm>
              <a:off x="1564659" y="3992325"/>
              <a:ext cx="1108953" cy="272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98D3880-EACB-4A94-B08A-022BEB9CD0C6}"/>
                </a:ext>
              </a:extLst>
            </p:cNvPr>
            <p:cNvSpPr/>
            <p:nvPr/>
          </p:nvSpPr>
          <p:spPr>
            <a:xfrm>
              <a:off x="2821148" y="4004925"/>
              <a:ext cx="1108953" cy="272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2B8C2A-A751-4E94-85BA-89BE75E7C8C7}"/>
                </a:ext>
              </a:extLst>
            </p:cNvPr>
            <p:cNvSpPr/>
            <p:nvPr/>
          </p:nvSpPr>
          <p:spPr>
            <a:xfrm>
              <a:off x="1564659" y="4692347"/>
              <a:ext cx="1108953" cy="272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6E3110-5EB5-4941-B4D9-FA5E3F44313C}"/>
                </a:ext>
              </a:extLst>
            </p:cNvPr>
            <p:cNvSpPr/>
            <p:nvPr/>
          </p:nvSpPr>
          <p:spPr>
            <a:xfrm>
              <a:off x="2821148" y="4704947"/>
              <a:ext cx="1108953" cy="272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B916E9-06A7-4293-A246-A7E4FE6966ED}"/>
                </a:ext>
              </a:extLst>
            </p:cNvPr>
            <p:cNvSpPr/>
            <p:nvPr/>
          </p:nvSpPr>
          <p:spPr>
            <a:xfrm>
              <a:off x="273249" y="5404969"/>
              <a:ext cx="1108953" cy="272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BF3BB3-0045-4347-8A69-8EEBE12A7C7D}"/>
                </a:ext>
              </a:extLst>
            </p:cNvPr>
            <p:cNvSpPr/>
            <p:nvPr/>
          </p:nvSpPr>
          <p:spPr>
            <a:xfrm>
              <a:off x="1559048" y="5392369"/>
              <a:ext cx="1108953" cy="272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3D4095-6EFA-4B44-8FBC-67DD76E2C8A9}"/>
              </a:ext>
            </a:extLst>
          </p:cNvPr>
          <p:cNvSpPr txBox="1"/>
          <p:nvPr/>
        </p:nvSpPr>
        <p:spPr>
          <a:xfrm>
            <a:off x="418288" y="6176963"/>
            <a:ext cx="6254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Gene : 1, </a:t>
            </a:r>
            <a:r>
              <a:rPr lang="en-US" altLang="ko-KR" sz="1200" dirty="0" err="1"/>
              <a:t>start_codon</a:t>
            </a:r>
            <a:r>
              <a:rPr lang="en-US" altLang="ko-KR" sz="1200" dirty="0"/>
              <a:t> : 2, </a:t>
            </a:r>
            <a:r>
              <a:rPr lang="en-US" altLang="ko-KR" sz="1200" dirty="0" err="1"/>
              <a:t>stop_codon</a:t>
            </a:r>
            <a:r>
              <a:rPr lang="en-US" altLang="ko-KR" sz="1200" dirty="0"/>
              <a:t> : 3, transcript : 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735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8A79-E0A6-4BCB-B321-CED36FFB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Meta-analysis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i="1" dirty="0"/>
              <a:t>Viola</a:t>
            </a:r>
            <a:r>
              <a:rPr lang="ko-KR" altLang="en-US" i="1" dirty="0"/>
              <a:t> </a:t>
            </a:r>
            <a:r>
              <a:rPr lang="en-US" altLang="ko-KR" i="1" dirty="0"/>
              <a:t>sp.</a:t>
            </a:r>
            <a:r>
              <a:rPr lang="ko-KR" altLang="en-US" i="1" dirty="0"/>
              <a:t> </a:t>
            </a:r>
            <a:r>
              <a:rPr lang="en-US" altLang="ko-KR" dirty="0"/>
              <a:t>genome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6990D-42E4-439E-AD71-00CFB15E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2609" cy="4351338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F9AB442-92AF-4A68-BC6B-9A6776B4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17128"/>
              </p:ext>
            </p:extLst>
          </p:nvPr>
        </p:nvGraphicFramePr>
        <p:xfrm>
          <a:off x="2275191" y="1825625"/>
          <a:ext cx="81280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2849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03574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70769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739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Avg. genes per contig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Max genes per contig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Contigs not contain genes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Viola sp. 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379.15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03242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B5A42B86-78CB-4DD3-8E1C-BE87A5C02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34469"/>
              </p:ext>
            </p:extLst>
          </p:nvPr>
        </p:nvGraphicFramePr>
        <p:xfrm>
          <a:off x="2275191" y="3966929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2849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03574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70769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739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 length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Contig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Viola sp. 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29,447,517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9,658,868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032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B2A367-9F13-4F6C-907E-E75A729BC19B}"/>
              </a:ext>
            </a:extLst>
          </p:cNvPr>
          <p:cNvSpPr txBox="1"/>
          <p:nvPr/>
        </p:nvSpPr>
        <p:spPr>
          <a:xfrm>
            <a:off x="8035047" y="4854102"/>
            <a:ext cx="2368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Bottom table provided by NICEM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E92BD-1C46-48FA-94FA-A1510C481EC8}"/>
              </a:ext>
            </a:extLst>
          </p:cNvPr>
          <p:cNvSpPr txBox="1"/>
          <p:nvPr/>
        </p:nvSpPr>
        <p:spPr>
          <a:xfrm>
            <a:off x="2275191" y="4843546"/>
            <a:ext cx="534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Suggested Total genome size : 688,346,803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927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8A79-E0A6-4BCB-B321-CED36FFB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Meta-analysis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other plants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6990D-42E4-439E-AD71-00CFB15E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223E31-B6E9-4D08-8160-724D11715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676" y="6325443"/>
            <a:ext cx="69358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{'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gene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32833,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transcript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54013,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exon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313952,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intron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0,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stop_codon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48313,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start_codon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48315, 'CDS': 285977}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D639F4-0939-46A2-8E8E-BDE7EB5E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99" y="1562947"/>
            <a:ext cx="9128801" cy="47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7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8A79-E0A6-4BCB-B321-CED36FFB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Meta-analysis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other plants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6990D-42E4-439E-AD71-00CFB15E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AA573-3ED3-4B3F-95D4-7F90E233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23" y="1507134"/>
            <a:ext cx="9323354" cy="48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26FDB-34A6-4144-9C9F-32C1242C7949}"/>
              </a:ext>
            </a:extLst>
          </p:cNvPr>
          <p:cNvSpPr txBox="1"/>
          <p:nvPr/>
        </p:nvSpPr>
        <p:spPr>
          <a:xfrm>
            <a:off x="2058007" y="6277515"/>
            <a:ext cx="79225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{'gene': 38978, 'transcript': 45772, 'exon': 198053, 'intron': 0, '</a:t>
            </a:r>
            <a:r>
              <a:rPr lang="en-US" altLang="ko-KR" sz="1000" dirty="0" err="1"/>
              <a:t>stop_codon</a:t>
            </a:r>
            <a:r>
              <a:rPr lang="en-US" altLang="ko-KR" sz="1000" dirty="0"/>
              <a:t>': 40418, '</a:t>
            </a:r>
            <a:r>
              <a:rPr lang="en-US" altLang="ko-KR" sz="1000" dirty="0" err="1"/>
              <a:t>start_codon</a:t>
            </a:r>
            <a:r>
              <a:rPr lang="en-US" altLang="ko-KR" sz="1000" dirty="0"/>
              <a:t>': 33170, 'CDS': 165166}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344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8A79-E0A6-4BCB-B321-CED36FFB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Meta-analysis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other plants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6990D-42E4-439E-AD71-00CFB15E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939DE0E-7A8A-4615-A31F-949C08CB6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96968"/>
              </p:ext>
            </p:extLst>
          </p:nvPr>
        </p:nvGraphicFramePr>
        <p:xfrm>
          <a:off x="677332" y="3040380"/>
          <a:ext cx="5418668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537634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60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86186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9012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Genes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(C+NC)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Gene density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Kb</a:t>
                      </a:r>
                      <a:r>
                        <a:rPr lang="en-US" altLang="ko-KR" sz="1400" dirty="0"/>
                        <a:t>/gene)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Avg. exons per gene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0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A. thaliana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32833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3644.74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6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Viola sp. 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47773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14,408.70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74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/>
                        <a:t>O. sativa</a:t>
                      </a:r>
                      <a:endParaRPr lang="ko-KR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38978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9622.08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76372"/>
                  </a:ext>
                </a:extLst>
              </a:tr>
            </a:tbl>
          </a:graphicData>
        </a:graphic>
      </p:graphicFrame>
      <p:pic>
        <p:nvPicPr>
          <p:cNvPr id="5" name="내용 개체 틀 4" descr="apg.gif">
            <a:extLst>
              <a:ext uri="{FF2B5EF4-FFF2-40B4-BE49-F238E27FC236}">
                <a16:creationId xmlns:a16="http://schemas.microsoft.com/office/drawing/2014/main" id="{8A292807-479B-404B-98BE-9B28B62B5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13076" y="302419"/>
            <a:ext cx="4429125" cy="625316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12E339-81AB-4584-B386-DAB1254F26F1}"/>
              </a:ext>
            </a:extLst>
          </p:cNvPr>
          <p:cNvCxnSpPr/>
          <p:nvPr/>
        </p:nvCxnSpPr>
        <p:spPr>
          <a:xfrm>
            <a:off x="10564238" y="3715966"/>
            <a:ext cx="7895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A20385-D2D9-4E85-BAF4-E3FB7A17BB39}"/>
              </a:ext>
            </a:extLst>
          </p:cNvPr>
          <p:cNvCxnSpPr/>
          <p:nvPr/>
        </p:nvCxnSpPr>
        <p:spPr>
          <a:xfrm>
            <a:off x="10564238" y="4728777"/>
            <a:ext cx="7895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A397134-D535-4DB9-AFBB-2F241EB38F33}"/>
              </a:ext>
            </a:extLst>
          </p:cNvPr>
          <p:cNvCxnSpPr/>
          <p:nvPr/>
        </p:nvCxnSpPr>
        <p:spPr>
          <a:xfrm>
            <a:off x="9918970" y="2186615"/>
            <a:ext cx="7895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7ED77-3D69-49B3-A6E6-EF4D30FEFCC1}"/>
              </a:ext>
            </a:extLst>
          </p:cNvPr>
          <p:cNvSpPr txBox="1"/>
          <p:nvPr/>
        </p:nvSpPr>
        <p:spPr>
          <a:xfrm>
            <a:off x="8099897" y="6248770"/>
            <a:ext cx="207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2020-1 </a:t>
            </a:r>
            <a:r>
              <a:rPr lang="ko-KR" altLang="en-US" sz="700" dirty="0"/>
              <a:t>식물계통분류학 및 실험 슬라이드 中</a:t>
            </a:r>
            <a:r>
              <a:rPr lang="en-US" altLang="ko-KR" sz="700" dirty="0"/>
              <a:t>, </a:t>
            </a:r>
            <a:r>
              <a:rPr lang="ko-KR" altLang="en-US" sz="700" dirty="0"/>
              <a:t>장진성 교수님</a:t>
            </a:r>
          </a:p>
        </p:txBody>
      </p:sp>
    </p:spTree>
    <p:extLst>
      <p:ext uri="{BB962C8B-B14F-4D97-AF65-F5344CB8AC3E}">
        <p14:creationId xmlns:p14="http://schemas.microsoft.com/office/powerpoint/2010/main" val="373627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10501</TotalTime>
  <Words>516</Words>
  <Application>Microsoft Office PowerPoint</Application>
  <PresentationFormat>와이드스크린</PresentationFormat>
  <Paragraphs>103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 Unicode MS</vt:lpstr>
      <vt:lpstr>맑은 고딕</vt:lpstr>
      <vt:lpstr>Arial</vt:lpstr>
      <vt:lpstr>Office 테마</vt:lpstr>
      <vt:lpstr>0401 Data meeting</vt:lpstr>
      <vt:lpstr>Last work</vt:lpstr>
      <vt:lpstr>Synteny based genome assembly pipeline for Viola sp.  </vt:lpstr>
      <vt:lpstr>Meta-analysis for Viola sp. genome </vt:lpstr>
      <vt:lpstr>Explanations for Number Variation</vt:lpstr>
      <vt:lpstr>Meta-analysis for Viola sp. genome </vt:lpstr>
      <vt:lpstr>Meta-analysis for other plants</vt:lpstr>
      <vt:lpstr>Meta-analysis for other plants</vt:lpstr>
      <vt:lpstr>Meta-analysis for other plants</vt:lpstr>
      <vt:lpstr>Copy number variation</vt:lpstr>
      <vt:lpstr>BUSCO Duplication</vt:lpstr>
      <vt:lpstr>k-mer analysis</vt:lpstr>
      <vt:lpstr>Explanations for k-mer</vt:lpstr>
      <vt:lpstr>Post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0321 Field Search</dc:title>
  <dc:creator>임현수</dc:creator>
  <cp:lastModifiedBy>임현수</cp:lastModifiedBy>
  <cp:revision>76</cp:revision>
  <dcterms:created xsi:type="dcterms:W3CDTF">2022-03-20T03:15:27Z</dcterms:created>
  <dcterms:modified xsi:type="dcterms:W3CDTF">2022-04-01T04:27:26Z</dcterms:modified>
</cp:coreProperties>
</file>