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98" r:id="rId5"/>
    <p:sldId id="330" r:id="rId6"/>
    <p:sldId id="356" r:id="rId7"/>
    <p:sldId id="357" r:id="rId8"/>
    <p:sldId id="367" r:id="rId9"/>
    <p:sldId id="366" r:id="rId10"/>
    <p:sldId id="358" r:id="rId11"/>
    <p:sldId id="359" r:id="rId12"/>
    <p:sldId id="361" r:id="rId13"/>
    <p:sldId id="369" r:id="rId14"/>
    <p:sldId id="371" r:id="rId15"/>
    <p:sldId id="360" r:id="rId16"/>
    <p:sldId id="363" r:id="rId17"/>
    <p:sldId id="370" r:id="rId18"/>
    <p:sldId id="362" r:id="rId19"/>
    <p:sldId id="368" r:id="rId20"/>
    <p:sldId id="364" r:id="rId21"/>
    <p:sldId id="3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6" autoAdjust="0"/>
    <p:restoredTop sz="69249" autoAdjust="0"/>
  </p:normalViewPr>
  <p:slideViewPr>
    <p:cSldViewPr snapToGrid="0">
      <p:cViewPr varScale="1">
        <p:scale>
          <a:sx n="78" d="100"/>
          <a:sy n="78" d="100"/>
        </p:scale>
        <p:origin x="110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95AACD-DA18-F63B-AA25-4B5057FF01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32B72-E4C5-6F16-AE4E-A17CCB6331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4D95-4302-424E-AD31-BCE860EA754A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22278-4CB5-8614-33D0-7F6BF5DE7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0EDE2-D910-8CC3-2DE3-31EC32EA7D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C3C8A-A3A6-4DF7-AEF8-ADE5A67E9BC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431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1T02:17:55.615"/>
    </inkml:context>
    <inkml:brush xml:id="br0">
      <inkml:brushProperty name="width" value="0.3" units="cm"/>
      <inkml:brushProperty name="height" value="0.6" units="cm"/>
      <inkml:brushProperty name="color" value="#FADE98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0,'7503'0,"-7490"0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1T02:18:03.538"/>
    </inkml:context>
    <inkml:brush xml:id="br0">
      <inkml:brushProperty name="width" value="0.3" units="cm"/>
      <inkml:brushProperty name="height" value="0.6" units="cm"/>
      <inkml:brushProperty name="color" value="#FADE98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0,'524'0,"-511"0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1T02:18:48.154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0,'7503'0,"-7490"0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1T02:18:51.565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0,'1199'0,"-1186"0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1T02:19:00.83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0,'6820'0,"-6810"0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1T02:19:47.85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1,'6829'0,"-6816"0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1T02:20:42.018"/>
    </inkml:context>
    <inkml:brush xml:id="br0">
      <inkml:brushProperty name="width" value="0.3" units="cm"/>
      <inkml:brushProperty name="height" value="0.6" units="cm"/>
      <inkml:brushProperty name="color" value="#F1E2C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0,'7503'0,"-7490"0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1T02:20:45.967"/>
    </inkml:context>
    <inkml:brush xml:id="br0">
      <inkml:brushProperty name="width" value="0.3" units="cm"/>
      <inkml:brushProperty name="height" value="0.6" units="cm"/>
      <inkml:brushProperty name="color" value="#F1E2C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0,'809'0,"-796"0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0E330-8502-40B0-BAEE-0D70C849C0F1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9D921-57F1-48F0-8836-6572CC9322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6334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6786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106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499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7500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9515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pixel is modeled as a mixture of K Gaussian distributions rather than </a:t>
            </a:r>
            <a:r>
              <a:rPr lang="en-US" dirty="0" err="1"/>
              <a:t>asingle</a:t>
            </a:r>
            <a:r>
              <a:rPr lang="en-US" dirty="0"/>
              <a:t> value. This allows it to adapt to changes </a:t>
            </a:r>
            <a:r>
              <a:rPr lang="en-US" dirty="0" err="1"/>
              <a:t>likelighting</a:t>
            </a:r>
            <a:r>
              <a:rPr lang="en-US" dirty="0"/>
              <a:t> variations, waving trees, or moving water.</a:t>
            </a:r>
          </a:p>
          <a:p>
            <a:endParaRPr lang="en-US" dirty="0"/>
          </a:p>
          <a:p>
            <a:r>
              <a:rPr lang="en-US" dirty="0"/>
              <a:t>Each Gaussian component has a </a:t>
            </a:r>
            <a:r>
              <a:rPr lang="en-US" dirty="0" err="1"/>
              <a:t>weight,updated</a:t>
            </a:r>
            <a:r>
              <a:rPr lang="en-US" dirty="0"/>
              <a:t> over time. Background pixels tend to belong </a:t>
            </a:r>
            <a:r>
              <a:rPr lang="en-US" dirty="0" err="1"/>
              <a:t>tostable</a:t>
            </a:r>
            <a:r>
              <a:rPr lang="en-US" dirty="0"/>
              <a:t>, high-weight Gaussians, while foreground </a:t>
            </a:r>
            <a:r>
              <a:rPr lang="en-US" dirty="0" err="1"/>
              <a:t>objectsintroduce</a:t>
            </a:r>
            <a:r>
              <a:rPr lang="en-US" dirty="0"/>
              <a:t> new, low-weight Gaussians.</a:t>
            </a:r>
          </a:p>
          <a:p>
            <a:endParaRPr lang="en-US" dirty="0"/>
          </a:p>
          <a:p>
            <a:r>
              <a:rPr lang="en-US" dirty="0"/>
              <a:t> new pixel value is </a:t>
            </a:r>
            <a:r>
              <a:rPr lang="en-US" dirty="0" err="1"/>
              <a:t>comparedto</a:t>
            </a:r>
            <a:r>
              <a:rPr lang="en-US" dirty="0"/>
              <a:t> existing Gaussians. If it matches a background dis-</a:t>
            </a:r>
            <a:r>
              <a:rPr lang="en-US" dirty="0" err="1"/>
              <a:t>tribution</a:t>
            </a:r>
            <a:r>
              <a:rPr lang="en-US" dirty="0"/>
              <a:t>, it is classified as background; otherwise, it </a:t>
            </a:r>
            <a:r>
              <a:rPr lang="en-US" dirty="0" err="1"/>
              <a:t>isconsidered</a:t>
            </a:r>
            <a:r>
              <a:rPr lang="en-US" dirty="0"/>
              <a:t> foreground.</a:t>
            </a:r>
          </a:p>
          <a:p>
            <a:endParaRPr lang="en-US" dirty="0"/>
          </a:p>
          <a:p>
            <a:r>
              <a:rPr lang="en-US" dirty="0"/>
              <a:t>Over time, the model adapts by </a:t>
            </a:r>
            <a:r>
              <a:rPr lang="en-US" dirty="0" err="1"/>
              <a:t>updatingor</a:t>
            </a:r>
            <a:r>
              <a:rPr lang="en-US" dirty="0"/>
              <a:t> replacing Gaussian components to account for </a:t>
            </a:r>
            <a:r>
              <a:rPr lang="en-US" dirty="0" err="1"/>
              <a:t>gradualscene</a:t>
            </a:r>
            <a:r>
              <a:rPr lang="en-US" dirty="0"/>
              <a:t> changes.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9710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Instead of using a single reference background image, </a:t>
            </a:r>
          </a:p>
          <a:p>
            <a:endParaRPr lang="en-US" dirty="0"/>
          </a:p>
          <a:p>
            <a:pPr>
              <a:buNone/>
            </a:pPr>
            <a:endParaRPr 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Store Training 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KNN memorizes the entire dataset instead of learning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Calculate Distance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When given a new data point, it calculates the distance to all training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Find Nearest Neighbors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Selects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closest points (smallest distances).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b="1" dirty="0"/>
              <a:t>Updating the Background Model</a:t>
            </a:r>
            <a:r>
              <a:rPr lang="en-US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dirty="0"/>
              <a:t> This allows the model to adapt to gradual background changes (e.g., lighting changes, slow-moving objects).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8684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652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improvements we could not implement due to time constraints were the following:</a:t>
            </a:r>
          </a:p>
          <a:p>
            <a:endParaRPr lang="en-US" dirty="0"/>
          </a:p>
          <a:p>
            <a:r>
              <a:rPr lang="en-US" dirty="0"/>
              <a:t>Dynamic Background Adaption, so handling scenes that have lighting conditions that are not consistent</a:t>
            </a:r>
          </a:p>
          <a:p>
            <a:endParaRPr lang="en-US" dirty="0"/>
          </a:p>
          <a:p>
            <a:r>
              <a:rPr lang="en-US" dirty="0"/>
              <a:t>Multiple Object Detection to handle distinction between players on the court among other circumstances</a:t>
            </a:r>
          </a:p>
          <a:p>
            <a:endParaRPr lang="en-US" dirty="0"/>
          </a:p>
          <a:p>
            <a:r>
              <a:rPr lang="en-US" dirty="0"/>
              <a:t>Machine Learning Integration to better handle the texture of the volleyball with a nuanced understanding of the various rotations and distortions that appear in various frames.</a:t>
            </a:r>
          </a:p>
        </p:txBody>
      </p:sp>
    </p:spTree>
    <p:extLst>
      <p:ext uri="{BB962C8B-B14F-4D97-AF65-F5344CB8AC3E}">
        <p14:creationId xmlns:p14="http://schemas.microsoft.com/office/powerpoint/2010/main" val="2594135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05EA-9C3D-56B9-DE7F-902E4177F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C898D-3546-48E9-58D6-B900202D5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98AC0-75BA-F610-6883-ECDED32A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33A46-3606-AD14-D23F-64FCCB3C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3C263-B274-28AC-71B5-20390185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0A9F-F837-462F-972E-846C7463B4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732E-C1AC-E16D-016D-DC319521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F0A04-50A2-A409-BA75-BFBB3D71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3BA6B-2225-6E77-500F-C208423A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718C2-CC3A-B937-C347-8415A191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24CA8-885E-0DD4-9CC1-5BE21399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0A9F-F837-462F-972E-846C7463B4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997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EE36AF-6A5D-1758-45C8-E76233E9C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8C968-7F2B-C4B3-98F3-7D6BC7FBF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96D5C-92BA-72C2-B11D-8D4387EE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28430-3563-11D0-FEA9-60BE7660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8297B-7F2F-8B22-8370-2218E826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0A9F-F837-462F-972E-846C7463B4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417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 Slide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MOA Evening-047.jpg">
            <a:extLst>
              <a:ext uri="{FF2B5EF4-FFF2-40B4-BE49-F238E27FC236}">
                <a16:creationId xmlns:a16="http://schemas.microsoft.com/office/drawing/2014/main" id="{E44448D1-3788-A84C-83CD-DC7A63A75A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851" y="0"/>
            <a:ext cx="120014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0B0DE7-D9E6-E347-836C-8FBBCB7ACC3D}"/>
              </a:ext>
            </a:extLst>
          </p:cNvPr>
          <p:cNvSpPr/>
          <p:nvPr userDrawn="1"/>
        </p:nvSpPr>
        <p:spPr>
          <a:xfrm>
            <a:off x="10991851" y="1509185"/>
            <a:ext cx="1200149" cy="1509183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pic>
        <p:nvPicPr>
          <p:cNvPr id="6" name="Picture 3" descr="s4b282c2015.png">
            <a:extLst>
              <a:ext uri="{FF2B5EF4-FFF2-40B4-BE49-F238E27FC236}">
                <a16:creationId xmlns:a16="http://schemas.microsoft.com/office/drawing/2014/main" id="{89FB912B-DAE2-7048-8AF4-2A5AA5EFE9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685" y="1919817"/>
            <a:ext cx="484716" cy="65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5D4B07C3-7803-D74A-BB74-7BE658299297}"/>
              </a:ext>
            </a:extLst>
          </p:cNvPr>
          <p:cNvSpPr txBox="1">
            <a:spLocks/>
          </p:cNvSpPr>
          <p:nvPr userDrawn="1"/>
        </p:nvSpPr>
        <p:spPr>
          <a:xfrm flipH="1">
            <a:off x="11451167" y="6309785"/>
            <a:ext cx="406400" cy="256116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fld id="{645EAA90-8CCB-FB4B-9425-9B3CA5CD6F94}" type="slidenum">
              <a:rPr lang="en-US" altLang="en-US" sz="1200" smtClean="0">
                <a:solidFill>
                  <a:srgbClr val="FFFFFF"/>
                </a:solidFill>
                <a:cs typeface="Arial" panose="020B0604020202020204" pitchFamily="34" charset="0"/>
              </a:rPr>
              <a:pPr algn="r"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t>‹#›</a:t>
            </a:fld>
            <a:endParaRPr lang="en-CA" altLang="en-US" sz="120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85272" y="1509184"/>
            <a:ext cx="10215251" cy="489614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30000"/>
              </a:lnSpc>
              <a:spcBef>
                <a:spcPts val="0"/>
              </a:spcBef>
              <a:buFontTx/>
              <a:buNone/>
              <a:defRPr sz="2000"/>
            </a:lvl1pPr>
            <a:lvl2pPr marL="0" indent="-239994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2000"/>
            </a:lvl2pPr>
            <a:lvl3pPr marL="719982" indent="-239994">
              <a:lnSpc>
                <a:spcPct val="130000"/>
              </a:lnSpc>
              <a:spcBef>
                <a:spcPts val="0"/>
              </a:spcBef>
              <a:defRPr sz="2000"/>
            </a:lvl3pPr>
            <a:lvl4pPr marL="1199970" indent="-239994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2000"/>
            </a:lvl4pPr>
            <a:lvl5pPr marL="1679958" indent="-239994">
              <a:lnSpc>
                <a:spcPct val="130000"/>
              </a:lnSpc>
              <a:spcBef>
                <a:spcPts val="0"/>
              </a:spcBef>
              <a:buFont typeface="Arial"/>
              <a:buChar char="•"/>
              <a:defRPr sz="2000"/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1BFD623-EA44-DC4E-B35D-3DE3005C6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72" y="548681"/>
            <a:ext cx="10215251" cy="83110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lnSpc>
                <a:spcPts val="2800"/>
              </a:lnSpc>
              <a:defRPr kumimoji="0" 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/>
                <a:ea typeface="MS PGothic" panose="020B0600070205080204" pitchFamily="34" charset="-128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689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31900253528_e638090e1d_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-143933" y="1131888"/>
            <a:ext cx="8163984" cy="2735262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10991851" y="1131889"/>
            <a:ext cx="1200149" cy="1131887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pic>
        <p:nvPicPr>
          <p:cNvPr id="8" name="Picture 9" descr="s4b282c2015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851" y="1439863"/>
            <a:ext cx="484716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487681" y="3003798"/>
            <a:ext cx="7240271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1700" b="0" i="0" kern="0" spc="30" baseline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487681" y="3507854"/>
            <a:ext cx="7240271" cy="321394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900" b="0" i="0" kern="0" cap="none" spc="0" normalizeH="0" baseline="0">
                <a:solidFill>
                  <a:srgbClr val="0C2344"/>
                </a:solidFill>
                <a:latin typeface="Arial Black" panose="020B0A04020102020204"/>
                <a:cs typeface="Arial Black" panose="020B0A04020102020204"/>
              </a:defRPr>
            </a:lvl1pPr>
            <a:lvl2pPr>
              <a:defRPr sz="900" b="0" i="0">
                <a:latin typeface="Whitney Book"/>
                <a:cs typeface="Whitney Book"/>
              </a:defRPr>
            </a:lvl2pPr>
            <a:lvl3pPr>
              <a:defRPr sz="900" b="0" i="0">
                <a:latin typeface="Whitney Book"/>
                <a:cs typeface="Whitney Book"/>
              </a:defRPr>
            </a:lvl3pPr>
            <a:lvl4pPr>
              <a:defRPr sz="900" b="0" i="0">
                <a:latin typeface="Whitney Book"/>
                <a:cs typeface="Whitney Book"/>
              </a:defRPr>
            </a:lvl4pPr>
            <a:lvl5pPr>
              <a:defRPr sz="900" b="0" i="0">
                <a:latin typeface="Whitney Book"/>
                <a:cs typeface="Whitney Book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6250" y="1332646"/>
            <a:ext cx="7251700" cy="1671152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800"/>
              </a:lnSpc>
              <a:defRPr lang="en-US" sz="3500" b="1" i="0" kern="0" cap="none" spc="0" baseline="0" smtClean="0">
                <a:solidFill>
                  <a:schemeClr val="tx1"/>
                </a:solidFill>
                <a:latin typeface="Arial" panose="020B0604020202020204"/>
                <a:ea typeface="MS PGothic" panose="020B0600070205080204" pitchFamily="34" charset="-128"/>
                <a:cs typeface="Arial" panose="020B0604020202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637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5BBD-1228-E04C-31C3-BD2C25FC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1203C-6323-3CA8-0847-FFD521CA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2EFB-2E3C-81FD-919C-B59C910F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4DCFB-6474-FDBD-511D-9D8877F5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4A2C7-6B45-229A-83B6-D62A03D3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0A9F-F837-462F-972E-846C7463B4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53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0AF2-E580-A337-A6EA-E654F0F4F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974DC-B570-9A4D-71F7-161FFDCA6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ED831-A88A-2D03-E935-17F57456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7BEDA-F56A-7568-1A5A-A6A89E98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D442-DEE4-C7F7-31A1-63C45C963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0A9F-F837-462F-972E-846C7463B4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574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08F9-1937-1F07-AADA-1D2BABA4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525E-63BE-01D9-03EE-03B4BD6D5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3E55D-7636-EA85-9C62-3DBCBB26A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A3764-F0EB-F08D-392F-9704B546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8383E-0580-1350-E19D-2B06EF5D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E16EB-58E1-0B8A-FAEA-C7A4908DC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0A9F-F837-462F-972E-846C7463B4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942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0DAD-F9D1-87B5-1C3E-D43DCC08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9C5AB-A026-F8BA-DF6A-8740876CD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1AD96-1032-36C7-CC6A-A9F16A6B3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E0B2C-51C3-AE6B-BF29-1790F0259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700A0-5315-E5F3-49BA-79F84E36B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AFF93-3022-AE4E-A8D4-596EFAD0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A8401-1DB6-DF7D-ADF6-1A8421E1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B5270-6DE6-E35A-A8A1-58FA3EAC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0A9F-F837-462F-972E-846C7463B4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783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A516-C886-EFED-6C8E-52B6A6B8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6F65A-62ED-7815-47ED-D941B245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C652B-CDE8-87B8-E2F8-0A977719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C069D-A861-5CEF-F95F-E70DFF43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0A9F-F837-462F-972E-846C7463B4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40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68BC2-E9CD-579B-9944-12665ADF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5A20D-7917-CCCC-8C00-9E490ACF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C0486-5E6F-334D-2611-1266211D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0A9F-F837-462F-972E-846C7463B4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15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7F16-F698-6A78-9BA7-392A3C63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B29E4-3EA9-3AE0-5434-C68B75BD7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C59E7-0CF0-F3B5-14FF-F8F3C5FBD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2753B-55DF-478A-38CF-A71C0082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BC33C-C33F-8FAB-5E83-A50E0CC9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07F54-7AEA-ACDB-7EAF-A62152A6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0A9F-F837-462F-972E-846C7463B4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443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92D4-6FCC-E46E-E5D6-1BD79488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4BD0E-992A-C6AE-DA6B-2A1DB5789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FF4E3-EAE6-31A3-9FAD-4DB417494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A5805-E201-4622-DE4C-7D37280B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27F8A-9430-D7D8-351C-9FEC7738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A3407-5DD7-2EDD-8A90-E3766029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30A9F-F837-462F-972E-846C7463B4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981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10192-A61D-6755-99C8-25CB1BB4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8912B-BBF8-64C2-3C47-32075DE98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08929-2C3C-C163-546E-012957829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FBFAC-B24F-F266-948A-1593C4B15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B98CE-7DB5-B226-4595-7482BAB0B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730A9F-F837-462F-972E-846C7463B4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37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476250" y="3003798"/>
            <a:ext cx="6148485" cy="321394"/>
          </a:xfrm>
        </p:spPr>
        <p:txBody>
          <a:bodyPr>
            <a:noAutofit/>
          </a:bodyPr>
          <a:lstStyle/>
          <a:p>
            <a:r>
              <a:rPr lang="sv-SE" sz="1200" dirty="0"/>
              <a:t>Karel Joshua Harjono, Stephen Lee, Tanmaya Karmarkar, Trevor Winser</a:t>
            </a:r>
            <a:endParaRPr lang="en-US" sz="1200" dirty="0"/>
          </a:p>
          <a:p>
            <a:r>
              <a:rPr lang="en-US" sz="1100" dirty="0"/>
              <a:t>Computer Vision 2025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i="0" dirty="0">
                <a:effectLst/>
                <a:latin typeface="Arial" panose="020B0604020202020204" pitchFamily="34" charset="0"/>
              </a:rPr>
              <a:t>Background Subtraction.</a:t>
            </a:r>
            <a:br>
              <a:rPr lang="en-US" sz="2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F14F50-1CB4-C208-DD2A-A7CB6B5615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Multiple Gaussians per Pixel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Gaussian component has a </a:t>
            </a:r>
            <a:r>
              <a:rPr lang="en-US" dirty="0" err="1"/>
              <a:t>weight,updated</a:t>
            </a:r>
            <a:r>
              <a:rPr lang="en-US" dirty="0"/>
              <a:t> over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Foreground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Adaptability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2D9384-9BC4-52DB-2E1A-0EA19191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does GMM work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4F5FA4-1C02-801C-1157-EF711D1EB01F}"/>
                  </a:ext>
                </a:extLst>
              </p:cNvPr>
              <p:cNvSpPr txBox="1"/>
              <p:nvPr/>
            </p:nvSpPr>
            <p:spPr>
              <a:xfrm>
                <a:off x="-403103" y="1952738"/>
                <a:ext cx="6096000" cy="869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lit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4F5FA4-1C02-801C-1157-EF711D1EB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3103" y="1952738"/>
                <a:ext cx="6096000" cy="869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857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B65584-4BBE-ECA3-4BC9-485B76ECDD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4816" y="1522063"/>
            <a:ext cx="10535707" cy="48961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KNN maintains a </a:t>
            </a:r>
            <a:r>
              <a:rPr lang="en-US" b="1" dirty="0"/>
              <a:t>history of pixel values</a:t>
            </a:r>
            <a:r>
              <a:rPr lang="en-US" dirty="0"/>
              <a:t> over time and determines the background dynamically.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Maintaining a History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Each pixel stores a history of its last </a:t>
            </a:r>
            <a:r>
              <a:rPr lang="en-US" b="1" dirty="0"/>
              <a:t>N</a:t>
            </a:r>
            <a:r>
              <a:rPr lang="en-US" dirty="0"/>
              <a:t> observed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These values form a dataset of pixel intensities.</a:t>
            </a:r>
          </a:p>
          <a:p>
            <a:pPr>
              <a:buNone/>
            </a:pPr>
            <a:r>
              <a:rPr lang="en-US" b="1" dirty="0"/>
              <a:t>Classifying Foreground vs. Background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For a new pixel value, KNN finds the </a:t>
            </a:r>
            <a:r>
              <a:rPr lang="en-US" b="1" dirty="0"/>
              <a:t>K nearest neighbors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If most of these neighbors are </a:t>
            </a:r>
            <a:r>
              <a:rPr lang="en-US" b="1" dirty="0"/>
              <a:t>close</a:t>
            </a:r>
            <a:r>
              <a:rPr lang="en-US" dirty="0"/>
              <a:t> (within a threshold), the pixel is classified as </a:t>
            </a:r>
            <a:r>
              <a:rPr lang="en-US" b="1" dirty="0"/>
              <a:t>background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Otherwise, it is classified as </a:t>
            </a:r>
            <a:r>
              <a:rPr lang="en-US" b="1" dirty="0"/>
              <a:t>foreground</a:t>
            </a:r>
            <a:r>
              <a:rPr lang="en-US" dirty="0"/>
              <a:t> (indicating motion).</a:t>
            </a:r>
          </a:p>
          <a:p>
            <a:pPr>
              <a:buNone/>
            </a:pPr>
            <a:r>
              <a:rPr lang="en-US" b="1" dirty="0"/>
              <a:t>Updating the Background Model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history is updated over time by replacing old pixel values with new ones.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BD0048-CEB9-8CBE-39B5-83A0A471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KNN in Background Subtraction</a:t>
            </a:r>
            <a:endParaRPr lang="en-C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74C886-8080-8606-D13F-5763820E9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60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5871B6E-8256-FCB7-B6AD-7311055CFB03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A GMM with </a:t>
                </a:r>
                <a:r>
                  <a:rPr lang="en-US" b="1" dirty="0"/>
                  <a:t>K</a:t>
                </a:r>
                <a:r>
                  <a:rPr lang="en-US" dirty="0"/>
                  <a:t> components is defined as: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lit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smtClean="0"/>
                        <m:t>where</m:t>
                      </m:r>
                      <m:r>
                        <m:rPr>
                          <m:nor/>
                        </m:rPr>
                        <a:rPr lang="en-CA" smtClean="0"/>
                        <m:t>:</m:t>
                      </m:r>
                    </m:oMath>
                  </m:oMathPara>
                </a14:m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/>
                      <m:t>weight</m:t>
                    </m:r>
                    <m:r>
                      <m:rPr>
                        <m:nor/>
                      </m:rPr>
                      <a:rPr lang="en-CA"/>
                      <m:t> </m:t>
                    </m:r>
                    <m:r>
                      <m:rPr>
                        <m:nor/>
                      </m:rPr>
                      <a:rPr lang="en-CA"/>
                      <m:t>of</m:t>
                    </m:r>
                    <m:r>
                      <m:rPr>
                        <m:nor/>
                      </m:rPr>
                      <a:rPr lang="en-CA"/>
                      <m:t> </m:t>
                    </m:r>
                    <m:r>
                      <m:rPr>
                        <m:nor/>
                      </m:rPr>
                      <a:rPr lang="en-CA"/>
                      <m:t>the</m:t>
                    </m:r>
                    <m:r>
                      <m:rPr>
                        <m:nor/>
                      </m:rPr>
                      <a:rPr lang="en-CA"/>
                      <m:t> 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m:rPr>
                        <m:nor/>
                      </m:rPr>
                      <a:rPr lang="en-CA"/>
                      <m:t> </m:t>
                    </m:r>
                    <m:r>
                      <m:rPr>
                        <m:nor/>
                      </m:rPr>
                      <a:rPr lang="en-CA"/>
                      <m:t>Gaussian</m:t>
                    </m:r>
                    <m:r>
                      <m:rPr>
                        <m:nor/>
                      </m:rPr>
                      <a:rPr lang="en-CA"/>
                      <m:t> </m:t>
                    </m:r>
                    <m:r>
                      <m:rPr>
                        <m:nor/>
                      </m:rPr>
                      <a:rPr lang="en-CA"/>
                      <m:t>component</m:t>
                    </m:r>
                  </m:oMath>
                </a14:m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lit/>
                      </m:rPr>
                      <a:rPr lang="en-CA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CA" b="0" i="0" smtClean="0">
                        <a:latin typeface="Cambria Math" panose="02040503050406030204" pitchFamily="18" charset="0"/>
                      </a:rPr>
                      <m:t>) :</m:t>
                    </m:r>
                    <m:r>
                      <m:rPr>
                        <m:nor/>
                      </m:rPr>
                      <a:rPr lang="en-CA"/>
                      <m:t>Gaussian</m:t>
                    </m:r>
                    <m:r>
                      <m:rPr>
                        <m:nor/>
                      </m:rPr>
                      <a:rPr lang="en-CA"/>
                      <m:t> </m:t>
                    </m:r>
                    <m:r>
                      <m:rPr>
                        <m:nor/>
                      </m:rPr>
                      <a:rPr lang="en-CA"/>
                      <m:t>distribution</m:t>
                    </m:r>
                  </m:oMath>
                </a14:m>
                <a:r>
                  <a:rPr lang="en-CA" dirty="0"/>
                  <a:t> with mean,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and 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</a:p>
              <a:p>
                <a:endParaRPr lang="en-CA" dirty="0"/>
              </a:p>
              <a:p>
                <a:r>
                  <a:rPr lang="en-US" dirty="0"/>
                  <a:t>GMM parameters  are learned using the </a:t>
                </a:r>
                <a:r>
                  <a:rPr lang="en-US" b="1" dirty="0"/>
                  <a:t>EM algorithm (</a:t>
                </a:r>
                <a:r>
                  <a:rPr lang="en-CA" dirty="0"/>
                  <a:t>Expectation-Maximization</a:t>
                </a:r>
                <a:r>
                  <a:rPr lang="en-US" b="1" dirty="0"/>
                  <a:t>)</a:t>
                </a:r>
                <a:r>
                  <a:rPr lang="en-US" dirty="0"/>
                  <a:t>, which iteratively updates the probability of each data point belonging to a Gaussian.</a:t>
                </a:r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5871B6E-8256-FCB7-B6AD-7311055CFB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492" t="-2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93D3131-55CE-F7C5-8F66-93BB7136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Mathematical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054525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7DC52-00BD-1165-FFB4-939DB5D5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D9D462-B925-1286-4A65-27BFF4A1832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85272" y="1418101"/>
            <a:ext cx="790408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(default=500)</a:t>
            </a:r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frames used to learn the background model.</a:t>
            </a:r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 values make adaptation to changes slower.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varThreshold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(default=16)</a:t>
            </a:r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Threshold for deciding whether a pixel is foreground or background.</a:t>
            </a:r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values make the model more tolerant to variations.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detectShadows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(default=True)</a:t>
            </a:r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detection of shadows (marked in gray).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varThresholdGen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(default=9)</a:t>
            </a:r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Controls the update speed of the variance threshold.</a:t>
            </a:r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values make the model more sensitive to noise.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backgroundRatio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(default=0.7)</a:t>
            </a:r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Defines the proportion of the model that is considered background.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nMixtures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(default=5)</a:t>
            </a:r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Gaussian components in the mixture model.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complexityReductionThreshold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(default=0.05)</a:t>
            </a:r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computational cost by removing insignificant Gaussians.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2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1381D-29A0-D3FF-25F4-1E938165D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9E60B3-DBE1-E226-2053-B8DF262D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Experiments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B7C88E-EA11-D6BA-7247-E64D5CAFAFDB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85272" y="1972099"/>
            <a:ext cx="780149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(default=500)</a:t>
            </a:r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frames used to learn the background model.</a:t>
            </a:r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 values make adaptation to changes slower.</a:t>
            </a:r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detectShadows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(default=True)</a:t>
            </a:r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detection of shadows (marked in gray).</a:t>
            </a:r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backgroundRatio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(default=0.7)</a:t>
            </a:r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Defines the proportion of the model that is considered background.</a:t>
            </a:r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nMixtures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(default=5)</a:t>
            </a:r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Gaussian components in the mixture model.</a:t>
            </a:r>
          </a:p>
          <a:p>
            <a:pPr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586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067009-2314-F99D-9A00-CF6087B99C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400" b="1" dirty="0"/>
              <a:t>Steps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 the Video &amp; Initialize Parameters and </a:t>
            </a:r>
            <a:r>
              <a:rPr lang="en-CA" dirty="0"/>
              <a:t>Setup Video Writer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Background Modeling -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Capture Initial Frames to Compute 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Background Model Using Median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Foreground Detection Using MOG2</a:t>
            </a:r>
            <a:r>
              <a:rPr lang="en-US" dirty="0"/>
              <a:t> (Create subtractor)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Apply Background Subtraction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Color Filtering for Volleyball Detection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Combining Movement &amp; Color Detection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Morphological Processing</a:t>
            </a:r>
            <a:r>
              <a:rPr lang="en-US" dirty="0"/>
              <a:t> - to </a:t>
            </a:r>
            <a:r>
              <a:rPr lang="en-US" b="1" dirty="0"/>
              <a:t>remove noise and fill gaps</a:t>
            </a:r>
            <a:r>
              <a:rPr lang="en-US" dirty="0"/>
              <a:t> in the detected object.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Finding &amp; Drawing the Volleyball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lvl="2" indent="0">
              <a:buNone/>
            </a:pPr>
            <a:endParaRPr lang="en-CA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ADC279-C5AD-FFC3-CD38-FE156963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Volleyball Detection </a:t>
            </a:r>
            <a:br>
              <a:rPr lang="en-US" dirty="0"/>
            </a:br>
            <a:r>
              <a:rPr lang="en-US" dirty="0"/>
              <a:t>Using Background Subtraction &amp; Color Filtering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3007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E1DB3D-C029-2AE1-773B-DAF310F825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Moving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Audience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Advertisements</a:t>
            </a:r>
          </a:p>
          <a:p>
            <a:pPr marL="457200" indent="-457200">
              <a:buFont typeface="+mj-lt"/>
              <a:buAutoNum type="arabicPeriod"/>
            </a:pPr>
            <a:endParaRPr lang="en-CA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Net and static volleyballs</a:t>
            </a:r>
          </a:p>
          <a:p>
            <a:endParaRPr lang="en-CA" dirty="0"/>
          </a:p>
          <a:p>
            <a:r>
              <a:rPr lang="en-CA" dirty="0"/>
              <a:t>Still Components</a:t>
            </a:r>
          </a:p>
          <a:p>
            <a:pPr marL="457200" indent="-457200">
              <a:buAutoNum type="arabicPeriod"/>
            </a:pPr>
            <a:r>
              <a:rPr lang="en-CA" dirty="0"/>
              <a:t>Players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4E9160-7BD9-37EE-2060-1CA52879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– specific to our application.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925C8C-0C86-0879-45BB-680611F89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897" y="1198507"/>
            <a:ext cx="3879532" cy="2394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80B675-BB84-3FE1-E0DB-0B605DF12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897" y="3722877"/>
            <a:ext cx="3829223" cy="25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02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1285A8-36BD-1691-813C-B4F4E8EB10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Dynamic Background Adaptation:</a:t>
            </a:r>
            <a:r>
              <a:rPr lang="en-US" dirty="0"/>
              <a:t> Improve tracking in videos with changing lighting conditions.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Multiple Object Detection:</a:t>
            </a:r>
            <a:r>
              <a:rPr lang="en-US" dirty="0"/>
              <a:t> Handle overlapping objects or occlusions.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Machine Learning Integration:</a:t>
            </a:r>
            <a:r>
              <a:rPr lang="en-US" dirty="0"/>
              <a:t> Enhance accuracy with deep learning-based object tracking.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3BB288-5B42-7295-76AA-D6FC1969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1549537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442B3D-91B2-789E-9F88-BC53FA8B32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successfully applied </a:t>
            </a:r>
            <a:r>
              <a:rPr lang="en-US" b="1" dirty="0"/>
              <a:t>background subtraction techniques</a:t>
            </a:r>
            <a:r>
              <a:rPr lang="en-US" dirty="0"/>
              <a:t> to detect and track a volleyball along with the players in a sports video.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combining </a:t>
            </a:r>
            <a:r>
              <a:rPr lang="en-US" b="1" dirty="0"/>
              <a:t>Gaussian Mixture Model for motion detection</a:t>
            </a:r>
            <a:r>
              <a:rPr lang="en-US" dirty="0"/>
              <a:t> and </a:t>
            </a:r>
            <a:r>
              <a:rPr lang="en-US" b="1" dirty="0"/>
              <a:t>HSV-based color filtering</a:t>
            </a:r>
            <a:r>
              <a:rPr lang="en-US" dirty="0"/>
              <a:t>, we effectively isolated the volleyball and the players from the background.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leveraging </a:t>
            </a:r>
            <a:r>
              <a:rPr lang="en-US" b="1" dirty="0"/>
              <a:t>computer vision techniques</a:t>
            </a:r>
            <a:r>
              <a:rPr lang="en-US" dirty="0"/>
              <a:t>, we can build </a:t>
            </a:r>
            <a:r>
              <a:rPr lang="en-US" b="1" dirty="0"/>
              <a:t>real-time sports analytics</a:t>
            </a:r>
            <a:r>
              <a:rPr lang="en-US" dirty="0"/>
              <a:t>, </a:t>
            </a:r>
            <a:r>
              <a:rPr lang="en-US" b="1" dirty="0"/>
              <a:t>player tracking</a:t>
            </a:r>
            <a:r>
              <a:rPr lang="en-US" dirty="0"/>
              <a:t>, and </a:t>
            </a:r>
            <a:r>
              <a:rPr lang="en-US" b="1" dirty="0"/>
              <a:t>ball trajectory prediction systems</a:t>
            </a:r>
            <a:r>
              <a:rPr lang="en-US" dirty="0"/>
              <a:t>, improving game analysis and performance evaluation. 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7DBB6F-B2FD-AFE6-9558-C1E0E8C4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1907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390567-4C63-CC63-6CDD-9E0B6CAD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Introduction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145AC-7934-6C3D-C681-EB35F21F4A48}"/>
              </a:ext>
            </a:extLst>
          </p:cNvPr>
          <p:cNvSpPr txBox="1"/>
          <p:nvPr/>
        </p:nvSpPr>
        <p:spPr>
          <a:xfrm>
            <a:off x="585272" y="60037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9EAA2-3C2B-2744-1519-99DF367A8487}"/>
              </a:ext>
            </a:extLst>
          </p:cNvPr>
          <p:cNvSpPr txBox="1"/>
          <p:nvPr/>
        </p:nvSpPr>
        <p:spPr>
          <a:xfrm>
            <a:off x="375822" y="1603393"/>
            <a:ext cx="9609052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/>
              <a:t>Fundamental technique in computer vision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Differentiate foreground objects from the background in images and videos.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motion detection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tracking players in sports, security surveillance).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 segmentation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detecting a volleyball in a game).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analytics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people counting, traffic monitoring).</a:t>
            </a: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090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AA9649-D129-76EE-BA35-667A82E7C9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 Background Model</a:t>
            </a:r>
          </a:p>
          <a:p>
            <a:r>
              <a:rPr lang="en-US" b="1" dirty="0"/>
              <a:t>	</a:t>
            </a:r>
            <a:r>
              <a:rPr lang="en-US" dirty="0"/>
              <a:t>A reference background is created (either from a single frame or multiple frames).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Foreground Detection</a:t>
            </a:r>
          </a:p>
          <a:p>
            <a:r>
              <a:rPr lang="en-US" b="1" dirty="0"/>
              <a:t>	</a:t>
            </a:r>
            <a:r>
              <a:rPr lang="en-US" dirty="0"/>
              <a:t>The difference between the current frame and the background is computed.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Thresholding &amp; Masking</a:t>
            </a:r>
          </a:p>
          <a:p>
            <a:r>
              <a:rPr lang="en-US" b="1" dirty="0"/>
              <a:t>	</a:t>
            </a:r>
            <a:r>
              <a:rPr lang="en-US" dirty="0"/>
              <a:t>A binary mask is generated to highlight moving objects.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Post-processing</a:t>
            </a:r>
          </a:p>
          <a:p>
            <a:r>
              <a:rPr lang="en-US" b="1" dirty="0"/>
              <a:t>	</a:t>
            </a:r>
            <a:r>
              <a:rPr lang="en-US" dirty="0"/>
              <a:t>Morphological operations refine the detected objects.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56E76F-AB05-4CC5-6FE7-72F04486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72" y="324747"/>
            <a:ext cx="10215251" cy="831108"/>
          </a:xfrm>
        </p:spPr>
        <p:txBody>
          <a:bodyPr/>
          <a:lstStyle/>
          <a:p>
            <a:r>
              <a:rPr lang="en-US" b="1" dirty="0"/>
              <a:t>How Does it Work?</a:t>
            </a:r>
            <a:br>
              <a:rPr lang="en-US" b="1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545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DA761E-6846-712B-7D00-E10EAE4B7A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b="1" dirty="0"/>
              <a:t>Frame Differencing</a:t>
            </a:r>
            <a:r>
              <a:rPr lang="en-CA" dirty="0"/>
              <a:t> – Subtract the first frame from the current frame.</a:t>
            </a:r>
          </a:p>
          <a:p>
            <a:br>
              <a:rPr lang="en-CA" dirty="0"/>
            </a:br>
            <a:r>
              <a:rPr lang="en-CA" b="1" dirty="0"/>
              <a:t>Running Average Method</a:t>
            </a:r>
            <a:r>
              <a:rPr lang="en-CA" dirty="0"/>
              <a:t> – Update background over time using an average.</a:t>
            </a:r>
          </a:p>
          <a:p>
            <a:br>
              <a:rPr lang="en-CA" dirty="0"/>
            </a:br>
            <a:r>
              <a:rPr lang="en-CA" b="1" dirty="0"/>
              <a:t>Gaussian Mixture Model (GMM)</a:t>
            </a:r>
            <a:r>
              <a:rPr lang="en-CA" dirty="0"/>
              <a:t> – Adaptive background modeling for dynamic scenes.</a:t>
            </a:r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7EF79B-64AF-B72F-C0F3-56F83D821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Common Approaches</a:t>
            </a:r>
            <a:br>
              <a:rPr lang="en-CA" b="1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664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4D5D7E-B6F6-9FD8-B209-83D74EE8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Approach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1932C4-537D-2EF6-7ED8-8464E5759F20}"/>
              </a:ext>
            </a:extLst>
          </p:cNvPr>
          <p:cNvGrpSpPr/>
          <p:nvPr/>
        </p:nvGrpSpPr>
        <p:grpSpPr>
          <a:xfrm>
            <a:off x="8928676" y="2765285"/>
            <a:ext cx="3263324" cy="4092715"/>
            <a:chOff x="3624857" y="17588"/>
            <a:chExt cx="4942286" cy="684041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703BFC-D064-7D7B-0EA9-D4AB2A6BE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4857" y="17588"/>
              <a:ext cx="4942286" cy="684041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44534E-EBF4-F779-4093-56545CD35A05}"/>
                    </a:ext>
                  </a:extLst>
                </p14:cNvPr>
                <p14:cNvContentPartPr/>
                <p14:nvPr/>
              </p14:nvContentPartPr>
              <p14:xfrm>
                <a:off x="4294221" y="3022856"/>
                <a:ext cx="409788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44534E-EBF4-F779-4093-56545CD35A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12449" y="2914856"/>
                  <a:ext cx="4260879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DA86D3-0C06-8219-9E39-78FAD1E6DD98}"/>
                    </a:ext>
                  </a:extLst>
                </p14:cNvPr>
                <p14:cNvContentPartPr/>
                <p14:nvPr/>
              </p14:nvContentPartPr>
              <p14:xfrm>
                <a:off x="4294221" y="3218696"/>
                <a:ext cx="29304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DA86D3-0C06-8219-9E39-78FAD1E6DD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12518" y="3110696"/>
                  <a:ext cx="455901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6C014DF-C375-C0B8-D3FA-57E947D738B4}"/>
                    </a:ext>
                  </a:extLst>
                </p14:cNvPr>
                <p14:cNvContentPartPr/>
                <p14:nvPr/>
              </p14:nvContentPartPr>
              <p14:xfrm>
                <a:off x="4286301" y="3447296"/>
                <a:ext cx="409788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6C014DF-C375-C0B8-D3FA-57E947D738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4518" y="3339296"/>
                  <a:ext cx="4260901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46D57F6-5958-24C3-2B2A-C9AD4ADF62FF}"/>
                    </a:ext>
                  </a:extLst>
                </p14:cNvPr>
                <p14:cNvContentPartPr/>
                <p14:nvPr/>
              </p14:nvContentPartPr>
              <p14:xfrm>
                <a:off x="4294221" y="3651416"/>
                <a:ext cx="6609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46D57F6-5958-24C3-2B2A-C9AD4ADF62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12486" y="3543416"/>
                  <a:ext cx="823884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DE25D89-D169-F395-EDAA-4A0A2E75C56B}"/>
                    </a:ext>
                  </a:extLst>
                </p14:cNvPr>
                <p14:cNvContentPartPr/>
                <p14:nvPr/>
              </p14:nvContentPartPr>
              <p14:xfrm>
                <a:off x="4310421" y="3880016"/>
                <a:ext cx="372384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DE25D89-D169-F395-EDAA-4A0A2E75C56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28650" y="3772016"/>
                  <a:ext cx="3886836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35459C8-5FD5-D2CB-86A5-1964EB4B8061}"/>
                    </a:ext>
                  </a:extLst>
                </p14:cNvPr>
                <p14:cNvContentPartPr/>
                <p14:nvPr/>
              </p14:nvContentPartPr>
              <p14:xfrm>
                <a:off x="4310421" y="4100336"/>
                <a:ext cx="373068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35459C8-5FD5-D2CB-86A5-1964EB4B806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28644" y="3992696"/>
                  <a:ext cx="3893689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A14ED8E-94A3-AAFB-443F-4259DA15BE8A}"/>
                    </a:ext>
                  </a:extLst>
                </p14:cNvPr>
                <p14:cNvContentPartPr/>
                <p14:nvPr/>
              </p14:nvContentPartPr>
              <p14:xfrm>
                <a:off x="4294221" y="4321016"/>
                <a:ext cx="409788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A14ED8E-94A3-AAFB-443F-4259DA15BE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12449" y="4213016"/>
                  <a:ext cx="4260879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C7E0524-10BA-5B8F-B0AF-152ACF1773AF}"/>
                    </a:ext>
                  </a:extLst>
                </p14:cNvPr>
                <p14:cNvContentPartPr/>
                <p14:nvPr/>
              </p14:nvContentPartPr>
              <p14:xfrm>
                <a:off x="4302501" y="4541336"/>
                <a:ext cx="4485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C7E0524-10BA-5B8F-B0AF-152ACF1773A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20746" y="4433336"/>
                  <a:ext cx="611524" cy="21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FF7FF400-AC2B-0385-A10E-6E795AADF4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5272" y="1509184"/>
            <a:ext cx="8358775" cy="4896147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Preprocessing:</a:t>
            </a:r>
            <a:r>
              <a:rPr lang="en-US" dirty="0"/>
              <a:t> Frames are read and resized for consistent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Background Subtraction:</a:t>
            </a:r>
            <a:r>
              <a:rPr lang="en-US" sz="2000" dirty="0"/>
              <a:t> Motion in the frame is isolated using background subtraction and cleaned with morphological operations to reduce noise.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Ball Detection:</a:t>
            </a:r>
            <a:r>
              <a:rPr lang="en-US" sz="2000" dirty="0"/>
              <a:t> The frame is converted to the HSV color space, and a threshold is applied to isolate the yellow ball. Morphological operations refine this mask, and the largest yellow contour is assumed to be the ball.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Player Detection:</a:t>
            </a:r>
            <a:r>
              <a:rPr lang="en-US" sz="2000" dirty="0"/>
              <a:t> The top-k largest moving contours are selected to identify players. These are drawn as the 'player mask’.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Masking and Display:</a:t>
            </a:r>
            <a:r>
              <a:rPr lang="en-US" sz="2000" dirty="0"/>
              <a:t> Bitwise operations extract and combine the player and ball regions, and the result is displayed.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Exit Conditions:</a:t>
            </a:r>
            <a:r>
              <a:rPr lang="en-US" sz="2000" dirty="0"/>
              <a:t> The loop continues until all frames are processed or the 'q' key is pressed. Finally, all video resources are released.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2227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B138A3-9377-C4F2-58CA-F7E2804D2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Volleyball /Player Detection using Background Subtraction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</a:t>
            </a: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17D2E8-34EA-DF0F-3BFB-6D9B4A8C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FF50E-29A9-0197-C13B-7B9C2E8AC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121" y="2293412"/>
            <a:ext cx="6092243" cy="401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88199C-E7FF-4F93-3C8F-44C8358636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err="1"/>
              <a:t>BackgroundSubtractorKNN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BackgroundSubtractorMOG2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 err="1"/>
              <a:t>BackgroundSubtractorGMG</a:t>
            </a:r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B9A604-51C6-8487-EE16-3103736A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OpenCV – Background subtraction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2D6BE6-05D5-A936-8AE4-C0DFB887C13D}"/>
              </a:ext>
            </a:extLst>
          </p:cNvPr>
          <p:cNvSpPr txBox="1"/>
          <p:nvPr/>
        </p:nvSpPr>
        <p:spPr>
          <a:xfrm>
            <a:off x="382072" y="3703987"/>
            <a:ext cx="105526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Gaussian Mixture Model (GMM)</a:t>
            </a:r>
            <a:r>
              <a:rPr lang="en-US" sz="2400" dirty="0"/>
              <a:t> is a </a:t>
            </a:r>
            <a:r>
              <a:rPr lang="en-US" sz="2400" b="1" dirty="0"/>
              <a:t>probabilistic model</a:t>
            </a:r>
            <a:r>
              <a:rPr lang="en-US" sz="2400" dirty="0"/>
              <a:t> used to represent data as a mixture of multiple Gaussian distributions. It is widely used in </a:t>
            </a:r>
            <a:r>
              <a:rPr lang="en-US" sz="2400" b="1" dirty="0"/>
              <a:t>clustering, density estimation, and background subtraction</a:t>
            </a:r>
          </a:p>
          <a:p>
            <a:endParaRPr lang="en-US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The background is identified as the most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Gaussian component.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Foreground objects (moving objects) are detected when they deviate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significantly from the background model.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2845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D044538-9486-3F1E-D6BA-E2E3387755CC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85271" y="1379789"/>
                <a:ext cx="10215251" cy="4896147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Gaussian Mixture Model (GMM)</a:t>
                </a:r>
                <a:r>
                  <a:rPr lang="en-US" dirty="0"/>
                  <a:t> is a </a:t>
                </a:r>
                <a:r>
                  <a:rPr lang="en-US" b="1" dirty="0"/>
                  <a:t>probabilistic model</a:t>
                </a:r>
                <a:r>
                  <a:rPr lang="en-US" dirty="0"/>
                  <a:t> used to represent data as a mixture of multiple Gaussian distributions. It is widely used in </a:t>
                </a:r>
                <a:r>
                  <a:rPr lang="en-US" b="1" dirty="0"/>
                  <a:t>clustering, density estimation, and background subtraction</a:t>
                </a:r>
              </a:p>
              <a:p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probabilistic model that represents a dataset as a mixture of multiple Gaussian distributions.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r>
                  <a:rPr lang="en-CA" b="1" dirty="0"/>
                  <a:t>Mixture of Gaussians</a:t>
                </a:r>
              </a:p>
              <a:p>
                <a:r>
                  <a:rPr lang="en-US" dirty="0"/>
                  <a:t>A dataset is assumed to be generated from several Gaussian distributions, each with its own </a:t>
                </a:r>
                <a:r>
                  <a:rPr lang="en-US" b="1" dirty="0"/>
                  <a:t>mean (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 and </a:t>
                </a:r>
                <a:r>
                  <a:rPr lang="en-US" b="1" dirty="0"/>
                  <a:t>variance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)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probability of a data point belonging to a particular Gaussian is determined by its </a:t>
                </a:r>
                <a:r>
                  <a:rPr lang="en-US" b="1" dirty="0"/>
                  <a:t>weight (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b="1" dirty="0"/>
                  <a:t>).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DD044538-9486-3F1E-D6BA-E2E338775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85271" y="1379789"/>
                <a:ext cx="10215251" cy="4896147"/>
              </a:xfrm>
              <a:blipFill>
                <a:blip r:embed="rId3"/>
                <a:stretch>
                  <a:fillRect l="-1492" t="-249" r="-29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6FB9E29-1520-81B0-437B-0E2E88683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Gaussian Mixture Model (GMM)  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644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C84CB5-4D39-B9D1-1053-F0A7399A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GMM in Background Subtraction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C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DDDFEC6-D007-B828-E484-0070506303CB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369891" y="1749722"/>
            <a:ext cx="1020664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computer vision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GMM is used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 Subtraction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BackgroundSubtractorMOG2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pixel is modeled using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mixture of Gaussians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The background is identified as the most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Gaussian component.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Foreground objects (moving objects) are detected when they deviate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significantly from the background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0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A85AFA65A10142A6AABDD570F8D102" ma:contentTypeVersion="15" ma:contentTypeDescription="Create a new document." ma:contentTypeScope="" ma:versionID="9a41016a8d91c62a681c106f7a6f540b">
  <xsd:schema xmlns:xsd="http://www.w3.org/2001/XMLSchema" xmlns:xs="http://www.w3.org/2001/XMLSchema" xmlns:p="http://schemas.microsoft.com/office/2006/metadata/properties" xmlns:ns3="24674cee-c0c7-4d4c-b07d-b6d605f8a2df" xmlns:ns4="d77005ee-666c-43c0-a1f8-d3c97e7c00b9" targetNamespace="http://schemas.microsoft.com/office/2006/metadata/properties" ma:root="true" ma:fieldsID="83079759f7fb2d481ed50870b2e454b3" ns3:_="" ns4:_="">
    <xsd:import namespace="24674cee-c0c7-4d4c-b07d-b6d605f8a2df"/>
    <xsd:import namespace="d77005ee-666c-43c0-a1f8-d3c97e7c00b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DateTaken" minOccurs="0"/>
                <xsd:element ref="ns4:MediaServiceObjectDetectorVersions" minOccurs="0"/>
                <xsd:element ref="ns4:MediaLengthInSecond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674cee-c0c7-4d4c-b07d-b6d605f8a2d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7005ee-666c-43c0-a1f8-d3c97e7c00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77005ee-666c-43c0-a1f8-d3c97e7c00b9" xsi:nil="true"/>
  </documentManagement>
</p:properties>
</file>

<file path=customXml/itemProps1.xml><?xml version="1.0" encoding="utf-8"?>
<ds:datastoreItem xmlns:ds="http://schemas.openxmlformats.org/officeDocument/2006/customXml" ds:itemID="{51EBFCA5-405D-4A1A-B158-8F9370E218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8F7AE5-DB3A-408C-9286-BD7EF6FC5B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674cee-c0c7-4d4c-b07d-b6d605f8a2df"/>
    <ds:schemaRef ds:uri="d77005ee-666c-43c0-a1f8-d3c97e7c00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CD460C-35CB-4344-B7D5-71BA01E145DE}">
  <ds:schemaRefs>
    <ds:schemaRef ds:uri="d77005ee-666c-43c0-a1f8-d3c97e7c00b9"/>
    <ds:schemaRef ds:uri="24674cee-c0c7-4d4c-b07d-b6d605f8a2df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45697</TotalTime>
  <Words>1473</Words>
  <Application>Microsoft Office PowerPoint</Application>
  <PresentationFormat>Widescreen</PresentationFormat>
  <Paragraphs>200</Paragraphs>
  <Slides>18</Slides>
  <Notes>10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 Unicode MS</vt:lpstr>
      <vt:lpstr>Whitney Book</vt:lpstr>
      <vt:lpstr>Aptos</vt:lpstr>
      <vt:lpstr>Aptos Display</vt:lpstr>
      <vt:lpstr>Arial</vt:lpstr>
      <vt:lpstr>Arial Black</vt:lpstr>
      <vt:lpstr>Cambria Math</vt:lpstr>
      <vt:lpstr>Office Theme</vt:lpstr>
      <vt:lpstr>Background Subtraction. </vt:lpstr>
      <vt:lpstr>Introduction</vt:lpstr>
      <vt:lpstr>How Does it Work? </vt:lpstr>
      <vt:lpstr>Common Approaches </vt:lpstr>
      <vt:lpstr>Our Approach</vt:lpstr>
      <vt:lpstr>Application</vt:lpstr>
      <vt:lpstr>Python OpenCV – Background subtraction</vt:lpstr>
      <vt:lpstr>Gaussian Mixture Model (GMM)   </vt:lpstr>
      <vt:lpstr>GMM in Background Subtraction </vt:lpstr>
      <vt:lpstr>How does GMM work : </vt:lpstr>
      <vt:lpstr>KNN in Background Subtraction</vt:lpstr>
      <vt:lpstr>Mathematical Representation</vt:lpstr>
      <vt:lpstr>Experiments</vt:lpstr>
      <vt:lpstr>Experiments</vt:lpstr>
      <vt:lpstr>Volleyball Detection  Using Background Subtraction &amp; Color Filtering</vt:lpstr>
      <vt:lpstr>Challenges – specific to our application.</vt:lpstr>
      <vt:lpstr>Future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the conjugate of nonconvex bivariate piecewise linear-quadratic functions.</dc:title>
  <dc:creator>tanmayak@student.ubc.ca</dc:creator>
  <cp:lastModifiedBy>Karel Harjono</cp:lastModifiedBy>
  <cp:revision>52</cp:revision>
  <dcterms:created xsi:type="dcterms:W3CDTF">2024-04-30T18:12:52Z</dcterms:created>
  <dcterms:modified xsi:type="dcterms:W3CDTF">2025-04-01T03:08:08Z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0x0101002AA85AFA65A10142A6AABDD570F8D102</vt:lpwstr>
  </property>
</Properties>
</file>