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60" r:id="rId5"/>
    <p:sldId id="259" r:id="rId6"/>
    <p:sldId id="261" r:id="rId7"/>
    <p:sldId id="276" r:id="rId8"/>
    <p:sldId id="262" r:id="rId9"/>
    <p:sldId id="270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1" r:id="rId18"/>
    <p:sldId id="273" r:id="rId19"/>
    <p:sldId id="272" r:id="rId20"/>
    <p:sldId id="274" r:id="rId21"/>
    <p:sldId id="275" r:id="rId22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8"/>
    <a:srgbClr val="E7E0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cs-CZ" dirty="0" smtClean="0"/>
              <a:t>Relativní</a:t>
            </a:r>
            <a:r>
              <a:rPr lang="cs-CZ" baseline="0" dirty="0" smtClean="0"/>
              <a:t> náklady na opravu chyby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Řada 1</c:v>
                </c:pt>
              </c:strCache>
            </c:strRef>
          </c:tx>
          <c:invertIfNegative val="0"/>
          <c:dPt>
            <c:idx val="2"/>
            <c:invertIfNegative val="0"/>
            <c:bubble3D val="0"/>
            <c:spPr>
              <a:solidFill>
                <a:srgbClr val="FF0000"/>
              </a:solidFill>
            </c:spPr>
          </c:dPt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List1!$A$2:$A$7</c:f>
              <c:strCache>
                <c:ptCount val="6"/>
                <c:pt idx="0">
                  <c:v>Požadavky</c:v>
                </c:pt>
                <c:pt idx="1">
                  <c:v>Návrh</c:v>
                </c:pt>
                <c:pt idx="2">
                  <c:v>Kód</c:v>
                </c:pt>
                <c:pt idx="3">
                  <c:v>Testování</c:v>
                </c:pt>
                <c:pt idx="4">
                  <c:v>Acceptance Testing</c:v>
                </c:pt>
                <c:pt idx="5">
                  <c:v>Produkce</c:v>
                </c:pt>
              </c:strCache>
            </c:strRef>
          </c:cat>
          <c:val>
            <c:numRef>
              <c:f>List1!$B$2:$B$7</c:f>
              <c:numCache>
                <c:formatCode>#,###\×</c:formatCode>
                <c:ptCount val="6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50</c:v>
                </c:pt>
                <c:pt idx="5">
                  <c:v>150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31468032"/>
        <c:axId val="39408384"/>
      </c:barChart>
      <c:catAx>
        <c:axId val="231468032"/>
        <c:scaling>
          <c:orientation val="minMax"/>
        </c:scaling>
        <c:delete val="0"/>
        <c:axPos val="b"/>
        <c:majorTickMark val="out"/>
        <c:minorTickMark val="none"/>
        <c:tickLblPos val="nextTo"/>
        <c:crossAx val="39408384"/>
        <c:crosses val="autoZero"/>
        <c:auto val="1"/>
        <c:lblAlgn val="ctr"/>
        <c:lblOffset val="100"/>
        <c:noMultiLvlLbl val="0"/>
      </c:catAx>
      <c:valAx>
        <c:axId val="39408384"/>
        <c:scaling>
          <c:orientation val="minMax"/>
        </c:scaling>
        <c:delete val="1"/>
        <c:axPos val="l"/>
        <c:numFmt formatCode="#,###\×" sourceLinked="1"/>
        <c:majorTickMark val="out"/>
        <c:minorTickMark val="none"/>
        <c:tickLblPos val="nextTo"/>
        <c:crossAx val="23146803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cs-CZ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EE43E-276A-4CF2-83CE-AAE0DE49387C}" type="datetimeFigureOut">
              <a:rPr lang="cs-CZ" smtClean="0"/>
              <a:t>24. 4. 2014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7EBDA8-80E8-40C9-A580-EC7C796007E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76151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5334000" cy="1470025"/>
          </a:xfrm>
        </p:spPr>
        <p:txBody>
          <a:bodyPr/>
          <a:lstStyle>
            <a:lvl1pPr algn="r">
              <a:defRPr>
                <a:latin typeface="Segoe WP" pitchFamily="34" charset="0"/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4648200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  <a:latin typeface="Segoe WP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pic>
        <p:nvPicPr>
          <p:cNvPr id="7" name="Obrázek 6" descr="UHK_logo.e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958" y="536675"/>
            <a:ext cx="4911638" cy="837900"/>
          </a:xfrm>
          <a:prstGeom prst="rect">
            <a:avLst/>
          </a:prstGeom>
        </p:spPr>
      </p:pic>
      <p:pic>
        <p:nvPicPr>
          <p:cNvPr id="10" name="Obrázek 9" descr="UHK_zavorka.emf"/>
          <p:cNvPicPr>
            <a:picLocks noChangeAspect="1"/>
          </p:cNvPicPr>
          <p:nvPr/>
        </p:nvPicPr>
        <p:blipFill>
          <a:blip r:embed="rId3"/>
          <a:srcRect t="15262" b="6581"/>
          <a:stretch>
            <a:fillRect/>
          </a:stretch>
        </p:blipFill>
        <p:spPr>
          <a:xfrm>
            <a:off x="5074965" y="0"/>
            <a:ext cx="3924450" cy="6856168"/>
          </a:xfrm>
          <a:prstGeom prst="rect">
            <a:avLst/>
          </a:prstGeom>
        </p:spPr>
      </p:pic>
      <p:sp>
        <p:nvSpPr>
          <p:cNvPr id="17" name="Zástupný symbol pro text 16"/>
          <p:cNvSpPr>
            <a:spLocks noGrp="1"/>
          </p:cNvSpPr>
          <p:nvPr>
            <p:ph type="body" sz="quarter" idx="13" hasCustomPrompt="1"/>
          </p:nvPr>
        </p:nvSpPr>
        <p:spPr>
          <a:xfrm>
            <a:off x="7777061" y="4865914"/>
            <a:ext cx="400110" cy="1355986"/>
          </a:xfrm>
          <a:noFill/>
        </p:spPr>
        <p:txBody>
          <a:bodyPr vert="vert" wrap="square" rtlCol="0">
            <a:spAutoFit/>
          </a:bodyPr>
          <a:lstStyle>
            <a:lvl1pPr algn="r" defTabSz="457200" rtl="0" fontAlgn="base">
              <a:spcBef>
                <a:spcPct val="0"/>
              </a:spcBef>
              <a:spcAft>
                <a:spcPct val="0"/>
              </a:spcAft>
              <a:buNone/>
              <a:defRPr lang="cs-CZ" sz="1400" kern="1200" dirty="0" smtClean="0">
                <a:solidFill>
                  <a:schemeClr val="bg1">
                    <a:lumMod val="65000"/>
                  </a:schemeClr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datum</a:t>
            </a:r>
            <a:endParaRPr lang="cs-CZ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9C3DA8-E69F-4B68-BD87-C933DB516B3A}" type="datetimeFigureOut">
              <a:rPr lang="cs-CZ" smtClean="0"/>
              <a:t>24. 4. 2014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559259-78D6-40FB-A569-6956F3EDCDA4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9C3DA8-E69F-4B68-BD87-C933DB516B3A}" type="datetimeFigureOut">
              <a:rPr lang="cs-CZ" smtClean="0"/>
              <a:t>24. 4. 2014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559259-78D6-40FB-A569-6956F3EDCDA4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3DA8-E69F-4B68-BD87-C933DB516B3A}" type="datetimeFigureOut">
              <a:rPr lang="cs-CZ" smtClean="0"/>
              <a:t>24. 4. 2014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59259-78D6-40FB-A569-6956F3EDCD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78577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8314" y="274639"/>
            <a:ext cx="7478486" cy="1143000"/>
          </a:xfrm>
        </p:spPr>
        <p:txBody>
          <a:bodyPr/>
          <a:lstStyle>
            <a:lvl1pPr algn="l">
              <a:defRPr sz="4000" b="1">
                <a:latin typeface="Segoe WP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439504"/>
          </a:xfrm>
        </p:spPr>
        <p:txBody>
          <a:bodyPr/>
          <a:lstStyle>
            <a:lvl1pPr>
              <a:defRPr>
                <a:latin typeface="Segoe WP" pitchFamily="34" charset="0"/>
              </a:defRPr>
            </a:lvl1pPr>
            <a:lvl2pPr>
              <a:buFont typeface="Arial" pitchFamily="34" charset="0"/>
              <a:buChar char="•"/>
              <a:defRPr>
                <a:latin typeface="Segoe WP" pitchFamily="34" charset="0"/>
              </a:defRPr>
            </a:lvl2pPr>
            <a:lvl3pPr>
              <a:defRPr>
                <a:latin typeface="Segoe WP" pitchFamily="34" charset="0"/>
              </a:defRPr>
            </a:lvl3pPr>
            <a:lvl4pPr>
              <a:buFont typeface="Arial" pitchFamily="34" charset="0"/>
              <a:buChar char="•"/>
              <a:defRPr>
                <a:latin typeface="Segoe WP" pitchFamily="34" charset="0"/>
              </a:defRPr>
            </a:lvl4pPr>
            <a:lvl5pPr>
              <a:buFont typeface="Arial" pitchFamily="34" charset="0"/>
              <a:buChar char="•"/>
              <a:defRPr>
                <a:latin typeface="Segoe WP" pitchFamily="34" charset="0"/>
              </a:defRPr>
            </a:lvl5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9C3DA8-E69F-4B68-BD87-C933DB516B3A}" type="datetimeFigureOut">
              <a:rPr lang="cs-CZ" smtClean="0"/>
              <a:t>24. 4. 2014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559259-78D6-40FB-A569-6956F3EDCDA4}" type="slidenum">
              <a:rPr lang="cs-CZ" smtClean="0"/>
              <a:t>‹#›</a:t>
            </a:fld>
            <a:endParaRPr lang="cs-CZ"/>
          </a:p>
        </p:txBody>
      </p:sp>
      <p:pic>
        <p:nvPicPr>
          <p:cNvPr id="8" name="Obrázek 7" descr="UHK_logo.e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6039705"/>
            <a:ext cx="3037108" cy="518116"/>
          </a:xfrm>
          <a:prstGeom prst="rect">
            <a:avLst/>
          </a:prstGeom>
        </p:spPr>
      </p:pic>
      <p:pic>
        <p:nvPicPr>
          <p:cNvPr id="10" name="Obrázek 9" descr="UHK_zavorka.em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62693" y="148512"/>
            <a:ext cx="642135" cy="14353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9C3DA8-E69F-4B68-BD87-C933DB516B3A}" type="datetimeFigureOut">
              <a:rPr lang="cs-CZ" smtClean="0"/>
              <a:t>24. 4. 2014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559259-78D6-40FB-A569-6956F3EDCDA4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9C3DA8-E69F-4B68-BD87-C933DB516B3A}" type="datetimeFigureOut">
              <a:rPr lang="cs-CZ" smtClean="0"/>
              <a:t>24. 4. 2014</a:t>
            </a:fld>
            <a:endParaRPr lang="cs-CZ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559259-78D6-40FB-A569-6956F3EDCDA4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9C3DA8-E69F-4B68-BD87-C933DB516B3A}" type="datetimeFigureOut">
              <a:rPr lang="cs-CZ" smtClean="0"/>
              <a:t>24. 4. 2014</a:t>
            </a:fld>
            <a:endParaRPr lang="cs-CZ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559259-78D6-40FB-A569-6956F3EDCDA4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9C3DA8-E69F-4B68-BD87-C933DB516B3A}" type="datetimeFigureOut">
              <a:rPr lang="cs-CZ" smtClean="0"/>
              <a:t>24. 4. 2014</a:t>
            </a:fld>
            <a:endParaRPr lang="cs-C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559259-78D6-40FB-A569-6956F3EDCDA4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9C3DA8-E69F-4B68-BD87-C933DB516B3A}" type="datetimeFigureOut">
              <a:rPr lang="cs-CZ" smtClean="0"/>
              <a:t>24. 4. 2014</a:t>
            </a:fld>
            <a:endParaRPr lang="cs-CZ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559259-78D6-40FB-A569-6956F3EDCDA4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6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6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9C3DA8-E69F-4B68-BD87-C933DB516B3A}" type="datetimeFigureOut">
              <a:rPr lang="cs-CZ" smtClean="0"/>
              <a:t>24. 4. 2014</a:t>
            </a:fld>
            <a:endParaRPr lang="cs-CZ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559259-78D6-40FB-A569-6956F3EDCDA4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cs-CZ" noProof="0" smtClean="0"/>
              <a:t>Kliknutím na ikonu přidáte obrázek.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9C3DA8-E69F-4B68-BD87-C933DB516B3A}" type="datetimeFigureOut">
              <a:rPr lang="cs-CZ" smtClean="0"/>
              <a:t>24. 4. 2014</a:t>
            </a:fld>
            <a:endParaRPr lang="cs-CZ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559259-78D6-40FB-A569-6956F3EDCDA4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cs-CZ" dirty="0" smtClean="0"/>
              <a:t>Klepnutím lze upravit styl předlohy nadpisů.</a:t>
            </a:r>
            <a:endParaRPr lang="en-US" dirty="0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C39C3DA8-E69F-4B68-BD87-C933DB516B3A}" type="datetimeFigureOut">
              <a:rPr lang="cs-CZ" smtClean="0"/>
              <a:t>24. 4. 2014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8B559259-78D6-40FB-A569-6956F3EDCDA4}" type="slidenum">
              <a:rPr lang="cs-CZ" smtClean="0"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8/docs/api/java/util/Optional.html" TargetMode="External"/><Relationship Id="rId2" Type="http://schemas.openxmlformats.org/officeDocument/2006/relationships/hyperlink" Target="http://www.angelikalanger.com/GenericsFAQ/JavaGenericsFAQ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owtowncoder/java-classmat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err="1" smtClean="0"/>
              <a:t>Generiky</a:t>
            </a:r>
            <a:r>
              <a:rPr lang="cs-CZ" dirty="0" smtClean="0"/>
              <a:t>: Java na </a:t>
            </a:r>
            <a:r>
              <a:rPr lang="cs-CZ" sz="6000" b="1" dirty="0" smtClean="0"/>
              <a:t>steroidech</a:t>
            </a:r>
            <a:endParaRPr lang="cs-CZ" sz="6000" b="1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Karel Petránek</a:t>
            </a:r>
            <a:endParaRPr lang="cs-CZ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quarter" idx="13"/>
          </p:nvPr>
        </p:nvSpPr>
        <p:spPr>
          <a:xfrm>
            <a:off x="7777061" y="4865914"/>
            <a:ext cx="400110" cy="1355986"/>
          </a:xfrm>
        </p:spPr>
        <p:txBody>
          <a:bodyPr/>
          <a:lstStyle/>
          <a:p>
            <a:r>
              <a:rPr lang="cs-CZ" dirty="0" smtClean="0"/>
              <a:t>24. 4. 2014</a:t>
            </a:r>
            <a:endParaRPr lang="cs-CZ" dirty="0"/>
          </a:p>
        </p:txBody>
      </p:sp>
      <p:pic>
        <p:nvPicPr>
          <p:cNvPr id="2057" name="Picture 9" descr="http://www.gug.cz/assets/sprites-icon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2" r="67705" b="80160"/>
          <a:stretch/>
        </p:blipFill>
        <p:spPr bwMode="auto">
          <a:xfrm>
            <a:off x="539552" y="5437668"/>
            <a:ext cx="334979" cy="563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ovéPole 4"/>
          <p:cNvSpPr txBox="1"/>
          <p:nvPr/>
        </p:nvSpPr>
        <p:spPr bwMode="auto">
          <a:xfrm>
            <a:off x="971600" y="5534581"/>
            <a:ext cx="246734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cs-CZ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WP" pitchFamily="34" charset="0"/>
                <a:ea typeface="ＭＳ Ｐゴシック" charset="-128"/>
                <a:cs typeface="ＭＳ Ｐゴシック" charset="-128"/>
              </a:rPr>
              <a:t>GDG Hradec Králové</a:t>
            </a:r>
          </a:p>
        </p:txBody>
      </p:sp>
    </p:spTree>
    <p:extLst>
      <p:ext uri="{BB962C8B-B14F-4D97-AF65-F5344CB8AC3E}">
        <p14:creationId xmlns:p14="http://schemas.microsoft.com/office/powerpoint/2010/main" val="299971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Type </a:t>
            </a:r>
            <a:r>
              <a:rPr lang="cs-CZ" dirty="0" err="1" smtClean="0"/>
              <a:t>erasure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 smtClean="0"/>
              <a:t>Generiky</a:t>
            </a:r>
            <a:r>
              <a:rPr lang="cs-CZ" dirty="0" smtClean="0"/>
              <a:t> jsou v Javě až od verze 1.5</a:t>
            </a:r>
            <a:endParaRPr lang="cs-CZ" dirty="0"/>
          </a:p>
        </p:txBody>
      </p:sp>
      <p:pic>
        <p:nvPicPr>
          <p:cNvPr id="3074" name="Picture 2" descr="http://digiday.com/wp-content/uploads/2013/08/facepal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348880"/>
            <a:ext cx="4920251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322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Type </a:t>
            </a:r>
            <a:r>
              <a:rPr lang="cs-CZ" dirty="0" err="1" smtClean="0"/>
              <a:t>erasure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1684782"/>
          </a:xfrm>
        </p:spPr>
        <p:txBody>
          <a:bodyPr/>
          <a:lstStyle/>
          <a:p>
            <a:r>
              <a:rPr lang="cs-CZ" dirty="0" smtClean="0"/>
              <a:t>Bylo nutné zachovat kompatibilitu zdrojového kódu – kód z 1.4 se musí kompilovat pod 1.5:</a:t>
            </a:r>
          </a:p>
          <a:p>
            <a:endParaRPr lang="cs-CZ" dirty="0"/>
          </a:p>
          <a:p>
            <a:endParaRPr lang="cs-CZ" dirty="0" smtClean="0"/>
          </a:p>
          <a:p>
            <a:endParaRPr lang="cs-CZ" dirty="0"/>
          </a:p>
          <a:p>
            <a:r>
              <a:rPr lang="cs-CZ" dirty="0" smtClean="0"/>
              <a:t>Musí fungovat reflexe z 1.4</a:t>
            </a:r>
            <a:endParaRPr lang="cs-CZ" dirty="0"/>
          </a:p>
        </p:txBody>
      </p:sp>
      <p:sp>
        <p:nvSpPr>
          <p:cNvPr id="4" name="TextovéPole 3"/>
          <p:cNvSpPr txBox="1"/>
          <p:nvPr/>
        </p:nvSpPr>
        <p:spPr bwMode="auto">
          <a:xfrm>
            <a:off x="539552" y="3468835"/>
            <a:ext cx="7776864" cy="104028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cs-CZ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ource Code Pro" panose="020B0509030403020204" pitchFamily="49" charset="-18"/>
                <a:ea typeface="ＭＳ Ｐゴシック" charset="-128"/>
                <a:cs typeface="Courier New" panose="02070309020205020404" pitchFamily="49" charset="0"/>
              </a:rPr>
              <a:t>ArrayList</a:t>
            </a:r>
            <a:r>
              <a:rPr kumimoji="0" lang="cs-CZ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ource Code Pro" panose="020B0509030403020204" pitchFamily="49" charset="-18"/>
                <a:ea typeface="ＭＳ Ｐゴシック" charset="-128"/>
                <a:cs typeface="Courier New" panose="02070309020205020404" pitchFamily="49" charset="0"/>
              </a:rPr>
              <a:t> seznam = </a:t>
            </a:r>
            <a:r>
              <a:rPr kumimoji="0" lang="cs-CZ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ource Code Pro" panose="020B0509030403020204" pitchFamily="49" charset="-18"/>
                <a:ea typeface="ＭＳ Ｐゴシック" charset="-128"/>
                <a:cs typeface="Courier New" panose="02070309020205020404" pitchFamily="49" charset="0"/>
              </a:rPr>
              <a:t>new</a:t>
            </a:r>
            <a:r>
              <a:rPr kumimoji="0" lang="cs-CZ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ource Code Pro" panose="020B0509030403020204" pitchFamily="49" charset="-18"/>
                <a:ea typeface="ＭＳ Ｐゴシック" charset="-128"/>
                <a:cs typeface="Courier New" panose="02070309020205020404" pitchFamily="49" charset="0"/>
              </a:rPr>
              <a:t> </a:t>
            </a:r>
            <a:r>
              <a:rPr kumimoji="0" lang="cs-CZ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ource Code Pro" panose="020B0509030403020204" pitchFamily="49" charset="-18"/>
                <a:ea typeface="ＭＳ Ｐゴシック" charset="-128"/>
                <a:cs typeface="Courier New" panose="02070309020205020404" pitchFamily="49" charset="0"/>
              </a:rPr>
              <a:t>ArrayList</a:t>
            </a:r>
            <a:r>
              <a:rPr kumimoji="0" lang="cs-CZ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ource Code Pro" panose="020B0509030403020204" pitchFamily="49" charset="-18"/>
                <a:ea typeface="ＭＳ Ｐゴシック" charset="-128"/>
                <a:cs typeface="Courier New" panose="02070309020205020404" pitchFamily="49" charset="0"/>
              </a:rPr>
              <a:t>();</a:t>
            </a:r>
          </a:p>
          <a:p>
            <a:pPr marL="0" marR="0" indent="0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lang="cs-CZ" sz="2800" noProof="0" dirty="0" err="1" smtClean="0">
                <a:solidFill>
                  <a:schemeClr val="bg1"/>
                </a:solidFill>
                <a:latin typeface="Source Code Pro" panose="020B0509030403020204" pitchFamily="49" charset="-18"/>
                <a:ea typeface="ＭＳ Ｐゴシック" charset="-128"/>
                <a:cs typeface="Courier New" panose="02070309020205020404" pitchFamily="49" charset="0"/>
              </a:rPr>
              <a:t>seznam.add</a:t>
            </a:r>
            <a:r>
              <a:rPr lang="cs-CZ" sz="2800" noProof="0" dirty="0" smtClean="0">
                <a:solidFill>
                  <a:schemeClr val="bg1"/>
                </a:solidFill>
                <a:latin typeface="Source Code Pro" panose="020B0509030403020204" pitchFamily="49" charset="-18"/>
                <a:ea typeface="ＭＳ Ｐゴシック" charset="-128"/>
                <a:cs typeface="Courier New" panose="02070309020205020404" pitchFamily="49" charset="0"/>
              </a:rPr>
              <a:t>(42);</a:t>
            </a:r>
            <a:endParaRPr kumimoji="0" lang="cs-CZ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ource Code Pro" panose="020B0509030403020204" pitchFamily="49" charset="-18"/>
              <a:ea typeface="ＭＳ Ｐゴシック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364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Type </a:t>
            </a:r>
            <a:r>
              <a:rPr lang="cs-CZ" dirty="0" err="1" smtClean="0"/>
              <a:t>erasure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Řešení?</a:t>
            </a:r>
          </a:p>
          <a:p>
            <a:pPr marL="971550" lvl="1" indent="-514350">
              <a:buFont typeface="+mj-lt"/>
              <a:buAutoNum type="alphaLcParenR"/>
            </a:pPr>
            <a:r>
              <a:rPr lang="cs-CZ" dirty="0" smtClean="0"/>
              <a:t>@</a:t>
            </a:r>
            <a:r>
              <a:rPr lang="cs-CZ" dirty="0" err="1" smtClean="0"/>
              <a:t>Deprecated</a:t>
            </a:r>
            <a:r>
              <a:rPr lang="cs-CZ" dirty="0" smtClean="0"/>
              <a:t> na celou standardní knihovnu a přidat novou, generickou verzi</a:t>
            </a:r>
          </a:p>
          <a:p>
            <a:pPr marL="971550" lvl="1" indent="-514350">
              <a:buFont typeface="+mj-lt"/>
              <a:buAutoNum type="alphaLcParenR"/>
            </a:pPr>
            <a:r>
              <a:rPr lang="cs-CZ" dirty="0" smtClean="0"/>
              <a:t>Při překladu kompilátor generické parametry smaže, tzn. </a:t>
            </a:r>
            <a:r>
              <a:rPr lang="cs-CZ" dirty="0" err="1" smtClean="0"/>
              <a:t>ArrayList</a:t>
            </a:r>
            <a:r>
              <a:rPr lang="cs-CZ" dirty="0" smtClean="0"/>
              <a:t>&lt;</a:t>
            </a:r>
            <a:r>
              <a:rPr lang="cs-CZ" dirty="0" err="1" smtClean="0"/>
              <a:t>Integer</a:t>
            </a:r>
            <a:r>
              <a:rPr lang="cs-CZ" dirty="0" smtClean="0"/>
              <a:t>&gt; == </a:t>
            </a:r>
            <a:r>
              <a:rPr lang="cs-CZ" dirty="0" err="1" smtClean="0"/>
              <a:t>ArrayList</a:t>
            </a:r>
            <a:r>
              <a:rPr lang="cs-CZ" dirty="0" smtClean="0"/>
              <a:t>&lt;</a:t>
            </a:r>
            <a:r>
              <a:rPr lang="cs-CZ" dirty="0" err="1" smtClean="0"/>
              <a:t>String</a:t>
            </a:r>
            <a:r>
              <a:rPr lang="cs-CZ" dirty="0" smtClean="0"/>
              <a:t>&gt; == </a:t>
            </a:r>
            <a:r>
              <a:rPr lang="cs-CZ" dirty="0" err="1" smtClean="0"/>
              <a:t>ArrayList</a:t>
            </a:r>
            <a:endParaRPr lang="cs-CZ" dirty="0" smtClean="0"/>
          </a:p>
          <a:p>
            <a:pPr marL="971550" lvl="1" indent="-514350">
              <a:buFont typeface="+mj-lt"/>
              <a:buAutoNum type="alphaLcParenR"/>
            </a:pPr>
            <a:endParaRPr lang="cs-CZ" dirty="0" smtClean="0"/>
          </a:p>
          <a:p>
            <a:pPr lvl="1"/>
            <a:endParaRPr lang="cs-CZ" dirty="0" smtClean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2101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Type </a:t>
            </a:r>
            <a:r>
              <a:rPr lang="cs-CZ" dirty="0" err="1" smtClean="0"/>
              <a:t>erasure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Java zvolila b)</a:t>
            </a:r>
            <a:endParaRPr lang="cs-CZ" dirty="0"/>
          </a:p>
        </p:txBody>
      </p:sp>
      <p:pic>
        <p:nvPicPr>
          <p:cNvPr id="4098" name="Picture 2" descr="http://i.stack.imgur.com/jiFf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1" y="2420888"/>
            <a:ext cx="4330131" cy="346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067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Type </a:t>
            </a:r>
            <a:r>
              <a:rPr lang="cs-CZ" dirty="0" err="1" smtClean="0"/>
              <a:t>erasure</a:t>
            </a:r>
            <a:r>
              <a:rPr lang="cs-CZ" dirty="0" smtClean="0"/>
              <a:t> – problémy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3701006"/>
          </a:xfrm>
        </p:spPr>
        <p:txBody>
          <a:bodyPr/>
          <a:lstStyle/>
          <a:p>
            <a:r>
              <a:rPr lang="cs-CZ" dirty="0" smtClean="0"/>
              <a:t>Nefunguje </a:t>
            </a:r>
            <a:r>
              <a:rPr lang="cs-CZ" dirty="0" err="1" smtClean="0"/>
              <a:t>instanceof</a:t>
            </a:r>
            <a:r>
              <a:rPr lang="cs-CZ" dirty="0" smtClean="0"/>
              <a:t> na </a:t>
            </a:r>
            <a:r>
              <a:rPr lang="cs-CZ" dirty="0" err="1" smtClean="0"/>
              <a:t>generikách</a:t>
            </a:r>
            <a:endParaRPr lang="cs-CZ" dirty="0" smtClean="0"/>
          </a:p>
          <a:p>
            <a:r>
              <a:rPr lang="cs-CZ" dirty="0" smtClean="0"/>
              <a:t>Nelze vytvořit pole dle typu z </a:t>
            </a:r>
            <a:r>
              <a:rPr lang="cs-CZ" dirty="0" err="1" smtClean="0"/>
              <a:t>generiky</a:t>
            </a:r>
            <a:r>
              <a:rPr lang="cs-CZ" dirty="0" smtClean="0"/>
              <a:t>*</a:t>
            </a:r>
          </a:p>
          <a:p>
            <a:r>
              <a:rPr lang="cs-CZ" dirty="0" smtClean="0"/>
              <a:t>Nelze vytvořit novou instanci gen. typu</a:t>
            </a:r>
          </a:p>
          <a:p>
            <a:r>
              <a:rPr lang="cs-CZ" dirty="0" smtClean="0"/>
              <a:t>Nelze rozlišit </a:t>
            </a:r>
            <a:r>
              <a:rPr lang="cs-CZ" dirty="0" err="1" smtClean="0"/>
              <a:t>overload</a:t>
            </a:r>
            <a:r>
              <a:rPr lang="cs-CZ" dirty="0" smtClean="0"/>
              <a:t> metod dle </a:t>
            </a:r>
            <a:r>
              <a:rPr lang="cs-CZ" dirty="0" err="1" smtClean="0"/>
              <a:t>generiky</a:t>
            </a:r>
            <a:r>
              <a:rPr lang="cs-CZ" dirty="0" smtClean="0"/>
              <a:t>*</a:t>
            </a:r>
          </a:p>
          <a:p>
            <a:r>
              <a:rPr lang="cs-CZ" dirty="0" err="1" smtClean="0"/>
              <a:t>Generiky</a:t>
            </a:r>
            <a:r>
              <a:rPr lang="cs-CZ" dirty="0" smtClean="0"/>
              <a:t> nejsou dostupné pro reflexi*</a:t>
            </a:r>
          </a:p>
          <a:p>
            <a:r>
              <a:rPr lang="cs-CZ" dirty="0" smtClean="0"/>
              <a:t>Nelze dědit od generického parametru</a:t>
            </a:r>
            <a:endParaRPr lang="cs-CZ" dirty="0"/>
          </a:p>
        </p:txBody>
      </p:sp>
      <p:sp>
        <p:nvSpPr>
          <p:cNvPr id="4" name="TextovéPole 3"/>
          <p:cNvSpPr txBox="1"/>
          <p:nvPr/>
        </p:nvSpPr>
        <p:spPr bwMode="auto">
          <a:xfrm>
            <a:off x="7236296" y="5301208"/>
            <a:ext cx="12041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cs-CZ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WP" pitchFamily="34" charset="0"/>
                <a:ea typeface="ＭＳ Ｐゴシック" charset="-128"/>
                <a:cs typeface="ＭＳ Ｐゴシック" charset="-128"/>
              </a:rPr>
              <a:t>*skoro</a:t>
            </a:r>
          </a:p>
        </p:txBody>
      </p:sp>
    </p:spTree>
    <p:extLst>
      <p:ext uri="{BB962C8B-B14F-4D97-AF65-F5344CB8AC3E}">
        <p14:creationId xmlns:p14="http://schemas.microsoft.com/office/powerpoint/2010/main" val="4114026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Type </a:t>
            </a:r>
            <a:r>
              <a:rPr lang="cs-CZ" dirty="0" err="1" smtClean="0"/>
              <a:t>erasure</a:t>
            </a:r>
            <a:r>
              <a:rPr lang="cs-CZ" dirty="0" smtClean="0"/>
              <a:t> – výhody 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Pouze jeden </a:t>
            </a:r>
            <a:r>
              <a:rPr lang="cs-CZ" dirty="0" err="1" smtClean="0"/>
              <a:t>class</a:t>
            </a:r>
            <a:r>
              <a:rPr lang="cs-CZ" dirty="0" smtClean="0"/>
              <a:t> soubor pro generickou třídu</a:t>
            </a:r>
          </a:p>
          <a:p>
            <a:r>
              <a:rPr lang="cs-CZ" dirty="0" smtClean="0"/>
              <a:t>Zpětná kompatibilita</a:t>
            </a:r>
          </a:p>
          <a:p>
            <a:r>
              <a:rPr lang="cs-CZ" dirty="0" smtClean="0"/>
              <a:t>Jednodušší reflexe</a:t>
            </a:r>
          </a:p>
          <a:p>
            <a:r>
              <a:rPr lang="cs-CZ" dirty="0" smtClean="0"/>
              <a:t>Žádný </a:t>
            </a:r>
            <a:r>
              <a:rPr lang="cs-CZ" dirty="0" err="1" smtClean="0"/>
              <a:t>overhead</a:t>
            </a:r>
            <a:r>
              <a:rPr lang="cs-CZ" dirty="0" smtClean="0"/>
              <a:t> při běhu programu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61595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Maybe</a:t>
            </a:r>
            <a:r>
              <a:rPr lang="cs-CZ" dirty="0" smtClean="0"/>
              <a:t> </a:t>
            </a:r>
            <a:r>
              <a:rPr lang="cs-CZ" dirty="0" err="1" smtClean="0"/>
              <a:t>null</a:t>
            </a:r>
            <a:r>
              <a:rPr lang="cs-CZ" dirty="0" smtClean="0"/>
              <a:t>?</a:t>
            </a:r>
            <a:endParaRPr lang="cs-CZ" dirty="0"/>
          </a:p>
        </p:txBody>
      </p:sp>
      <p:pic>
        <p:nvPicPr>
          <p:cNvPr id="5122" name="Picture 2" descr="http://4.bp.blogspot.com/-_O8aTWfk1Oo/Tcq6OS6daMI/AAAAAAAADzg/V_jW-ZAWJFw/s1600/Clipp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293096"/>
            <a:ext cx="1760464" cy="1760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aoblený obdélníkový popisek 3"/>
          <p:cNvSpPr/>
          <p:nvPr/>
        </p:nvSpPr>
        <p:spPr>
          <a:xfrm>
            <a:off x="2267745" y="1412776"/>
            <a:ext cx="5616624" cy="2664296"/>
          </a:xfrm>
          <a:prstGeom prst="wedgeRoundRectCallout">
            <a:avLst/>
          </a:prstGeom>
          <a:solidFill>
            <a:srgbClr val="FFFFC8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800" b="1" dirty="0" smtClean="0">
                <a:solidFill>
                  <a:schemeClr val="tx1"/>
                </a:solidFill>
              </a:rPr>
              <a:t>Víte že?</a:t>
            </a:r>
          </a:p>
          <a:p>
            <a:r>
              <a:rPr lang="cs-CZ" sz="2800" dirty="0" err="1" smtClean="0">
                <a:solidFill>
                  <a:schemeClr val="tx1"/>
                </a:solidFill>
              </a:rPr>
              <a:t>NullPointerException</a:t>
            </a:r>
            <a:r>
              <a:rPr lang="cs-CZ" sz="2800" dirty="0" smtClean="0">
                <a:solidFill>
                  <a:schemeClr val="tx1"/>
                </a:solidFill>
              </a:rPr>
              <a:t> </a:t>
            </a:r>
            <a:r>
              <a:rPr lang="cs-CZ" sz="2800" dirty="0">
                <a:solidFill>
                  <a:schemeClr val="tx1"/>
                </a:solidFill>
              </a:rPr>
              <a:t>(NPE) lze z kódu eliminovat pomocí typů a </a:t>
            </a:r>
            <a:r>
              <a:rPr lang="cs-CZ" sz="2800" dirty="0" err="1" smtClean="0">
                <a:solidFill>
                  <a:schemeClr val="tx1"/>
                </a:solidFill>
              </a:rPr>
              <a:t>generik</a:t>
            </a:r>
            <a:r>
              <a:rPr lang="cs-CZ" sz="2800" dirty="0" smtClean="0">
                <a:solidFill>
                  <a:schemeClr val="tx1"/>
                </a:solidFill>
              </a:rPr>
              <a:t>?</a:t>
            </a:r>
            <a:endParaRPr lang="cs-CZ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656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Ukázka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Java bez </a:t>
            </a:r>
            <a:r>
              <a:rPr lang="cs-CZ" dirty="0" err="1" smtClean="0"/>
              <a:t>null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49446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Maybe</a:t>
            </a:r>
            <a:r>
              <a:rPr lang="cs-CZ" dirty="0" smtClean="0"/>
              <a:t> Java 8?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V Java 1.8 je typ </a:t>
            </a:r>
            <a:r>
              <a:rPr lang="cs-CZ" dirty="0" err="1" smtClean="0"/>
              <a:t>Optional</a:t>
            </a:r>
            <a:r>
              <a:rPr lang="cs-CZ" dirty="0" smtClean="0"/>
              <a:t>&lt;T&gt;, který slouží pro eliminaci </a:t>
            </a:r>
            <a:r>
              <a:rPr lang="cs-CZ" dirty="0" err="1" smtClean="0"/>
              <a:t>null</a:t>
            </a:r>
            <a:r>
              <a:rPr lang="cs-CZ" dirty="0" smtClean="0"/>
              <a:t> referencí z kódu.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99508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Ukázka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Typově bezpečná práce s databází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5060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Proč </a:t>
            </a:r>
            <a:r>
              <a:rPr lang="cs-CZ" dirty="0" err="1" smtClean="0"/>
              <a:t>generiky</a:t>
            </a:r>
            <a:r>
              <a:rPr lang="cs-CZ" dirty="0" smtClean="0"/>
              <a:t>?</a:t>
            </a:r>
            <a:endParaRPr lang="cs-CZ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3" y="2743200"/>
            <a:ext cx="753427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304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Závěr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2564904"/>
            <a:ext cx="8229600" cy="3474802"/>
          </a:xfrm>
        </p:spPr>
        <p:txBody>
          <a:bodyPr/>
          <a:lstStyle/>
          <a:p>
            <a:pPr marL="0" indent="0" algn="ctr">
              <a:buNone/>
            </a:pPr>
            <a:r>
              <a:rPr lang="cs-CZ" sz="8000" b="1" dirty="0" smtClean="0"/>
              <a:t>Dotazy&lt;?&gt;</a:t>
            </a:r>
            <a:endParaRPr lang="cs-CZ" sz="8000" b="1" dirty="0"/>
          </a:p>
        </p:txBody>
      </p:sp>
    </p:spTree>
    <p:extLst>
      <p:ext uri="{BB962C8B-B14F-4D97-AF65-F5344CB8AC3E}">
        <p14:creationId xmlns:p14="http://schemas.microsoft.com/office/powerpoint/2010/main" val="3087367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Další čtení &amp; zdroje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400" b="1" dirty="0" err="1" smtClean="0"/>
              <a:t>jOOQ</a:t>
            </a:r>
            <a:r>
              <a:rPr lang="cs-CZ" sz="2400" b="1" dirty="0" smtClean="0"/>
              <a:t> a </a:t>
            </a:r>
            <a:r>
              <a:rPr lang="cs-CZ" sz="2400" b="1" dirty="0" err="1" smtClean="0"/>
              <a:t>QueryDSL</a:t>
            </a:r>
            <a:r>
              <a:rPr lang="cs-CZ" sz="2400" b="1" dirty="0" smtClean="0"/>
              <a:t> </a:t>
            </a:r>
            <a:r>
              <a:rPr lang="cs-CZ" sz="2400" dirty="0" smtClean="0"/>
              <a:t>– typově bezpečný přístup k DB</a:t>
            </a:r>
          </a:p>
          <a:p>
            <a:r>
              <a:rPr lang="cs-CZ" sz="2400" b="1" dirty="0" err="1" smtClean="0"/>
              <a:t>Generics</a:t>
            </a:r>
            <a:r>
              <a:rPr lang="cs-CZ" sz="2400" b="1" dirty="0" smtClean="0"/>
              <a:t> </a:t>
            </a:r>
            <a:r>
              <a:rPr lang="cs-CZ" sz="2400" b="1" dirty="0"/>
              <a:t>FAQ </a:t>
            </a:r>
            <a:r>
              <a:rPr lang="cs-CZ" sz="2400" dirty="0"/>
              <a:t>– </a:t>
            </a:r>
            <a:r>
              <a:rPr lang="cs-CZ" sz="2400" dirty="0">
                <a:hlinkClick r:id="rId2"/>
              </a:rPr>
              <a:t>http://</a:t>
            </a:r>
            <a:r>
              <a:rPr lang="cs-CZ" sz="2400" dirty="0" smtClean="0">
                <a:hlinkClick r:id="rId2"/>
              </a:rPr>
              <a:t>www.angelikalanger.com/GenericsFAQ/JavaGenericsFAQ.html</a:t>
            </a:r>
            <a:endParaRPr lang="cs-CZ" sz="2400" dirty="0" smtClean="0"/>
          </a:p>
          <a:p>
            <a:r>
              <a:rPr lang="cs-CZ" sz="2400" b="1" dirty="0" smtClean="0"/>
              <a:t>Java 8 </a:t>
            </a:r>
            <a:r>
              <a:rPr lang="cs-CZ" sz="2400" b="1" dirty="0" err="1" smtClean="0"/>
              <a:t>Optional</a:t>
            </a:r>
            <a:r>
              <a:rPr lang="cs-CZ" sz="2400" b="1" dirty="0"/>
              <a:t>&lt;T&gt;</a:t>
            </a:r>
            <a:r>
              <a:rPr lang="cs-CZ" sz="2400" dirty="0"/>
              <a:t> – </a:t>
            </a:r>
            <a:r>
              <a:rPr lang="cs-CZ" sz="2400" dirty="0">
                <a:hlinkClick r:id="rId3"/>
              </a:rPr>
              <a:t>http://</a:t>
            </a:r>
            <a:r>
              <a:rPr lang="cs-CZ" sz="2400" dirty="0" smtClean="0">
                <a:hlinkClick r:id="rId3"/>
              </a:rPr>
              <a:t>docs.oracle.com/javase/8/docs/api/java/util/Optional.html</a:t>
            </a:r>
            <a:r>
              <a:rPr lang="cs-CZ" sz="2400" dirty="0" smtClean="0"/>
              <a:t> </a:t>
            </a:r>
          </a:p>
          <a:p>
            <a:r>
              <a:rPr lang="cs-CZ" sz="2400" b="1" dirty="0" err="1" smtClean="0"/>
              <a:t>ClassMate</a:t>
            </a:r>
            <a:r>
              <a:rPr lang="cs-CZ" sz="2400" b="1" dirty="0" smtClean="0"/>
              <a:t>, přístup ke </a:t>
            </a:r>
            <a:r>
              <a:rPr lang="cs-CZ" sz="2400" b="1" dirty="0" err="1" smtClean="0"/>
              <a:t>generikám</a:t>
            </a:r>
            <a:r>
              <a:rPr lang="cs-CZ" sz="2400" b="1" dirty="0" smtClean="0"/>
              <a:t> </a:t>
            </a:r>
            <a:r>
              <a:rPr lang="cs-CZ" sz="2400" b="1" dirty="0"/>
              <a:t>přes reflexi</a:t>
            </a:r>
            <a:r>
              <a:rPr lang="cs-CZ" sz="2400" dirty="0"/>
              <a:t> – </a:t>
            </a:r>
            <a:r>
              <a:rPr lang="cs-CZ" sz="2400" dirty="0">
                <a:hlinkClick r:id="rId4"/>
              </a:rPr>
              <a:t>https://</a:t>
            </a:r>
            <a:r>
              <a:rPr lang="cs-CZ" sz="2400" dirty="0" smtClean="0">
                <a:hlinkClick r:id="rId4"/>
              </a:rPr>
              <a:t>github.com/cowtowncoder/java-classmate</a:t>
            </a:r>
            <a:r>
              <a:rPr lang="cs-CZ" sz="2400" dirty="0" smtClean="0"/>
              <a:t> 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268261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Proč </a:t>
            </a:r>
            <a:r>
              <a:rPr lang="cs-CZ" dirty="0" err="1" smtClean="0"/>
              <a:t>generiky</a:t>
            </a:r>
            <a:r>
              <a:rPr lang="cs-CZ" dirty="0" smtClean="0"/>
              <a:t>?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061047"/>
          </a:xfrm>
        </p:spPr>
        <p:txBody>
          <a:bodyPr/>
          <a:lstStyle/>
          <a:p>
            <a:r>
              <a:rPr lang="cs-CZ" dirty="0" smtClean="0"/>
              <a:t>Umožňují psát </a:t>
            </a:r>
            <a:r>
              <a:rPr lang="cs-CZ" b="1" dirty="0" smtClean="0"/>
              <a:t>typově bezpečný</a:t>
            </a:r>
            <a:r>
              <a:rPr lang="cs-CZ" dirty="0" smtClean="0"/>
              <a:t> kód*</a:t>
            </a:r>
          </a:p>
          <a:p>
            <a:pPr lvl="1"/>
            <a:endParaRPr lang="cs-CZ" dirty="0"/>
          </a:p>
        </p:txBody>
      </p:sp>
      <p:sp>
        <p:nvSpPr>
          <p:cNvPr id="4" name="TextovéPole 3"/>
          <p:cNvSpPr txBox="1"/>
          <p:nvPr/>
        </p:nvSpPr>
        <p:spPr>
          <a:xfrm>
            <a:off x="467544" y="5445224"/>
            <a:ext cx="806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*skoro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5107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Proč typová bezpečnost?</a:t>
            </a:r>
            <a:endParaRPr lang="cs-CZ" dirty="0"/>
          </a:p>
        </p:txBody>
      </p:sp>
      <p:graphicFrame>
        <p:nvGraphicFramePr>
          <p:cNvPr id="4" name="Zástupný symbol pro obsah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2078586"/>
              </p:ext>
            </p:extLst>
          </p:nvPr>
        </p:nvGraphicFramePr>
        <p:xfrm>
          <a:off x="457200" y="1600200"/>
          <a:ext cx="8229600" cy="4440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ovéPole 4"/>
          <p:cNvSpPr txBox="1"/>
          <p:nvPr/>
        </p:nvSpPr>
        <p:spPr bwMode="auto">
          <a:xfrm>
            <a:off x="4139952" y="6093296"/>
            <a:ext cx="458529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r" defTabSz="457200" fontAlgn="base">
              <a:spcBef>
                <a:spcPct val="20000"/>
              </a:spcBef>
              <a:spcAft>
                <a:spcPct val="0"/>
              </a:spcAft>
            </a:pPr>
            <a:r>
              <a:rPr kumimoji="0" lang="cs-CZ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Segoe WP" pitchFamily="34" charset="0"/>
                <a:ea typeface="ＭＳ Ｐゴシック" charset="-128"/>
                <a:cs typeface="ＭＳ Ｐゴシック" charset="-128"/>
              </a:rPr>
              <a:t>Zdroj: </a:t>
            </a:r>
            <a:r>
              <a:rPr lang="en-US" sz="1600" dirty="0"/>
              <a:t>Barry Boehm, “Equity Keynote </a:t>
            </a:r>
            <a:r>
              <a:rPr lang="en-US" sz="1600" dirty="0" smtClean="0"/>
              <a:t>Address</a:t>
            </a:r>
            <a:r>
              <a:rPr lang="cs-CZ" sz="1600" dirty="0" smtClean="0"/>
              <a:t>“</a:t>
            </a:r>
            <a:r>
              <a:rPr lang="en-US" sz="1600" dirty="0" smtClean="0"/>
              <a:t>, </a:t>
            </a:r>
            <a:r>
              <a:rPr lang="en-US" sz="1600" dirty="0"/>
              <a:t>2007</a:t>
            </a:r>
            <a:endParaRPr kumimoji="0" lang="cs-CZ" sz="1600" b="0" i="0" u="none" strike="noStrike" kern="1200" cap="none" spc="0" normalizeH="0" baseline="0" noProof="0" dirty="0" err="1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Segoe WP" pitchFamily="34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9854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Proč </a:t>
            </a:r>
            <a:r>
              <a:rPr lang="cs-CZ" smtClean="0"/>
              <a:t>typová bezpečnost?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2276872"/>
            <a:ext cx="4258816" cy="3762834"/>
          </a:xfrm>
        </p:spPr>
        <p:txBody>
          <a:bodyPr/>
          <a:lstStyle/>
          <a:p>
            <a:r>
              <a:rPr lang="cs-CZ" dirty="0" smtClean="0"/>
              <a:t>Lepší </a:t>
            </a:r>
            <a:r>
              <a:rPr lang="cs-CZ" dirty="0" err="1" smtClean="0"/>
              <a:t>refactoring</a:t>
            </a:r>
            <a:endParaRPr lang="cs-CZ" dirty="0" smtClean="0"/>
          </a:p>
          <a:p>
            <a:r>
              <a:rPr lang="cs-CZ" dirty="0" smtClean="0"/>
              <a:t>Eliminuje chyby</a:t>
            </a:r>
          </a:p>
          <a:p>
            <a:r>
              <a:rPr lang="cs-CZ" dirty="0" smtClean="0"/>
              <a:t>Snazší spolupráce v teamu</a:t>
            </a:r>
          </a:p>
          <a:p>
            <a:r>
              <a:rPr lang="cs-CZ" dirty="0" smtClean="0"/>
              <a:t>Napovídání IDE</a:t>
            </a:r>
            <a:endParaRPr lang="cs-CZ" dirty="0"/>
          </a:p>
        </p:txBody>
      </p:sp>
      <p:sp>
        <p:nvSpPr>
          <p:cNvPr id="5" name="TextovéPole 4"/>
          <p:cNvSpPr txBox="1"/>
          <p:nvPr/>
        </p:nvSpPr>
        <p:spPr bwMode="auto">
          <a:xfrm>
            <a:off x="6012160" y="3356992"/>
            <a:ext cx="253947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cs-CZ" sz="4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WP" pitchFamily="34" charset="0"/>
                <a:ea typeface="ＭＳ Ｐゴシック" charset="-128"/>
                <a:cs typeface="ＭＳ Ｐゴシック" charset="-128"/>
              </a:rPr>
              <a:t>Šetří čas</a:t>
            </a:r>
          </a:p>
        </p:txBody>
      </p:sp>
      <p:sp>
        <p:nvSpPr>
          <p:cNvPr id="7" name="TextovéPole 6"/>
          <p:cNvSpPr txBox="1"/>
          <p:nvPr/>
        </p:nvSpPr>
        <p:spPr bwMode="auto">
          <a:xfrm>
            <a:off x="4669698" y="1196752"/>
            <a:ext cx="1342461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cs-CZ" sz="28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Segoe WP" pitchFamily="34" charset="0"/>
                <a:ea typeface="ＭＳ Ｐゴシック" charset="-128"/>
                <a:cs typeface="ＭＳ Ｐゴシック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3449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Jaké chyby lze eliminovat?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2332854"/>
          </a:xfrm>
        </p:spPr>
        <p:txBody>
          <a:bodyPr/>
          <a:lstStyle/>
          <a:p>
            <a:r>
              <a:rPr lang="cs-CZ" sz="2800" dirty="0" smtClean="0"/>
              <a:t>SQL </a:t>
            </a:r>
            <a:r>
              <a:rPr lang="cs-CZ" sz="2800" dirty="0" err="1" smtClean="0"/>
              <a:t>injection</a:t>
            </a:r>
            <a:endParaRPr lang="cs-CZ" sz="2800" dirty="0" smtClean="0"/>
          </a:p>
          <a:p>
            <a:r>
              <a:rPr lang="cs-CZ" sz="2800" dirty="0" smtClean="0"/>
              <a:t>XSS</a:t>
            </a:r>
          </a:p>
          <a:p>
            <a:r>
              <a:rPr lang="cs-CZ" sz="2800" dirty="0" err="1" smtClean="0"/>
              <a:t>NullPointerException</a:t>
            </a:r>
            <a:endParaRPr lang="cs-CZ" sz="2800" dirty="0" smtClean="0"/>
          </a:p>
          <a:p>
            <a:r>
              <a:rPr lang="cs-CZ" sz="2800" dirty="0" err="1" smtClean="0"/>
              <a:t>ClassCastException</a:t>
            </a:r>
            <a:r>
              <a:rPr lang="cs-CZ" sz="2800" dirty="0" smtClean="0"/>
              <a:t> (a další…)</a:t>
            </a:r>
          </a:p>
        </p:txBody>
      </p:sp>
      <p:pic>
        <p:nvPicPr>
          <p:cNvPr id="1026" name="Picture 2" descr="Exploits of a M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933056"/>
            <a:ext cx="63436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0352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Ukázka 1 – Webové formuláře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Typově bezpečné webové formuláře</a:t>
            </a:r>
          </a:p>
          <a:p>
            <a:r>
              <a:rPr lang="cs-CZ" dirty="0" smtClean="0"/>
              <a:t>Každé vstupní pole má svůj datový typ</a:t>
            </a:r>
          </a:p>
          <a:p>
            <a:r>
              <a:rPr lang="cs-CZ" dirty="0" smtClean="0"/>
              <a:t>Pole může mí validátor, který ověřuje, že uživatel zadal platnou hodnotu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96976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Ukázka 1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Typované formuláře na webu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60771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Type </a:t>
            </a:r>
            <a:r>
              <a:rPr lang="cs-CZ" dirty="0" err="1" smtClean="0"/>
              <a:t>bounds</a:t>
            </a:r>
            <a:endParaRPr lang="cs-CZ" dirty="0"/>
          </a:p>
        </p:txBody>
      </p:sp>
      <p:sp>
        <p:nvSpPr>
          <p:cNvPr id="6" name="TextovéPole 5"/>
          <p:cNvSpPr txBox="1"/>
          <p:nvPr/>
        </p:nvSpPr>
        <p:spPr bwMode="auto">
          <a:xfrm>
            <a:off x="593800" y="1772816"/>
            <a:ext cx="2917786" cy="5847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cs-CZ" sz="32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Segoe WP" pitchFamily="34" charset="0"/>
                <a:ea typeface="ＭＳ Ｐゴシック" charset="-128"/>
                <a:cs typeface="ＭＳ Ｐゴシック" charset="-128"/>
              </a:rPr>
              <a:t>Object</a:t>
            </a:r>
            <a:endParaRPr kumimoji="0" lang="cs-CZ" sz="32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Segoe WP" pitchFamily="34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7" name="TextovéPole 6"/>
          <p:cNvSpPr txBox="1"/>
          <p:nvPr/>
        </p:nvSpPr>
        <p:spPr bwMode="auto">
          <a:xfrm>
            <a:off x="593800" y="2772217"/>
            <a:ext cx="2917786" cy="5847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cs-CZ" sz="32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Segoe WP" pitchFamily="34" charset="0"/>
                <a:ea typeface="ＭＳ Ｐゴシック" charset="-128"/>
                <a:cs typeface="ＭＳ Ｐゴシック" charset="-128"/>
              </a:rPr>
              <a:t>HTMLElement</a:t>
            </a:r>
            <a:endParaRPr kumimoji="0" lang="cs-CZ" sz="32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Segoe WP" pitchFamily="34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8" name="TextovéPole 7"/>
          <p:cNvSpPr txBox="1"/>
          <p:nvPr/>
        </p:nvSpPr>
        <p:spPr bwMode="auto">
          <a:xfrm>
            <a:off x="593800" y="3780329"/>
            <a:ext cx="2917786" cy="5847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cs-CZ" sz="32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Segoe WP" pitchFamily="34" charset="0"/>
                <a:ea typeface="ＭＳ Ｐゴシック" charset="-128"/>
                <a:cs typeface="ＭＳ Ｐゴシック" charset="-128"/>
              </a:rPr>
              <a:t>FormElement</a:t>
            </a:r>
            <a:endParaRPr kumimoji="0" lang="cs-CZ" sz="32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Segoe WP" pitchFamily="34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TextovéPole 8"/>
          <p:cNvSpPr txBox="1"/>
          <p:nvPr/>
        </p:nvSpPr>
        <p:spPr bwMode="auto">
          <a:xfrm>
            <a:off x="593800" y="4788441"/>
            <a:ext cx="2917786" cy="5847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cs-CZ" sz="32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Segoe WP" pitchFamily="34" charset="0"/>
                <a:ea typeface="ＭＳ Ｐゴシック" charset="-128"/>
                <a:cs typeface="ＭＳ Ｐゴシック" charset="-128"/>
              </a:rPr>
              <a:t>Textfield</a:t>
            </a:r>
            <a:endParaRPr kumimoji="0" lang="cs-CZ" sz="32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Segoe WP" pitchFamily="34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3" name="Šipka nahoru 12"/>
          <p:cNvSpPr/>
          <p:nvPr/>
        </p:nvSpPr>
        <p:spPr>
          <a:xfrm>
            <a:off x="1835697" y="2439835"/>
            <a:ext cx="324857" cy="288032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4" name="Šipka nahoru 13"/>
          <p:cNvSpPr/>
          <p:nvPr/>
        </p:nvSpPr>
        <p:spPr>
          <a:xfrm>
            <a:off x="1835697" y="3429000"/>
            <a:ext cx="324857" cy="288032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" name="Šipka nahoru 14"/>
          <p:cNvSpPr/>
          <p:nvPr/>
        </p:nvSpPr>
        <p:spPr>
          <a:xfrm>
            <a:off x="1835696" y="4437112"/>
            <a:ext cx="324857" cy="288032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" name="TextovéPole 15"/>
          <p:cNvSpPr txBox="1"/>
          <p:nvPr/>
        </p:nvSpPr>
        <p:spPr bwMode="auto">
          <a:xfrm>
            <a:off x="467544" y="3717030"/>
            <a:ext cx="8208912" cy="18000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cs-CZ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Segoe WP" pitchFamily="34" charset="0"/>
                <a:ea typeface="ＭＳ Ｐゴシック" charset="-128"/>
                <a:cs typeface="ＭＳ Ｐゴシック" charset="-128"/>
              </a:rPr>
              <a:t>&lt;? </a:t>
            </a:r>
            <a:r>
              <a:rPr kumimoji="0" lang="cs-CZ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Segoe WP" pitchFamily="34" charset="0"/>
                <a:ea typeface="ＭＳ Ｐゴシック" charset="-128"/>
                <a:cs typeface="ＭＳ Ｐゴシック" charset="-128"/>
              </a:rPr>
              <a:t>extends</a:t>
            </a:r>
            <a:r>
              <a:rPr kumimoji="0" lang="cs-CZ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Segoe WP" pitchFamily="34" charset="0"/>
                <a:ea typeface="ＭＳ Ｐゴシック" charset="-128"/>
                <a:cs typeface="ＭＳ Ｐゴシック" charset="-128"/>
              </a:rPr>
              <a:t> </a:t>
            </a:r>
            <a:r>
              <a:rPr kumimoji="0" lang="cs-CZ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Segoe WP" pitchFamily="34" charset="0"/>
                <a:ea typeface="ＭＳ Ｐゴシック" charset="-128"/>
                <a:cs typeface="ＭＳ Ｐゴシック" charset="-128"/>
              </a:rPr>
              <a:t>FormElement</a:t>
            </a:r>
            <a:r>
              <a:rPr kumimoji="0" lang="cs-CZ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Segoe WP" pitchFamily="34" charset="0"/>
                <a:ea typeface="ＭＳ Ｐゴシック" charset="-128"/>
                <a:cs typeface="ＭＳ Ｐゴシック" charset="-128"/>
              </a:rPr>
              <a:t>&gt;</a:t>
            </a:r>
          </a:p>
        </p:txBody>
      </p:sp>
      <p:sp>
        <p:nvSpPr>
          <p:cNvPr id="17" name="TextovéPole 16"/>
          <p:cNvSpPr txBox="1"/>
          <p:nvPr/>
        </p:nvSpPr>
        <p:spPr bwMode="auto">
          <a:xfrm>
            <a:off x="467544" y="1700806"/>
            <a:ext cx="8208912" cy="2736000"/>
          </a:xfrm>
          <a:prstGeom prst="rect">
            <a:avLst/>
          </a:prstGeom>
          <a:noFill/>
          <a:ln w="28575">
            <a:solidFill>
              <a:srgbClr val="00B05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cs-CZ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Segoe WP" pitchFamily="34" charset="0"/>
                <a:ea typeface="ＭＳ Ｐゴシック" charset="-128"/>
                <a:cs typeface="ＭＳ Ｐゴシック" charset="-128"/>
              </a:rPr>
              <a:t>&lt;? super </a:t>
            </a:r>
            <a:r>
              <a:rPr kumimoji="0" lang="cs-CZ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Segoe WP" pitchFamily="34" charset="0"/>
                <a:ea typeface="ＭＳ Ｐゴシック" charset="-128"/>
                <a:cs typeface="ＭＳ Ｐゴシック" charset="-128"/>
              </a:rPr>
              <a:t>FormElement</a:t>
            </a:r>
            <a:r>
              <a:rPr kumimoji="0" lang="cs-CZ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Segoe WP" pitchFamily="34" charset="0"/>
                <a:ea typeface="ＭＳ Ｐゴシック" charset="-128"/>
                <a:cs typeface="ＭＳ Ｐゴシック" charset="-128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867026817"/>
      </p:ext>
    </p:extLst>
  </p:cSld>
  <p:clrMapOvr>
    <a:masterClrMapping/>
  </p:clrMapOvr>
</p:sld>
</file>

<file path=ppt/theme/theme1.xml><?xml version="1.0" encoding="utf-8"?>
<a:theme xmlns:a="http://schemas.openxmlformats.org/drawingml/2006/main" name="UHK_by_Sorceror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4572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Arial" charset="0"/>
          <a:buNone/>
          <a:tabLst/>
          <a:defRPr kumimoji="0" sz="3200" b="0" i="0" u="none" strike="noStrike" kern="1200" cap="none" spc="0" normalizeH="0" baseline="0" noProof="0" dirty="0" err="1" smtClean="0">
            <a:ln>
              <a:noFill/>
            </a:ln>
            <a:solidFill>
              <a:schemeClr val="tx1">
                <a:tint val="75000"/>
              </a:schemeClr>
            </a:solidFill>
            <a:effectLst/>
            <a:uLnTx/>
            <a:uFillTx/>
            <a:latin typeface="Segoe WP" pitchFamily="34" charset="0"/>
            <a:ea typeface="ＭＳ Ｐゴシック" charset="-128"/>
            <a:cs typeface="ＭＳ Ｐゴシック" charset="-128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UHK_by_Sorceror</Template>
  <TotalTime>1688</TotalTime>
  <Words>362</Words>
  <Application>Microsoft Office PowerPoint</Application>
  <PresentationFormat>Předvádění na obrazovce (4:3)</PresentationFormat>
  <Paragraphs>82</Paragraphs>
  <Slides>21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21</vt:i4>
      </vt:variant>
    </vt:vector>
  </HeadingPairs>
  <TitlesOfParts>
    <vt:vector size="22" baseType="lpstr">
      <vt:lpstr>UHK_by_Sorceror</vt:lpstr>
      <vt:lpstr>Generiky: Java na steroidech</vt:lpstr>
      <vt:lpstr>Proč generiky?</vt:lpstr>
      <vt:lpstr>Proč generiky?</vt:lpstr>
      <vt:lpstr>Proč typová bezpečnost?</vt:lpstr>
      <vt:lpstr>Proč typová bezpečnost?</vt:lpstr>
      <vt:lpstr>Jaké chyby lze eliminovat?</vt:lpstr>
      <vt:lpstr>Ukázka 1 – Webové formuláře</vt:lpstr>
      <vt:lpstr>Ukázka 1</vt:lpstr>
      <vt:lpstr>Type bounds</vt:lpstr>
      <vt:lpstr>Type erasure</vt:lpstr>
      <vt:lpstr>Type erasure</vt:lpstr>
      <vt:lpstr>Type erasure</vt:lpstr>
      <vt:lpstr>Type erasure</vt:lpstr>
      <vt:lpstr>Type erasure – problémy</vt:lpstr>
      <vt:lpstr>Type erasure – výhody </vt:lpstr>
      <vt:lpstr>Maybe null?</vt:lpstr>
      <vt:lpstr>Ukázka</vt:lpstr>
      <vt:lpstr>Maybe Java 8?</vt:lpstr>
      <vt:lpstr>Ukázka</vt:lpstr>
      <vt:lpstr>Závěr</vt:lpstr>
      <vt:lpstr>Další čtení &amp; zdroje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Karel Petránek</dc:creator>
  <cp:lastModifiedBy>Karel Petránek</cp:lastModifiedBy>
  <cp:revision>29</cp:revision>
  <dcterms:created xsi:type="dcterms:W3CDTF">2014-04-21T10:07:54Z</dcterms:created>
  <dcterms:modified xsi:type="dcterms:W3CDTF">2014-04-24T15:40:00Z</dcterms:modified>
</cp:coreProperties>
</file>