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0" r:id="rId2"/>
    <p:sldMasterId id="2147483720" r:id="rId3"/>
  </p:sldMasterIdLst>
  <p:notesMasterIdLst>
    <p:notesMasterId r:id="rId57"/>
  </p:notesMasterIdLst>
  <p:handoutMasterIdLst>
    <p:handoutMasterId r:id="rId58"/>
  </p:handoutMasterIdLst>
  <p:sldIdLst>
    <p:sldId id="256" r:id="rId4"/>
    <p:sldId id="302" r:id="rId5"/>
    <p:sldId id="304" r:id="rId6"/>
    <p:sldId id="275" r:id="rId7"/>
    <p:sldId id="320" r:id="rId8"/>
    <p:sldId id="319" r:id="rId9"/>
    <p:sldId id="321" r:id="rId10"/>
    <p:sldId id="322" r:id="rId11"/>
    <p:sldId id="323" r:id="rId12"/>
    <p:sldId id="303" r:id="rId13"/>
    <p:sldId id="272" r:id="rId14"/>
    <p:sldId id="326" r:id="rId15"/>
    <p:sldId id="324" r:id="rId16"/>
    <p:sldId id="325" r:id="rId17"/>
    <p:sldId id="327" r:id="rId18"/>
    <p:sldId id="328" r:id="rId19"/>
    <p:sldId id="330" r:id="rId20"/>
    <p:sldId id="329" r:id="rId21"/>
    <p:sldId id="331" r:id="rId22"/>
    <p:sldId id="360" r:id="rId23"/>
    <p:sldId id="332" r:id="rId24"/>
    <p:sldId id="335" r:id="rId25"/>
    <p:sldId id="338" r:id="rId26"/>
    <p:sldId id="341" r:id="rId27"/>
    <p:sldId id="339" r:id="rId28"/>
    <p:sldId id="340" r:id="rId29"/>
    <p:sldId id="342" r:id="rId30"/>
    <p:sldId id="343" r:id="rId31"/>
    <p:sldId id="333" r:id="rId32"/>
    <p:sldId id="334" r:id="rId33"/>
    <p:sldId id="344" r:id="rId34"/>
    <p:sldId id="346" r:id="rId35"/>
    <p:sldId id="347" r:id="rId36"/>
    <p:sldId id="345" r:id="rId37"/>
    <p:sldId id="348" r:id="rId38"/>
    <p:sldId id="349" r:id="rId39"/>
    <p:sldId id="350" r:id="rId40"/>
    <p:sldId id="351" r:id="rId41"/>
    <p:sldId id="352" r:id="rId42"/>
    <p:sldId id="353" r:id="rId43"/>
    <p:sldId id="354" r:id="rId44"/>
    <p:sldId id="355" r:id="rId45"/>
    <p:sldId id="361" r:id="rId46"/>
    <p:sldId id="363" r:id="rId47"/>
    <p:sldId id="362" r:id="rId48"/>
    <p:sldId id="364" r:id="rId49"/>
    <p:sldId id="356" r:id="rId50"/>
    <p:sldId id="357" r:id="rId51"/>
    <p:sldId id="358" r:id="rId52"/>
    <p:sldId id="359" r:id="rId53"/>
    <p:sldId id="310" r:id="rId54"/>
    <p:sldId id="271" r:id="rId55"/>
    <p:sldId id="312" r:id="rId56"/>
  </p:sldIdLst>
  <p:sldSz cx="9144000" cy="5143500" type="screen16x9"/>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2">
          <p15:clr>
            <a:srgbClr val="A4A3A4"/>
          </p15:clr>
        </p15:guide>
        <p15:guide id="2" pos="15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695"/>
    <a:srgbClr val="00407A"/>
    <a:srgbClr val="278E74"/>
    <a:srgbClr val="3BBB99"/>
    <a:srgbClr val="116E8A"/>
    <a:srgbClr val="1D8DB0"/>
    <a:srgbClr val="147694"/>
    <a:srgbClr val="177E9D"/>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4" autoAdjust="0"/>
    <p:restoredTop sz="85870" autoAdjust="0"/>
  </p:normalViewPr>
  <p:slideViewPr>
    <p:cSldViewPr snapToObjects="1" showGuides="1">
      <p:cViewPr varScale="1">
        <p:scale>
          <a:sx n="56" d="100"/>
          <a:sy n="56" d="100"/>
        </p:scale>
        <p:origin x="66" y="528"/>
      </p:cViewPr>
      <p:guideLst>
        <p:guide orient="horz" pos="1722"/>
        <p:guide pos="1519"/>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73" d="100"/>
          <a:sy n="73" d="100"/>
        </p:scale>
        <p:origin x="-2028" y="-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20/02/2017</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‹nr.›</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20/02/2017</a:t>
            </a:fld>
            <a:endParaRPr lang="nl-BE"/>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‹nr.›</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14</a:t>
            </a:fld>
            <a:endParaRPr lang="nl-BE"/>
          </a:p>
        </p:txBody>
      </p:sp>
    </p:spTree>
    <p:extLst>
      <p:ext uri="{BB962C8B-B14F-4D97-AF65-F5344CB8AC3E}">
        <p14:creationId xmlns:p14="http://schemas.microsoft.com/office/powerpoint/2010/main" val="337076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43</a:t>
            </a:fld>
            <a:endParaRPr lang="nl-BE"/>
          </a:p>
        </p:txBody>
      </p:sp>
    </p:spTree>
    <p:extLst>
      <p:ext uri="{BB962C8B-B14F-4D97-AF65-F5344CB8AC3E}">
        <p14:creationId xmlns:p14="http://schemas.microsoft.com/office/powerpoint/2010/main" val="73969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44</a:t>
            </a:fld>
            <a:endParaRPr lang="nl-BE"/>
          </a:p>
        </p:txBody>
      </p:sp>
    </p:spTree>
    <p:extLst>
      <p:ext uri="{BB962C8B-B14F-4D97-AF65-F5344CB8AC3E}">
        <p14:creationId xmlns:p14="http://schemas.microsoft.com/office/powerpoint/2010/main" val="12954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45</a:t>
            </a:fld>
            <a:endParaRPr lang="nl-BE"/>
          </a:p>
        </p:txBody>
      </p:sp>
    </p:spTree>
    <p:extLst>
      <p:ext uri="{BB962C8B-B14F-4D97-AF65-F5344CB8AC3E}">
        <p14:creationId xmlns:p14="http://schemas.microsoft.com/office/powerpoint/2010/main" val="1120790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46</a:t>
            </a:fld>
            <a:endParaRPr lang="nl-BE"/>
          </a:p>
        </p:txBody>
      </p:sp>
    </p:spTree>
    <p:extLst>
      <p:ext uri="{BB962C8B-B14F-4D97-AF65-F5344CB8AC3E}">
        <p14:creationId xmlns:p14="http://schemas.microsoft.com/office/powerpoint/2010/main" val="117202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48</a:t>
            </a:fld>
            <a:endParaRPr lang="nl-BE"/>
          </a:p>
        </p:txBody>
      </p:sp>
    </p:spTree>
    <p:extLst>
      <p:ext uri="{BB962C8B-B14F-4D97-AF65-F5344CB8AC3E}">
        <p14:creationId xmlns:p14="http://schemas.microsoft.com/office/powerpoint/2010/main" val="178698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49</a:t>
            </a:fld>
            <a:endParaRPr lang="nl-BE"/>
          </a:p>
        </p:txBody>
      </p:sp>
    </p:spTree>
    <p:extLst>
      <p:ext uri="{BB962C8B-B14F-4D97-AF65-F5344CB8AC3E}">
        <p14:creationId xmlns:p14="http://schemas.microsoft.com/office/powerpoint/2010/main" val="210872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50</a:t>
            </a:fld>
            <a:endParaRPr lang="nl-BE"/>
          </a:p>
        </p:txBody>
      </p:sp>
    </p:spTree>
    <p:extLst>
      <p:ext uri="{BB962C8B-B14F-4D97-AF65-F5344CB8AC3E}">
        <p14:creationId xmlns:p14="http://schemas.microsoft.com/office/powerpoint/2010/main" val="291833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34</a:t>
            </a:fld>
            <a:endParaRPr lang="nl-BE"/>
          </a:p>
        </p:txBody>
      </p:sp>
    </p:spTree>
    <p:extLst>
      <p:ext uri="{BB962C8B-B14F-4D97-AF65-F5344CB8AC3E}">
        <p14:creationId xmlns:p14="http://schemas.microsoft.com/office/powerpoint/2010/main" val="133368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Hieraan was ik voor de examens</a:t>
            </a:r>
            <a:r>
              <a:rPr lang="nl-BE" baseline="0" dirty="0" smtClean="0"/>
              <a:t> begonnen maar sinds na de examens was ik op reis en dan vorige week was ik ziek dus heb ik hier niet meer aan verder kunnen werken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35</a:t>
            </a:fld>
            <a:endParaRPr lang="nl-BE"/>
          </a:p>
        </p:txBody>
      </p:sp>
    </p:spTree>
    <p:extLst>
      <p:ext uri="{BB962C8B-B14F-4D97-AF65-F5344CB8AC3E}">
        <p14:creationId xmlns:p14="http://schemas.microsoft.com/office/powerpoint/2010/main" val="200106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t>
            </a:r>
            <a:r>
              <a:rPr lang="nl-BE" baseline="0" dirty="0" smtClean="0"/>
              <a:t> </a:t>
            </a:r>
            <a:r>
              <a:rPr lang="nl-BE" baseline="0" dirty="0" smtClean="0">
                <a:sym typeface="Wingdings" panose="05000000000000000000" pitchFamily="2" charset="2"/>
              </a:rPr>
              <a:t> Er zijn momenteel 2 metingen gebeurd. Dit is weinig als tussenresultaten maar ik moest leren werken met het systeem en python en heb een beetje gesukkeld in het begin maar nu is er een goede meetopstelling op het 2</a:t>
            </a:r>
            <a:r>
              <a:rPr lang="nl-BE" baseline="30000" dirty="0" smtClean="0">
                <a:sym typeface="Wingdings" panose="05000000000000000000" pitchFamily="2" charset="2"/>
              </a:rPr>
              <a:t>de</a:t>
            </a:r>
            <a:r>
              <a:rPr lang="nl-BE" baseline="0" dirty="0" smtClean="0">
                <a:sym typeface="Wingdings" panose="05000000000000000000" pitchFamily="2" charset="2"/>
              </a:rPr>
              <a:t> verdiep dus normaal zouden metingen in de toekomst geen probleem meer mogen zijn.</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37</a:t>
            </a:fld>
            <a:endParaRPr lang="nl-BE"/>
          </a:p>
        </p:txBody>
      </p:sp>
    </p:spTree>
    <p:extLst>
      <p:ext uri="{BB962C8B-B14F-4D97-AF65-F5344CB8AC3E}">
        <p14:creationId xmlns:p14="http://schemas.microsoft.com/office/powerpoint/2010/main" val="347155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Meting</a:t>
            </a:r>
            <a:r>
              <a:rPr lang="nl-BE" baseline="0" dirty="0" smtClean="0"/>
              <a:t> 2 was in de examens gebeurd en heb ik nog niet bestudeerd maar daar begin ik mee vandaag.</a:t>
            </a:r>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38</a:t>
            </a:fld>
            <a:endParaRPr lang="nl-BE"/>
          </a:p>
        </p:txBody>
      </p:sp>
    </p:spTree>
    <p:extLst>
      <p:ext uri="{BB962C8B-B14F-4D97-AF65-F5344CB8AC3E}">
        <p14:creationId xmlns:p14="http://schemas.microsoft.com/office/powerpoint/2010/main" val="98365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39</a:t>
            </a:fld>
            <a:endParaRPr lang="nl-BE"/>
          </a:p>
        </p:txBody>
      </p:sp>
    </p:spTree>
    <p:extLst>
      <p:ext uri="{BB962C8B-B14F-4D97-AF65-F5344CB8AC3E}">
        <p14:creationId xmlns:p14="http://schemas.microsoft.com/office/powerpoint/2010/main" val="193334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40</a:t>
            </a:fld>
            <a:endParaRPr lang="nl-BE"/>
          </a:p>
        </p:txBody>
      </p:sp>
    </p:spTree>
    <p:extLst>
      <p:ext uri="{BB962C8B-B14F-4D97-AF65-F5344CB8AC3E}">
        <p14:creationId xmlns:p14="http://schemas.microsoft.com/office/powerpoint/2010/main" val="144420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41</a:t>
            </a:fld>
            <a:endParaRPr lang="nl-BE"/>
          </a:p>
        </p:txBody>
      </p:sp>
    </p:spTree>
    <p:extLst>
      <p:ext uri="{BB962C8B-B14F-4D97-AF65-F5344CB8AC3E}">
        <p14:creationId xmlns:p14="http://schemas.microsoft.com/office/powerpoint/2010/main" val="149695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17C257C2-8D60-4760-88CB-024AF3EEC641}" type="slidenum">
              <a:rPr lang="nl-BE" smtClean="0"/>
              <a:pPr/>
              <a:t>42</a:t>
            </a:fld>
            <a:endParaRPr lang="nl-BE"/>
          </a:p>
        </p:txBody>
      </p:sp>
    </p:spTree>
    <p:extLst>
      <p:ext uri="{BB962C8B-B14F-4D97-AF65-F5344CB8AC3E}">
        <p14:creationId xmlns:p14="http://schemas.microsoft.com/office/powerpoint/2010/main" val="1636230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p:cNvSpPr/>
          <p:nvPr userDrawn="1"/>
        </p:nvSpPr>
        <p:spPr bwMode="auto">
          <a:xfrm>
            <a:off x="0" y="486000"/>
            <a:ext cx="9144000" cy="4671000"/>
          </a:xfrm>
          <a:prstGeom prst="rect">
            <a:avLst/>
          </a:prstGeom>
          <a:gradFill flip="none" rotWithShape="1">
            <a:gsLst>
              <a:gs pos="0">
                <a:srgbClr val="3BBB99"/>
              </a:gs>
              <a:gs pos="100000">
                <a:srgbClr val="278E74"/>
              </a:gs>
            </a:gsLst>
            <a:lin ang="0" scaled="1"/>
            <a:tileRect/>
          </a:gradFill>
          <a:ln w="9525" cap="flat" cmpd="sng" algn="ctr">
            <a:noFill/>
            <a:prstDash val="solid"/>
            <a:round/>
            <a:headEnd type="none" w="med" len="med"/>
            <a:tailEnd type="none" w="med" len="med"/>
          </a:ln>
          <a:effectLst/>
        </p:spPr>
        <p:txBody>
          <a:bodyPr lIns="0" tIns="0" rIns="0" bIns="0"/>
          <a:lstStyle/>
          <a:p>
            <a:pPr>
              <a:spcBef>
                <a:spcPct val="20000"/>
              </a:spcBef>
              <a:defRPr/>
            </a:pPr>
            <a:endParaRPr lang="nl-NL">
              <a:ea typeface="Arial" pitchFamily="-109" charset="0"/>
              <a:cs typeface="Arial" pitchFamily="-109" charset="0"/>
            </a:endParaRPr>
          </a:p>
        </p:txBody>
      </p:sp>
      <p:sp>
        <p:nvSpPr>
          <p:cNvPr id="9" name="Titel 1"/>
          <p:cNvSpPr>
            <a:spLocks noGrp="1"/>
          </p:cNvSpPr>
          <p:nvPr>
            <p:ph type="ctrTitle" hasCustomPrompt="1"/>
          </p:nvPr>
        </p:nvSpPr>
        <p:spPr>
          <a:xfrm>
            <a:off x="3096000" y="1566000"/>
            <a:ext cx="5580000" cy="135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3145256"/>
            <a:ext cx="5580000" cy="81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1" name="Afbeelding 10"/>
          <p:cNvPicPr>
            <a:picLocks noChangeAspect="1"/>
          </p:cNvPicPr>
          <p:nvPr userDrawn="1"/>
        </p:nvPicPr>
        <p:blipFill>
          <a:blip r:embed="rId2" cstate="print"/>
          <a:stretch>
            <a:fillRect/>
          </a:stretch>
        </p:blipFill>
        <p:spPr>
          <a:xfrm>
            <a:off x="8283600" y="4279500"/>
            <a:ext cx="428400" cy="540000"/>
          </a:xfrm>
          <a:prstGeom prst="rect">
            <a:avLst/>
          </a:prstGeom>
        </p:spPr>
      </p:pic>
      <p:pic>
        <p:nvPicPr>
          <p:cNvPr id="2" name="Afbeelding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0000" y="1886400"/>
            <a:ext cx="1872000" cy="1872000"/>
          </a:xfrm>
          <a:prstGeom prst="rect">
            <a:avLst/>
          </a:prstGeom>
          <a:noFill/>
          <a:ln>
            <a:noFill/>
          </a:ln>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6" y="270000"/>
            <a:ext cx="6864393" cy="539998"/>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486000"/>
            <a:ext cx="9144000" cy="4671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sp>
        <p:nvSpPr>
          <p:cNvPr id="9" name="Titel 1"/>
          <p:cNvSpPr>
            <a:spLocks noGrp="1"/>
          </p:cNvSpPr>
          <p:nvPr>
            <p:ph type="ctrTitle" hasCustomPrompt="1"/>
          </p:nvPr>
        </p:nvSpPr>
        <p:spPr>
          <a:xfrm>
            <a:off x="3096000" y="1566000"/>
            <a:ext cx="5580000" cy="135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3145256"/>
            <a:ext cx="5580000" cy="81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350000"/>
            <a:ext cx="1840048" cy="3220832"/>
          </a:xfrm>
          <a:prstGeom prst="rect">
            <a:avLst/>
          </a:prstGeom>
        </p:spPr>
      </p:pic>
      <p:pic>
        <p:nvPicPr>
          <p:cNvPr id="11" name="Afbeelding 10"/>
          <p:cNvPicPr>
            <a:picLocks noChangeAspect="1"/>
          </p:cNvPicPr>
          <p:nvPr userDrawn="1"/>
        </p:nvPicPr>
        <p:blipFill>
          <a:blip r:embed="rId3" cstate="print"/>
          <a:stretch>
            <a:fillRect/>
          </a:stretch>
        </p:blipFill>
        <p:spPr>
          <a:xfrm>
            <a:off x="8283600" y="4279500"/>
            <a:ext cx="428400" cy="54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270000"/>
            <a:ext cx="1512191" cy="539497"/>
          </a:xfrm>
          <a:prstGeom prst="rect">
            <a:avLst/>
          </a:prstGeom>
        </p:spPr>
      </p:pic>
    </p:spTree>
    <p:extLst>
      <p:ext uri="{BB962C8B-B14F-4D97-AF65-F5344CB8AC3E}">
        <p14:creationId xmlns:p14="http://schemas.microsoft.com/office/powerpoint/2010/main" val="429423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dirty="0"/>
          </a:p>
        </p:txBody>
      </p:sp>
      <p:sp>
        <p:nvSpPr>
          <p:cNvPr id="6" name="Tijdelijke aanduiding voor tekst 2"/>
          <p:cNvSpPr>
            <a:spLocks noGrp="1"/>
          </p:cNvSpPr>
          <p:nvPr>
            <p:ph idx="1" hasCustomPrompt="1"/>
          </p:nvPr>
        </p:nvSpPr>
        <p:spPr>
          <a:xfrm>
            <a:off x="540000" y="1012499"/>
            <a:ext cx="8334000" cy="3321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1115917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4779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sp>
        <p:nvSpPr>
          <p:cNvPr id="9" name="Titel 1"/>
          <p:cNvSpPr>
            <a:spLocks noGrp="1"/>
          </p:cNvSpPr>
          <p:nvPr>
            <p:ph type="ctrTitle" hasCustomPrompt="1"/>
          </p:nvPr>
        </p:nvSpPr>
        <p:spPr>
          <a:xfrm>
            <a:off x="3780000" y="1728000"/>
            <a:ext cx="5094000" cy="135015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3314331"/>
            <a:ext cx="5094000" cy="81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62501"/>
            <a:ext cx="3300991" cy="2407163"/>
          </a:xfrm>
          <a:prstGeom prst="rect">
            <a:avLst/>
          </a:prstGeom>
        </p:spPr>
      </p:pic>
    </p:spTree>
    <p:extLst>
      <p:ext uri="{BB962C8B-B14F-4D97-AF65-F5344CB8AC3E}">
        <p14:creationId xmlns:p14="http://schemas.microsoft.com/office/powerpoint/2010/main" val="2445063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012500"/>
            <a:ext cx="4038600" cy="3321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012500"/>
            <a:ext cx="4038600" cy="3321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104920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012500"/>
            <a:ext cx="4040188" cy="47982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493942"/>
            <a:ext cx="4040188" cy="28485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012500"/>
            <a:ext cx="4039200"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493942"/>
            <a:ext cx="4039200" cy="28485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‹nr.›</a:t>
            </a:fld>
            <a:endParaRPr lang="nl-BE" dirty="0"/>
          </a:p>
        </p:txBody>
      </p:sp>
    </p:spTree>
    <p:extLst>
      <p:ext uri="{BB962C8B-B14F-4D97-AF65-F5344CB8AC3E}">
        <p14:creationId xmlns:p14="http://schemas.microsoft.com/office/powerpoint/2010/main" val="374868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370021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127458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1" y="405000"/>
            <a:ext cx="3008313" cy="671325"/>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10" y="405000"/>
            <a:ext cx="5105139" cy="3942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076326"/>
            <a:ext cx="3008313" cy="3267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2090938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3591000"/>
            <a:ext cx="8334000" cy="405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405000"/>
            <a:ext cx="8334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4083918"/>
            <a:ext cx="8334000" cy="27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4536000"/>
            <a:ext cx="936000" cy="216000"/>
          </a:xfrm>
        </p:spPr>
        <p:txBody>
          <a:bodyPr/>
          <a:lstStyle/>
          <a:p>
            <a:fld id="{C4DDCD72-59EE-436D-B435-201699A5BB49}" type="datetimeFigureOut">
              <a:rPr lang="nl-BE" smtClean="0"/>
              <a:pPr/>
              <a:t>20/02/2017</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dirty="0"/>
          </a:p>
        </p:txBody>
      </p:sp>
      <p:sp>
        <p:nvSpPr>
          <p:cNvPr id="8" name="Tijdelijke aanduiding voor voettekst 3"/>
          <p:cNvSpPr>
            <a:spLocks noGrp="1"/>
          </p:cNvSpPr>
          <p:nvPr>
            <p:ph type="ftr" sz="quarter" idx="11"/>
          </p:nvPr>
        </p:nvSpPr>
        <p:spPr>
          <a:xfrm>
            <a:off x="1566000" y="4536000"/>
            <a:ext cx="1980000" cy="216000"/>
          </a:xfrm>
        </p:spPr>
        <p:txBody>
          <a:bodyPr/>
          <a:lstStyle/>
          <a:p>
            <a:endParaRPr lang="nl-BE" dirty="0"/>
          </a:p>
        </p:txBody>
      </p:sp>
    </p:spTree>
    <p:extLst>
      <p:ext uri="{BB962C8B-B14F-4D97-AF65-F5344CB8AC3E}">
        <p14:creationId xmlns:p14="http://schemas.microsoft.com/office/powerpoint/2010/main" val="248775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486000"/>
            <a:ext cx="9144000" cy="4671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sp>
        <p:nvSpPr>
          <p:cNvPr id="9" name="Titel 1"/>
          <p:cNvSpPr>
            <a:spLocks noGrp="1"/>
          </p:cNvSpPr>
          <p:nvPr>
            <p:ph type="ctrTitle" hasCustomPrompt="1"/>
          </p:nvPr>
        </p:nvSpPr>
        <p:spPr>
          <a:xfrm>
            <a:off x="3096000" y="1566000"/>
            <a:ext cx="5580000" cy="135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3145256"/>
            <a:ext cx="5580000" cy="81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350000"/>
            <a:ext cx="1840048" cy="3220832"/>
          </a:xfrm>
          <a:prstGeom prst="rect">
            <a:avLst/>
          </a:prstGeom>
        </p:spPr>
      </p:pic>
      <p:pic>
        <p:nvPicPr>
          <p:cNvPr id="11" name="Afbeelding 10"/>
          <p:cNvPicPr>
            <a:picLocks noChangeAspect="1"/>
          </p:cNvPicPr>
          <p:nvPr userDrawn="1"/>
        </p:nvPicPr>
        <p:blipFill>
          <a:blip r:embed="rId3" cstate="print"/>
          <a:stretch>
            <a:fillRect/>
          </a:stretch>
        </p:blipFill>
        <p:spPr>
          <a:xfrm>
            <a:off x="8283600" y="4279500"/>
            <a:ext cx="428400" cy="54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270000"/>
            <a:ext cx="1512191" cy="539497"/>
          </a:xfrm>
          <a:prstGeom prst="rect">
            <a:avLst/>
          </a:prstGeom>
        </p:spPr>
      </p:pic>
    </p:spTree>
    <p:extLst>
      <p:ext uri="{BB962C8B-B14F-4D97-AF65-F5344CB8AC3E}">
        <p14:creationId xmlns:p14="http://schemas.microsoft.com/office/powerpoint/2010/main" val="187414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dirty="0"/>
          </a:p>
        </p:txBody>
      </p:sp>
      <p:sp>
        <p:nvSpPr>
          <p:cNvPr id="6" name="Tijdelijke aanduiding voor tekst 2"/>
          <p:cNvSpPr>
            <a:spLocks noGrp="1"/>
          </p:cNvSpPr>
          <p:nvPr>
            <p:ph idx="1" hasCustomPrompt="1"/>
          </p:nvPr>
        </p:nvSpPr>
        <p:spPr>
          <a:xfrm>
            <a:off x="540000" y="1012499"/>
            <a:ext cx="8334000" cy="3321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dirty="0"/>
          </a:p>
        </p:txBody>
      </p:sp>
      <p:sp>
        <p:nvSpPr>
          <p:cNvPr id="6" name="Tijdelijke aanduiding voor tekst 2"/>
          <p:cNvSpPr>
            <a:spLocks noGrp="1"/>
          </p:cNvSpPr>
          <p:nvPr>
            <p:ph idx="1" hasCustomPrompt="1"/>
          </p:nvPr>
        </p:nvSpPr>
        <p:spPr>
          <a:xfrm>
            <a:off x="540000" y="1012499"/>
            <a:ext cx="8334000" cy="3321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605762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4779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sp>
        <p:nvSpPr>
          <p:cNvPr id="9" name="Titel 1"/>
          <p:cNvSpPr>
            <a:spLocks noGrp="1"/>
          </p:cNvSpPr>
          <p:nvPr>
            <p:ph type="ctrTitle" hasCustomPrompt="1"/>
          </p:nvPr>
        </p:nvSpPr>
        <p:spPr>
          <a:xfrm>
            <a:off x="3780000" y="1728000"/>
            <a:ext cx="5094000" cy="135015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3314331"/>
            <a:ext cx="5094000" cy="81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2362501"/>
            <a:ext cx="3300991" cy="2407163"/>
          </a:xfrm>
          <a:prstGeom prst="rect">
            <a:avLst/>
          </a:prstGeom>
        </p:spPr>
      </p:pic>
    </p:spTree>
    <p:extLst>
      <p:ext uri="{BB962C8B-B14F-4D97-AF65-F5344CB8AC3E}">
        <p14:creationId xmlns:p14="http://schemas.microsoft.com/office/powerpoint/2010/main" val="2445063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012500"/>
            <a:ext cx="4038600" cy="3321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012500"/>
            <a:ext cx="4038600" cy="3321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8687101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012500"/>
            <a:ext cx="4040188" cy="47982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493942"/>
            <a:ext cx="4040188" cy="28485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012500"/>
            <a:ext cx="4039200"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493942"/>
            <a:ext cx="4039200" cy="28485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‹nr.›</a:t>
            </a:fld>
            <a:endParaRPr lang="nl-BE" dirty="0"/>
          </a:p>
        </p:txBody>
      </p:sp>
    </p:spTree>
    <p:extLst>
      <p:ext uri="{BB962C8B-B14F-4D97-AF65-F5344CB8AC3E}">
        <p14:creationId xmlns:p14="http://schemas.microsoft.com/office/powerpoint/2010/main" val="1716681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10913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4019076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1" y="405000"/>
            <a:ext cx="3008313" cy="671325"/>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10" y="405000"/>
            <a:ext cx="5105139" cy="3942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076326"/>
            <a:ext cx="3008313" cy="3267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93142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3591000"/>
            <a:ext cx="8334000" cy="405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405000"/>
            <a:ext cx="8334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4083918"/>
            <a:ext cx="8334000" cy="27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dirty="0"/>
          </a:p>
        </p:txBody>
      </p:sp>
      <p:sp>
        <p:nvSpPr>
          <p:cNvPr id="8" name="Tijdelijke aanduiding voor voettekst 3"/>
          <p:cNvSpPr>
            <a:spLocks noGrp="1"/>
          </p:cNvSpPr>
          <p:nvPr>
            <p:ph type="ftr" sz="quarter" idx="11"/>
          </p:nvPr>
        </p:nvSpPr>
        <p:spPr>
          <a:xfrm>
            <a:off x="1566000" y="4536000"/>
            <a:ext cx="1980000" cy="216000"/>
          </a:xfrm>
        </p:spPr>
        <p:txBody>
          <a:bodyPr/>
          <a:lstStyle/>
          <a:p>
            <a:endParaRPr lang="nl-BE" dirty="0"/>
          </a:p>
        </p:txBody>
      </p:sp>
      <p:sp>
        <p:nvSpPr>
          <p:cNvPr id="9" name="Tijdelijke aanduiding voor datum 4"/>
          <p:cNvSpPr>
            <a:spLocks noGrp="1"/>
          </p:cNvSpPr>
          <p:nvPr>
            <p:ph type="dt" sz="half" idx="10"/>
          </p:nvPr>
        </p:nvSpPr>
        <p:spPr>
          <a:xfrm>
            <a:off x="540000" y="4536000"/>
            <a:ext cx="936000" cy="216000"/>
          </a:xfrm>
        </p:spPr>
        <p:txBody>
          <a:bodyPr/>
          <a:lstStyle/>
          <a:p>
            <a:fld id="{C4DDCD72-59EE-436D-B435-201699A5BB49}" type="datetimeFigureOut">
              <a:rPr lang="nl-BE" smtClean="0"/>
              <a:pPr/>
              <a:t>20/02/2017</a:t>
            </a:fld>
            <a:endParaRPr lang="nl-BE" dirty="0"/>
          </a:p>
        </p:txBody>
      </p:sp>
    </p:spTree>
    <p:extLst>
      <p:ext uri="{BB962C8B-B14F-4D97-AF65-F5344CB8AC3E}">
        <p14:creationId xmlns:p14="http://schemas.microsoft.com/office/powerpoint/2010/main" val="375428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8" name="Rechthoek 7"/>
          <p:cNvSpPr/>
          <p:nvPr userDrawn="1"/>
        </p:nvSpPr>
        <p:spPr bwMode="auto">
          <a:xfrm>
            <a:off x="-16088" y="-16170"/>
            <a:ext cx="9144000" cy="4779000"/>
          </a:xfrm>
          <a:prstGeom prst="rect">
            <a:avLst/>
          </a:prstGeom>
          <a:gradFill flip="none" rotWithShape="1">
            <a:gsLst>
              <a:gs pos="0">
                <a:srgbClr val="3BBB99"/>
              </a:gs>
              <a:gs pos="100000">
                <a:srgbClr val="278E74"/>
              </a:gs>
            </a:gsLst>
            <a:lin ang="0" scaled="1"/>
            <a:tileRect/>
          </a:gradFill>
          <a:ln w="9525" cap="flat" cmpd="sng" algn="ctr">
            <a:noFill/>
            <a:prstDash val="solid"/>
            <a:round/>
            <a:headEnd type="none" w="med" len="med"/>
            <a:tailEnd type="none" w="med" len="med"/>
          </a:ln>
          <a:effectLst/>
        </p:spPr>
        <p:txBody>
          <a:bodyPr lIns="0" tIns="0" rIns="0" bIns="0"/>
          <a:lstStyle/>
          <a:p>
            <a:pPr>
              <a:spcBef>
                <a:spcPct val="20000"/>
              </a:spcBef>
              <a:defRPr/>
            </a:pPr>
            <a:endParaRPr lang="nl-NL">
              <a:ea typeface="Arial" pitchFamily="-109" charset="0"/>
              <a:cs typeface="Arial" pitchFamily="-109" charset="0"/>
            </a:endParaRPr>
          </a:p>
        </p:txBody>
      </p:sp>
      <p:sp>
        <p:nvSpPr>
          <p:cNvPr id="9" name="Titel 1"/>
          <p:cNvSpPr>
            <a:spLocks noGrp="1"/>
          </p:cNvSpPr>
          <p:nvPr>
            <p:ph type="ctrTitle" hasCustomPrompt="1"/>
          </p:nvPr>
        </p:nvSpPr>
        <p:spPr>
          <a:xfrm>
            <a:off x="3780000" y="1728000"/>
            <a:ext cx="5094000" cy="135015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3314331"/>
            <a:ext cx="5094000" cy="81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012500"/>
            <a:ext cx="4038600" cy="3321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012500"/>
            <a:ext cx="4038600" cy="3321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012500"/>
            <a:ext cx="4040188" cy="47982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493942"/>
            <a:ext cx="4040188" cy="28485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012500"/>
            <a:ext cx="4039200"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493942"/>
            <a:ext cx="4039200" cy="28485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‹nr.›</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1" y="405000"/>
            <a:ext cx="3008313" cy="671325"/>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10" y="405000"/>
            <a:ext cx="5105139" cy="3942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076326"/>
            <a:ext cx="3008313" cy="3267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20/02/2017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3591000"/>
            <a:ext cx="8334000" cy="405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405000"/>
            <a:ext cx="83340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4083918"/>
            <a:ext cx="8334000" cy="27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4536000"/>
            <a:ext cx="936000" cy="216000"/>
          </a:xfrm>
        </p:spPr>
        <p:txBody>
          <a:bodyPr/>
          <a:lstStyle/>
          <a:p>
            <a:fld id="{C4DDCD72-59EE-436D-B435-201699A5BB49}" type="datetimeFigureOut">
              <a:rPr lang="nl-BE" smtClean="0"/>
              <a:pPr/>
              <a:t>20/02/2017</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‹nr.›</a:t>
            </a:fld>
            <a:endParaRPr lang="nl-BE" dirty="0"/>
          </a:p>
        </p:txBody>
      </p:sp>
      <p:sp>
        <p:nvSpPr>
          <p:cNvPr id="8" name="Tijdelijke aanduiding voor voettekst 3"/>
          <p:cNvSpPr>
            <a:spLocks noGrp="1"/>
          </p:cNvSpPr>
          <p:nvPr>
            <p:ph type="ftr" sz="quarter" idx="11"/>
          </p:nvPr>
        </p:nvSpPr>
        <p:spPr>
          <a:xfrm>
            <a:off x="1566000" y="4536000"/>
            <a:ext cx="1980000" cy="216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image" Target="../media/image1.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8.pn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bwMode="auto">
          <a:xfrm>
            <a:off x="0" y="4779000"/>
            <a:ext cx="9144000" cy="413100"/>
          </a:xfrm>
          <a:prstGeom prst="rect">
            <a:avLst/>
          </a:prstGeom>
          <a:gradFill flip="none" rotWithShape="1">
            <a:gsLst>
              <a:gs pos="0">
                <a:srgbClr val="3BBB99"/>
              </a:gs>
              <a:gs pos="100000">
                <a:srgbClr val="278E74"/>
              </a:gs>
            </a:gsLst>
            <a:lin ang="0" scaled="1"/>
            <a:tileRect/>
          </a:gradFill>
          <a:ln w="9525" cap="flat" cmpd="sng" algn="ctr">
            <a:noFill/>
            <a:prstDash val="solid"/>
            <a:round/>
            <a:headEnd type="none" w="med" len="med"/>
            <a:tailEnd type="none" w="med" len="med"/>
          </a:ln>
          <a:effectLst/>
        </p:spPr>
        <p:txBody>
          <a:bodyPr lIns="0" tIns="0" rIns="0" bIns="0"/>
          <a:lstStyle/>
          <a:p>
            <a:pPr>
              <a:spcBef>
                <a:spcPct val="20000"/>
              </a:spcBef>
              <a:defRPr/>
            </a:pPr>
            <a:endParaRPr lang="nl-NL">
              <a:ea typeface="Arial" pitchFamily="-109" charset="0"/>
              <a:cs typeface="Arial" pitchFamily="-109" charset="0"/>
            </a:endParaRPr>
          </a:p>
        </p:txBody>
      </p:sp>
      <p:sp>
        <p:nvSpPr>
          <p:cNvPr id="2" name="Tijdelijke aanduiding voor titel 1"/>
          <p:cNvSpPr>
            <a:spLocks noGrp="1"/>
          </p:cNvSpPr>
          <p:nvPr>
            <p:ph type="title"/>
          </p:nvPr>
        </p:nvSpPr>
        <p:spPr>
          <a:xfrm>
            <a:off x="540000" y="135000"/>
            <a:ext cx="8334000" cy="675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012499"/>
            <a:ext cx="8334000" cy="3321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4536000"/>
            <a:ext cx="936000" cy="216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20/02/2017</a:t>
            </a:fld>
            <a:endParaRPr lang="nl-BE" dirty="0"/>
          </a:p>
        </p:txBody>
      </p:sp>
      <p:sp>
        <p:nvSpPr>
          <p:cNvPr id="5" name="Tijdelijke aanduiding voor voettekst 4"/>
          <p:cNvSpPr>
            <a:spLocks noGrp="1"/>
          </p:cNvSpPr>
          <p:nvPr>
            <p:ph type="ftr" sz="quarter" idx="3"/>
          </p:nvPr>
        </p:nvSpPr>
        <p:spPr>
          <a:xfrm>
            <a:off x="1566000" y="4536000"/>
            <a:ext cx="1980000" cy="216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4536000"/>
            <a:ext cx="936000" cy="216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‹nr.›</a:t>
            </a:fld>
            <a:endParaRPr lang="nl-BE" dirty="0"/>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35000"/>
            <a:ext cx="8334000" cy="675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012499"/>
            <a:ext cx="8334000" cy="3321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4536000"/>
            <a:ext cx="936000" cy="216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20/02/2017</a:t>
            </a:fld>
            <a:endParaRPr lang="nl-BE" dirty="0"/>
          </a:p>
        </p:txBody>
      </p:sp>
      <p:sp>
        <p:nvSpPr>
          <p:cNvPr id="5" name="Tijdelijke aanduiding voor voettekst 4"/>
          <p:cNvSpPr>
            <a:spLocks noGrp="1"/>
          </p:cNvSpPr>
          <p:nvPr>
            <p:ph type="ftr" sz="quarter" idx="3"/>
          </p:nvPr>
        </p:nvSpPr>
        <p:spPr>
          <a:xfrm>
            <a:off x="1566000" y="4536000"/>
            <a:ext cx="1980000" cy="216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4536000"/>
            <a:ext cx="936000" cy="216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‹nr.›</a:t>
            </a:fld>
            <a:endParaRPr lang="nl-BE" dirty="0"/>
          </a:p>
        </p:txBody>
      </p:sp>
      <p:sp>
        <p:nvSpPr>
          <p:cNvPr id="7" name="Rechthoek 6"/>
          <p:cNvSpPr/>
          <p:nvPr/>
        </p:nvSpPr>
        <p:spPr>
          <a:xfrm>
            <a:off x="0" y="4779000"/>
            <a:ext cx="9144000" cy="3645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spTree>
    <p:extLst>
      <p:ext uri="{BB962C8B-B14F-4D97-AF65-F5344CB8AC3E}">
        <p14:creationId xmlns:p14="http://schemas.microsoft.com/office/powerpoint/2010/main" val="303178767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30" r:id="rId3"/>
    <p:sldLayoutId id="2147483714" r:id="rId4"/>
    <p:sldLayoutId id="2147483715" r:id="rId5"/>
    <p:sldLayoutId id="2147483716" r:id="rId6"/>
    <p:sldLayoutId id="2147483717" r:id="rId7"/>
    <p:sldLayoutId id="2147483718" r:id="rId8"/>
    <p:sldLayoutId id="2147483719" r:id="rId9"/>
  </p:sldLayoutIdLst>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2808000"/>
            <a:ext cx="3240000" cy="2001177"/>
          </a:xfrm>
          <a:prstGeom prst="rect">
            <a:avLst/>
          </a:prstGeom>
        </p:spPr>
      </p:pic>
      <p:sp>
        <p:nvSpPr>
          <p:cNvPr id="2" name="Tijdelijke aanduiding voor titel 1"/>
          <p:cNvSpPr>
            <a:spLocks noGrp="1"/>
          </p:cNvSpPr>
          <p:nvPr>
            <p:ph type="title"/>
          </p:nvPr>
        </p:nvSpPr>
        <p:spPr>
          <a:xfrm>
            <a:off x="540000" y="135000"/>
            <a:ext cx="8334000" cy="675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012499"/>
            <a:ext cx="8334000" cy="3321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4536000"/>
            <a:ext cx="936000" cy="216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20/02/2017</a:t>
            </a:fld>
            <a:endParaRPr lang="nl-BE" dirty="0"/>
          </a:p>
        </p:txBody>
      </p:sp>
      <p:sp>
        <p:nvSpPr>
          <p:cNvPr id="5" name="Tijdelijke aanduiding voor voettekst 4"/>
          <p:cNvSpPr>
            <a:spLocks noGrp="1"/>
          </p:cNvSpPr>
          <p:nvPr>
            <p:ph type="ftr" sz="quarter" idx="3"/>
          </p:nvPr>
        </p:nvSpPr>
        <p:spPr>
          <a:xfrm>
            <a:off x="1566000" y="4536000"/>
            <a:ext cx="1980000" cy="216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4536000"/>
            <a:ext cx="936000" cy="216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‹nr.›</a:t>
            </a:fld>
            <a:endParaRPr lang="nl-BE" dirty="0"/>
          </a:p>
        </p:txBody>
      </p:sp>
      <p:sp>
        <p:nvSpPr>
          <p:cNvPr id="7" name="Rechthoek 6"/>
          <p:cNvSpPr/>
          <p:nvPr/>
        </p:nvSpPr>
        <p:spPr>
          <a:xfrm>
            <a:off x="0" y="4779000"/>
            <a:ext cx="9144000" cy="3645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FFFFFF"/>
              </a:solidFill>
            </a:endParaRPr>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4000" y="4536000"/>
            <a:ext cx="1135201" cy="405000"/>
          </a:xfrm>
          <a:prstGeom prst="rect">
            <a:avLst/>
          </a:prstGeom>
        </p:spPr>
      </p:pic>
    </p:spTree>
    <p:extLst>
      <p:ext uri="{BB962C8B-B14F-4D97-AF65-F5344CB8AC3E}">
        <p14:creationId xmlns:p14="http://schemas.microsoft.com/office/powerpoint/2010/main" val="39811498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1" r:id="rId3"/>
    <p:sldLayoutId id="2147483724" r:id="rId4"/>
    <p:sldLayoutId id="2147483725" r:id="rId5"/>
    <p:sldLayoutId id="2147483726" r:id="rId6"/>
    <p:sldLayoutId id="2147483727" r:id="rId7"/>
    <p:sldLayoutId id="2147483728" r:id="rId8"/>
    <p:sldLayoutId id="2147483729" r:id="rId9"/>
  </p:sldLayoutIdLst>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9.tmp"/></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4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096000" y="1419622"/>
            <a:ext cx="6048000" cy="1581814"/>
          </a:xfrm>
        </p:spPr>
        <p:txBody>
          <a:bodyPr/>
          <a:lstStyle/>
          <a:p>
            <a:r>
              <a:rPr lang="nl-BE" sz="3200" dirty="0" smtClean="0"/>
              <a:t>Ontwikkeling en implementatie van een BMS op een bestaande lithium-ijzerfosfaat batterij bank</a:t>
            </a:r>
            <a:endParaRPr lang="nl-BE" sz="3200" dirty="0"/>
          </a:p>
        </p:txBody>
      </p:sp>
      <p:sp>
        <p:nvSpPr>
          <p:cNvPr id="3" name="Ondertitel 2"/>
          <p:cNvSpPr>
            <a:spLocks noGrp="1"/>
          </p:cNvSpPr>
          <p:nvPr>
            <p:ph type="subTitle" idx="1"/>
          </p:nvPr>
        </p:nvSpPr>
        <p:spPr>
          <a:xfrm>
            <a:off x="3096000" y="3501798"/>
            <a:ext cx="5580000" cy="810000"/>
          </a:xfrm>
        </p:spPr>
        <p:txBody>
          <a:bodyPr/>
          <a:lstStyle/>
          <a:p>
            <a:r>
              <a:rPr lang="nl-BE" sz="1600" dirty="0"/>
              <a:t>Masterproef 2016 – 2017</a:t>
            </a:r>
          </a:p>
          <a:p>
            <a:r>
              <a:rPr lang="nl-BE" sz="1600" dirty="0" smtClean="0"/>
              <a:t>Karel Van Peteghem</a:t>
            </a:r>
            <a:endParaRPr lang="nl-BE" sz="1600" dirty="0"/>
          </a:p>
        </p:txBody>
      </p:sp>
    </p:spTree>
    <p:extLst>
      <p:ext uri="{BB962C8B-B14F-4D97-AF65-F5344CB8AC3E}">
        <p14:creationId xmlns:p14="http://schemas.microsoft.com/office/powerpoint/2010/main" val="4207188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smtClean="0"/>
              <a:t>Aanpak semester 1</a:t>
            </a:r>
            <a:endParaRPr lang="nl-BE" dirty="0"/>
          </a:p>
        </p:txBody>
      </p:sp>
      <p:sp>
        <p:nvSpPr>
          <p:cNvPr id="3" name="Ondertitel 2"/>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93943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Aanpak semester 1</a:t>
            </a:r>
            <a:endParaRPr lang="nl-BE" dirty="0"/>
          </a:p>
        </p:txBody>
      </p:sp>
      <p:sp>
        <p:nvSpPr>
          <p:cNvPr id="3" name="Tijdelijke aanduiding voor inhoud 2"/>
          <p:cNvSpPr>
            <a:spLocks noGrp="1"/>
          </p:cNvSpPr>
          <p:nvPr>
            <p:ph idx="1"/>
          </p:nvPr>
        </p:nvSpPr>
        <p:spPr>
          <a:xfrm>
            <a:off x="540000" y="1012498"/>
            <a:ext cx="8334000" cy="3575475"/>
          </a:xfrm>
        </p:spPr>
        <p:txBody>
          <a:bodyPr/>
          <a:lstStyle/>
          <a:p>
            <a:r>
              <a:rPr lang="nl-BE" dirty="0" smtClean="0"/>
              <a:t>Balanceren gebeurt aan de hand van SOC</a:t>
            </a:r>
          </a:p>
          <a:p>
            <a:pPr marL="0" indent="0">
              <a:buNone/>
            </a:pPr>
            <a:endParaRPr lang="nl-BE" dirty="0"/>
          </a:p>
          <a:p>
            <a:pPr>
              <a:buFont typeface="Wingdings" panose="05000000000000000000" pitchFamily="2" charset="2"/>
              <a:buChar char="à"/>
            </a:pPr>
            <a:r>
              <a:rPr lang="nl-BE" dirty="0" smtClean="0">
                <a:sym typeface="Wingdings" panose="05000000000000000000" pitchFamily="2" charset="2"/>
              </a:rPr>
              <a:t>Modelleren van de cel</a:t>
            </a:r>
            <a:endParaRPr lang="nl-BE" dirty="0">
              <a:sym typeface="Wingdings" panose="05000000000000000000" pitchFamily="2" charset="2"/>
            </a:endParaRPr>
          </a:p>
          <a:p>
            <a:r>
              <a:rPr lang="nl-BE" dirty="0" smtClean="0"/>
              <a:t>Chemisch of elektrisch benaderen</a:t>
            </a:r>
          </a:p>
        </p:txBody>
      </p:sp>
    </p:spTree>
    <p:extLst>
      <p:ext uri="{BB962C8B-B14F-4D97-AF65-F5344CB8AC3E}">
        <p14:creationId xmlns:p14="http://schemas.microsoft.com/office/powerpoint/2010/main" val="721851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Aanpak semester 1</a:t>
            </a:r>
            <a:endParaRPr lang="nl-BE" dirty="0"/>
          </a:p>
        </p:txBody>
      </p:sp>
      <p:sp>
        <p:nvSpPr>
          <p:cNvPr id="3" name="Tijdelijke aanduiding voor inhoud 2"/>
          <p:cNvSpPr>
            <a:spLocks noGrp="1"/>
          </p:cNvSpPr>
          <p:nvPr>
            <p:ph idx="1"/>
          </p:nvPr>
        </p:nvSpPr>
        <p:spPr>
          <a:xfrm>
            <a:off x="447004" y="1012498"/>
            <a:ext cx="8334000" cy="3575475"/>
          </a:xfrm>
        </p:spPr>
        <p:txBody>
          <a:bodyPr/>
          <a:lstStyle/>
          <a:p>
            <a:r>
              <a:rPr lang="nl-BE" dirty="0" smtClean="0"/>
              <a:t>De meest gebruikelijke manieren om SOC te schatten:</a:t>
            </a:r>
            <a:endParaRPr lang="nl-BE" dirty="0"/>
          </a:p>
          <a:p>
            <a:pPr>
              <a:buFont typeface="Wingdings" panose="05000000000000000000" pitchFamily="2" charset="2"/>
              <a:buChar char="à"/>
            </a:pPr>
            <a:r>
              <a:rPr lang="nl-BE" dirty="0" smtClean="0">
                <a:sym typeface="Wingdings" panose="05000000000000000000" pitchFamily="2" charset="2"/>
              </a:rPr>
              <a:t>Ah-tellen</a:t>
            </a:r>
          </a:p>
          <a:p>
            <a:pPr>
              <a:buFont typeface="Wingdings" panose="05000000000000000000" pitchFamily="2" charset="2"/>
              <a:buChar char="à"/>
            </a:pPr>
            <a:r>
              <a:rPr lang="nl-BE" dirty="0" smtClean="0">
                <a:sym typeface="Wingdings" panose="05000000000000000000" pitchFamily="2" charset="2"/>
              </a:rPr>
              <a:t>OCV aanpak</a:t>
            </a:r>
          </a:p>
          <a:p>
            <a:pPr>
              <a:buFont typeface="Wingdings" panose="05000000000000000000" pitchFamily="2" charset="2"/>
              <a:buChar char="à"/>
            </a:pPr>
            <a:r>
              <a:rPr lang="nl-BE" dirty="0" smtClean="0">
                <a:sym typeface="Wingdings" panose="05000000000000000000" pitchFamily="2" charset="2"/>
              </a:rPr>
              <a:t>Terminal voltage aanpak</a:t>
            </a:r>
          </a:p>
          <a:p>
            <a:pPr>
              <a:buFont typeface="Wingdings" panose="05000000000000000000" pitchFamily="2" charset="2"/>
              <a:buChar char="à"/>
            </a:pPr>
            <a:r>
              <a:rPr lang="nl-BE" dirty="0" err="1" smtClean="0">
                <a:sym typeface="Wingdings" panose="05000000000000000000" pitchFamily="2" charset="2"/>
              </a:rPr>
              <a:t>Kalman</a:t>
            </a:r>
            <a:r>
              <a:rPr lang="nl-BE" dirty="0" smtClean="0">
                <a:sym typeface="Wingdings" panose="05000000000000000000" pitchFamily="2" charset="2"/>
              </a:rPr>
              <a:t> filtering </a:t>
            </a:r>
          </a:p>
          <a:p>
            <a:pPr>
              <a:buFont typeface="Wingdings" panose="05000000000000000000" pitchFamily="2" charset="2"/>
              <a:buChar char="à"/>
            </a:pPr>
            <a:r>
              <a:rPr lang="nl-BE" dirty="0" smtClean="0">
                <a:sym typeface="Wingdings" panose="05000000000000000000" pitchFamily="2" charset="2"/>
              </a:rPr>
              <a:t>Neurale netwerken</a:t>
            </a:r>
          </a:p>
          <a:p>
            <a:pPr>
              <a:buFont typeface="Wingdings" panose="05000000000000000000" pitchFamily="2" charset="2"/>
              <a:buChar char="à"/>
            </a:pPr>
            <a:endParaRPr lang="nl-BE" dirty="0" smtClean="0"/>
          </a:p>
          <a:p>
            <a:r>
              <a:rPr lang="nl-BE" dirty="0" smtClean="0"/>
              <a:t>Deze hebben voor en nadelen.</a:t>
            </a:r>
            <a:endParaRPr lang="nl-BE" dirty="0"/>
          </a:p>
          <a:p>
            <a:pPr marL="0" indent="0">
              <a:buNone/>
            </a:pPr>
            <a:endParaRPr lang="nl-BE" dirty="0" smtClean="0"/>
          </a:p>
        </p:txBody>
      </p:sp>
    </p:spTree>
    <p:extLst>
      <p:ext uri="{BB962C8B-B14F-4D97-AF65-F5344CB8AC3E}">
        <p14:creationId xmlns:p14="http://schemas.microsoft.com/office/powerpoint/2010/main" val="220690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Aanpak semester 1</a:t>
            </a:r>
            <a:endParaRPr lang="nl-BE" dirty="0"/>
          </a:p>
        </p:txBody>
      </p:sp>
      <p:sp>
        <p:nvSpPr>
          <p:cNvPr id="3" name="Tijdelijke aanduiding voor inhoud 2"/>
          <p:cNvSpPr>
            <a:spLocks noGrp="1"/>
          </p:cNvSpPr>
          <p:nvPr>
            <p:ph idx="1"/>
          </p:nvPr>
        </p:nvSpPr>
        <p:spPr>
          <a:xfrm>
            <a:off x="447004" y="1012498"/>
            <a:ext cx="8334000" cy="3575475"/>
          </a:xfrm>
        </p:spPr>
        <p:txBody>
          <a:bodyPr/>
          <a:lstStyle/>
          <a:p>
            <a:r>
              <a:rPr lang="nl-BE" dirty="0" smtClean="0"/>
              <a:t>Ah-</a:t>
            </a:r>
            <a:r>
              <a:rPr lang="nl-BE" dirty="0" err="1" smtClean="0"/>
              <a:t>counting</a:t>
            </a:r>
            <a:r>
              <a:rPr lang="nl-BE" dirty="0" smtClean="0"/>
              <a:t> is de basis van SOC schatten</a:t>
            </a:r>
          </a:p>
          <a:p>
            <a:endParaRPr lang="nl-BE" dirty="0"/>
          </a:p>
          <a:p>
            <a:endParaRPr lang="nl-BE" dirty="0" smtClean="0"/>
          </a:p>
          <a:p>
            <a:endParaRPr lang="nl-BE" dirty="0"/>
          </a:p>
          <a:p>
            <a:r>
              <a:rPr lang="nl-BE" dirty="0" smtClean="0"/>
              <a:t>Indien de initiële SOC gekend is kan men dus de SOC op elk moment bepaald worden</a:t>
            </a:r>
          </a:p>
          <a:p>
            <a:endParaRPr lang="nl-BE" dirty="0"/>
          </a:p>
          <a:p>
            <a:pPr marL="0" indent="0">
              <a:buNone/>
            </a:pPr>
            <a:r>
              <a:rPr lang="nl-BE" dirty="0" smtClean="0">
                <a:sym typeface="Wingdings" panose="05000000000000000000" pitchFamily="2" charset="2"/>
              </a:rPr>
              <a:t> Probleem: houdt geen rekening met andere invloeden.</a:t>
            </a:r>
            <a:endParaRPr lang="nl-BE" dirty="0" smtClean="0"/>
          </a:p>
          <a:p>
            <a:endParaRPr lang="nl-BE" dirty="0"/>
          </a:p>
          <a:p>
            <a:pPr marL="0" indent="0">
              <a:buNone/>
            </a:pPr>
            <a:endParaRPr lang="nl-BE" dirty="0" smtClean="0"/>
          </a:p>
        </p:txBody>
      </p:sp>
      <p:pic>
        <p:nvPicPr>
          <p:cNvPr id="4" name="Afbeelding 3" descr="Combined state of charge estimator for electric vehicle battery pack - Mozilla Firefox"/>
          <p:cNvPicPr>
            <a:picLocks noChangeAspect="1"/>
          </p:cNvPicPr>
          <p:nvPr/>
        </p:nvPicPr>
        <p:blipFill rotWithShape="1">
          <a:blip r:embed="rId2">
            <a:extLst>
              <a:ext uri="{28A0092B-C50C-407E-A947-70E740481C1C}">
                <a14:useLocalDpi xmlns:a14="http://schemas.microsoft.com/office/drawing/2010/main" val="0"/>
              </a:ext>
            </a:extLst>
          </a:blip>
          <a:srcRect l="8510" t="71000" r="67501" b="21405"/>
          <a:stretch/>
        </p:blipFill>
        <p:spPr>
          <a:xfrm>
            <a:off x="1649676" y="1797355"/>
            <a:ext cx="2706300" cy="846404"/>
          </a:xfrm>
          <a:prstGeom prst="rect">
            <a:avLst/>
          </a:prstGeom>
        </p:spPr>
      </p:pic>
    </p:spTree>
    <p:extLst>
      <p:ext uri="{BB962C8B-B14F-4D97-AF65-F5344CB8AC3E}">
        <p14:creationId xmlns:p14="http://schemas.microsoft.com/office/powerpoint/2010/main" val="313845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Aanpak semester 1</a:t>
            </a:r>
            <a:endParaRPr lang="nl-BE" dirty="0"/>
          </a:p>
        </p:txBody>
      </p:sp>
      <p:sp>
        <p:nvSpPr>
          <p:cNvPr id="3" name="Tijdelijke aanduiding voor inhoud 2"/>
          <p:cNvSpPr>
            <a:spLocks noGrp="1"/>
          </p:cNvSpPr>
          <p:nvPr>
            <p:ph idx="1"/>
          </p:nvPr>
        </p:nvSpPr>
        <p:spPr>
          <a:xfrm>
            <a:off x="385681" y="1012498"/>
            <a:ext cx="8334000" cy="3575475"/>
          </a:xfrm>
        </p:spPr>
        <p:txBody>
          <a:bodyPr/>
          <a:lstStyle/>
          <a:p>
            <a:r>
              <a:rPr lang="nl-BE" dirty="0" err="1" smtClean="0"/>
              <a:t>Kalman</a:t>
            </a:r>
            <a:r>
              <a:rPr lang="nl-BE" dirty="0" smtClean="0"/>
              <a:t> filtering</a:t>
            </a:r>
          </a:p>
          <a:p>
            <a:pPr marL="0" indent="0">
              <a:buNone/>
            </a:pPr>
            <a:endParaRPr lang="nl-BE" dirty="0"/>
          </a:p>
          <a:p>
            <a:pPr marL="0" indent="0">
              <a:buNone/>
            </a:pPr>
            <a:r>
              <a:rPr lang="nl-BE" dirty="0" smtClean="0"/>
              <a:t>-Wordt veel gebruikt bij BMS</a:t>
            </a:r>
            <a:endParaRPr lang="nl-BE" dirty="0"/>
          </a:p>
          <a:p>
            <a:pPr marL="0" indent="0">
              <a:buNone/>
            </a:pPr>
            <a:r>
              <a:rPr lang="nl-BE" dirty="0" smtClean="0"/>
              <a:t>-steunt op </a:t>
            </a:r>
            <a:r>
              <a:rPr lang="nl-BE" dirty="0" err="1" smtClean="0"/>
              <a:t>kansrekenen</a:t>
            </a:r>
            <a:r>
              <a:rPr lang="nl-BE" dirty="0" smtClean="0"/>
              <a:t> </a:t>
            </a:r>
            <a:br>
              <a:rPr lang="nl-BE" dirty="0" smtClean="0"/>
            </a:br>
            <a:endParaRPr lang="nl-BE" dirty="0"/>
          </a:p>
          <a:p>
            <a:pPr marL="0" indent="0">
              <a:buNone/>
            </a:pPr>
            <a:r>
              <a:rPr lang="nl-BE" dirty="0" smtClean="0"/>
              <a:t>-telkens wordt er een schatting </a:t>
            </a:r>
          </a:p>
          <a:p>
            <a:pPr marL="0" indent="0">
              <a:buNone/>
            </a:pPr>
            <a:r>
              <a:rPr lang="nl-BE" dirty="0" smtClean="0"/>
              <a:t>gemaakt en deze wordt</a:t>
            </a:r>
            <a:br>
              <a:rPr lang="nl-BE" dirty="0" smtClean="0"/>
            </a:br>
            <a:r>
              <a:rPr lang="nl-BE" dirty="0" smtClean="0"/>
              <a:t>gecorrigeerd door een meting</a:t>
            </a:r>
          </a:p>
        </p:txBody>
      </p:sp>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681" y="826083"/>
            <a:ext cx="4524375" cy="3295650"/>
          </a:xfrm>
          <a:prstGeom prst="rect">
            <a:avLst/>
          </a:prstGeom>
        </p:spPr>
      </p:pic>
    </p:spTree>
    <p:extLst>
      <p:ext uri="{BB962C8B-B14F-4D97-AF65-F5344CB8AC3E}">
        <p14:creationId xmlns:p14="http://schemas.microsoft.com/office/powerpoint/2010/main" val="235423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Aanpak semester 1</a:t>
            </a:r>
            <a:endParaRPr lang="nl-BE" dirty="0"/>
          </a:p>
        </p:txBody>
      </p:sp>
      <p:sp>
        <p:nvSpPr>
          <p:cNvPr id="3" name="Tijdelijke aanduiding voor inhoud 2"/>
          <p:cNvSpPr>
            <a:spLocks noGrp="1"/>
          </p:cNvSpPr>
          <p:nvPr>
            <p:ph idx="1"/>
          </p:nvPr>
        </p:nvSpPr>
        <p:spPr>
          <a:xfrm>
            <a:off x="447004" y="1012498"/>
            <a:ext cx="8334000" cy="3575475"/>
          </a:xfrm>
        </p:spPr>
        <p:txBody>
          <a:bodyPr/>
          <a:lstStyle/>
          <a:p>
            <a:r>
              <a:rPr lang="nl-BE" dirty="0" smtClean="0"/>
              <a:t>Hieruit ontstond de </a:t>
            </a:r>
            <a:r>
              <a:rPr lang="nl-BE" dirty="0" err="1" smtClean="0"/>
              <a:t>Kalman</a:t>
            </a:r>
            <a:r>
              <a:rPr lang="nl-BE" dirty="0" smtClean="0"/>
              <a:t>-Ah techniek</a:t>
            </a:r>
          </a:p>
          <a:p>
            <a:r>
              <a:rPr lang="nl-BE" dirty="0" smtClean="0"/>
              <a:t>Deze methode is populair bij SOC schatting</a:t>
            </a:r>
          </a:p>
          <a:p>
            <a:pPr marL="0" indent="0">
              <a:buNone/>
            </a:pPr>
            <a:r>
              <a:rPr lang="nl-BE" dirty="0" smtClean="0"/>
              <a:t/>
            </a:r>
            <a:br>
              <a:rPr lang="nl-BE" dirty="0" smtClean="0"/>
            </a:br>
            <a:r>
              <a:rPr lang="nl-BE" dirty="0" smtClean="0">
                <a:sym typeface="Wingdings" panose="05000000000000000000" pitchFamily="2" charset="2"/>
              </a:rPr>
              <a:t> De “time update/</a:t>
            </a:r>
            <a:r>
              <a:rPr lang="nl-BE" dirty="0" err="1" smtClean="0">
                <a:sym typeface="Wingdings" panose="05000000000000000000" pitchFamily="2" charset="2"/>
              </a:rPr>
              <a:t>prediction</a:t>
            </a:r>
            <a:r>
              <a:rPr lang="nl-BE" dirty="0" smtClean="0">
                <a:sym typeface="Wingdings" panose="05000000000000000000" pitchFamily="2" charset="2"/>
              </a:rPr>
              <a:t>” zal gebeuren aan de hand van een elektrisch model</a:t>
            </a:r>
          </a:p>
          <a:p>
            <a:pPr marL="0" indent="0">
              <a:buNone/>
            </a:pPr>
            <a:endParaRPr lang="nl-BE" dirty="0">
              <a:sym typeface="Wingdings" panose="05000000000000000000" pitchFamily="2" charset="2"/>
            </a:endParaRPr>
          </a:p>
          <a:p>
            <a:pPr marL="0" indent="0">
              <a:buNone/>
            </a:pPr>
            <a:r>
              <a:rPr lang="nl-BE" dirty="0" smtClean="0">
                <a:sym typeface="Wingdings" panose="05000000000000000000" pitchFamily="2" charset="2"/>
              </a:rPr>
              <a:t> De “</a:t>
            </a:r>
            <a:r>
              <a:rPr lang="nl-BE" dirty="0" err="1" smtClean="0">
                <a:sym typeface="Wingdings" panose="05000000000000000000" pitchFamily="2" charset="2"/>
              </a:rPr>
              <a:t>measurement</a:t>
            </a:r>
            <a:r>
              <a:rPr lang="nl-BE" dirty="0" smtClean="0">
                <a:sym typeface="Wingdings" panose="05000000000000000000" pitchFamily="2" charset="2"/>
              </a:rPr>
              <a:t> update/</a:t>
            </a:r>
            <a:r>
              <a:rPr lang="nl-BE" dirty="0" err="1" smtClean="0">
                <a:sym typeface="Wingdings" panose="05000000000000000000" pitchFamily="2" charset="2"/>
              </a:rPr>
              <a:t>correction</a:t>
            </a:r>
            <a:r>
              <a:rPr lang="nl-BE" dirty="0" smtClean="0">
                <a:sym typeface="Wingdings" panose="05000000000000000000" pitchFamily="2" charset="2"/>
              </a:rPr>
              <a:t>” zal gebeuren aan de hand van de Ah-methode</a:t>
            </a:r>
            <a:endParaRPr lang="nl-BE" dirty="0"/>
          </a:p>
          <a:p>
            <a:endParaRPr lang="nl-BE" dirty="0" smtClean="0"/>
          </a:p>
          <a:p>
            <a:endParaRPr lang="nl-BE" dirty="0"/>
          </a:p>
          <a:p>
            <a:endParaRPr lang="nl-BE" dirty="0"/>
          </a:p>
          <a:p>
            <a:pPr marL="0" indent="0">
              <a:buNone/>
            </a:pPr>
            <a:endParaRPr lang="nl-BE" dirty="0" smtClean="0"/>
          </a:p>
        </p:txBody>
      </p:sp>
    </p:spTree>
    <p:extLst>
      <p:ext uri="{BB962C8B-B14F-4D97-AF65-F5344CB8AC3E}">
        <p14:creationId xmlns:p14="http://schemas.microsoft.com/office/powerpoint/2010/main" val="226321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smtClean="0"/>
              <a:t>Elektrisch model</a:t>
            </a:r>
            <a:endParaRPr lang="nl-BE" dirty="0"/>
          </a:p>
        </p:txBody>
      </p:sp>
      <p:sp>
        <p:nvSpPr>
          <p:cNvPr id="3" name="Ondertitel 2"/>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15279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467544" y="1282719"/>
            <a:ext cx="5452081" cy="3863508"/>
          </a:xfrm>
        </p:spPr>
        <p:txBody>
          <a:bodyPr/>
          <a:lstStyle/>
          <a:p>
            <a:r>
              <a:rPr lang="nl-BE" sz="2000" dirty="0" smtClean="0"/>
              <a:t>Een BMS is </a:t>
            </a:r>
            <a:r>
              <a:rPr lang="nl-BE" sz="2000" dirty="0" err="1" smtClean="0"/>
              <a:t>hoogstafhankelijk</a:t>
            </a:r>
            <a:r>
              <a:rPr lang="nl-BE" sz="2000" dirty="0" smtClean="0"/>
              <a:t> van een goed elektrisch model. </a:t>
            </a:r>
            <a:endParaRPr lang="nl-BE" sz="2000" dirty="0"/>
          </a:p>
          <a:p>
            <a:endParaRPr lang="nl-BE" sz="2000" dirty="0"/>
          </a:p>
          <a:p>
            <a:r>
              <a:rPr lang="nl-BE" sz="2000" dirty="0" smtClean="0"/>
              <a:t>Het model moet statisch en dynamisch gedrag goed kunnen inschatten.</a:t>
            </a:r>
          </a:p>
          <a:p>
            <a:endParaRPr lang="nl-BE" sz="2000" dirty="0"/>
          </a:p>
          <a:p>
            <a:pPr marL="0" indent="0">
              <a:buNone/>
            </a:pPr>
            <a:endParaRPr lang="nl-BE" dirty="0" smtClean="0"/>
          </a:p>
        </p:txBody>
      </p:sp>
    </p:spTree>
    <p:extLst>
      <p:ext uri="{BB962C8B-B14F-4D97-AF65-F5344CB8AC3E}">
        <p14:creationId xmlns:p14="http://schemas.microsoft.com/office/powerpoint/2010/main" val="374838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344055" y="810000"/>
            <a:ext cx="3476924" cy="3863508"/>
          </a:xfrm>
        </p:spPr>
        <p:txBody>
          <a:bodyPr/>
          <a:lstStyle/>
          <a:p>
            <a:r>
              <a:rPr lang="nl-BE" sz="2000" dirty="0" smtClean="0"/>
              <a:t>In de literatuur zijn verschillende modellen te vinden variërend van zeer eenvoudig tot zeer ingewikkeld </a:t>
            </a:r>
            <a:endParaRPr lang="nl-BE" sz="2000" dirty="0"/>
          </a:p>
          <a:p>
            <a:r>
              <a:rPr lang="nl-BE" sz="2000" dirty="0" smtClean="0"/>
              <a:t>Uit het doctoraatsonderzoek van prof. </a:t>
            </a:r>
            <a:r>
              <a:rPr lang="nl-BE" sz="2000" dirty="0" err="1" smtClean="0"/>
              <a:t>Noshin</a:t>
            </a:r>
            <a:r>
              <a:rPr lang="nl-BE" sz="2000" dirty="0" smtClean="0"/>
              <a:t> </a:t>
            </a:r>
            <a:r>
              <a:rPr lang="nl-BE" sz="2000" dirty="0" err="1" smtClean="0"/>
              <a:t>Omar</a:t>
            </a:r>
            <a:r>
              <a:rPr lang="nl-BE" sz="2000" dirty="0" smtClean="0"/>
              <a:t> is een elektrisch model voortgevloeid</a:t>
            </a:r>
          </a:p>
          <a:p>
            <a:endParaRPr lang="nl-BE" sz="2000" dirty="0"/>
          </a:p>
          <a:p>
            <a:pPr marL="0" indent="0">
              <a:buNone/>
            </a:pPr>
            <a:endParaRPr lang="nl-BE" dirty="0" smtClean="0"/>
          </a:p>
        </p:txBody>
      </p:sp>
      <p:pic>
        <p:nvPicPr>
          <p:cNvPr id="4" name="Afbeelding 3" descr="Schermopname"/>
          <p:cNvPicPr>
            <a:picLocks noChangeAspect="1"/>
          </p:cNvPicPr>
          <p:nvPr/>
        </p:nvPicPr>
        <p:blipFill rotWithShape="1">
          <a:blip r:embed="rId2">
            <a:extLst>
              <a:ext uri="{28A0092B-C50C-407E-A947-70E740481C1C}">
                <a14:useLocalDpi xmlns:a14="http://schemas.microsoft.com/office/drawing/2010/main" val="0"/>
              </a:ext>
            </a:extLst>
          </a:blip>
          <a:srcRect t="7934" r="3118" b="4192"/>
          <a:stretch/>
        </p:blipFill>
        <p:spPr>
          <a:xfrm>
            <a:off x="3971001" y="839439"/>
            <a:ext cx="4896544" cy="3312368"/>
          </a:xfrm>
          <a:prstGeom prst="rect">
            <a:avLst/>
          </a:prstGeom>
        </p:spPr>
      </p:pic>
    </p:spTree>
    <p:extLst>
      <p:ext uri="{BB962C8B-B14F-4D97-AF65-F5344CB8AC3E}">
        <p14:creationId xmlns:p14="http://schemas.microsoft.com/office/powerpoint/2010/main" val="100955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467544" y="3363838"/>
            <a:ext cx="8280920" cy="1093817"/>
          </a:xfrm>
        </p:spPr>
        <p:txBody>
          <a:bodyPr/>
          <a:lstStyle/>
          <a:p>
            <a:r>
              <a:rPr lang="nl-BE" sz="1200" dirty="0" err="1" smtClean="0"/>
              <a:t>Rsd</a:t>
            </a:r>
            <a:r>
              <a:rPr lang="nl-BE" sz="1200" dirty="0" smtClean="0"/>
              <a:t> = zelfontlading</a:t>
            </a:r>
          </a:p>
          <a:p>
            <a:r>
              <a:rPr lang="nl-BE" sz="1200" dirty="0" smtClean="0"/>
              <a:t>R0v = veroudering </a:t>
            </a:r>
          </a:p>
          <a:p>
            <a:r>
              <a:rPr lang="nl-BE" sz="1200" dirty="0" smtClean="0"/>
              <a:t>R0, </a:t>
            </a:r>
            <a:r>
              <a:rPr lang="nl-BE" sz="1200" dirty="0" err="1" smtClean="0"/>
              <a:t>ch</a:t>
            </a:r>
            <a:r>
              <a:rPr lang="nl-BE" sz="1200" dirty="0" smtClean="0"/>
              <a:t> or </a:t>
            </a:r>
            <a:r>
              <a:rPr lang="nl-BE" sz="1200" dirty="0" err="1" smtClean="0"/>
              <a:t>disch</a:t>
            </a:r>
            <a:r>
              <a:rPr lang="nl-BE" sz="1200" dirty="0" smtClean="0"/>
              <a:t> = uitgangsweerstand bij op- of ontladen</a:t>
            </a:r>
          </a:p>
          <a:p>
            <a:r>
              <a:rPr lang="nl-BE" sz="1200" dirty="0" smtClean="0"/>
              <a:t>R1,C1 </a:t>
            </a:r>
            <a:r>
              <a:rPr lang="nl-BE" sz="1200" dirty="0" smtClean="0">
                <a:sym typeface="Wingdings" panose="05000000000000000000" pitchFamily="2" charset="2"/>
              </a:rPr>
              <a:t> recovery effect en hysterese</a:t>
            </a:r>
            <a:endParaRPr lang="nl-BE" sz="1200" dirty="0"/>
          </a:p>
          <a:p>
            <a:pPr marL="0" indent="0">
              <a:buNone/>
            </a:pPr>
            <a:endParaRPr lang="nl-BE" dirty="0" smtClean="0"/>
          </a:p>
        </p:txBody>
      </p:sp>
      <p:pic>
        <p:nvPicPr>
          <p:cNvPr id="5" name="Afbeelding 4"/>
          <p:cNvPicPr>
            <a:picLocks noChangeAspect="1"/>
          </p:cNvPicPr>
          <p:nvPr/>
        </p:nvPicPr>
        <p:blipFill rotWithShape="1">
          <a:blip r:embed="rId2">
            <a:extLst>
              <a:ext uri="{28A0092B-C50C-407E-A947-70E740481C1C}">
                <a14:useLocalDpi xmlns:a14="http://schemas.microsoft.com/office/drawing/2010/main" val="0"/>
              </a:ext>
            </a:extLst>
          </a:blip>
          <a:srcRect l="17868" t="11200" r="29866" b="10401"/>
          <a:stretch/>
        </p:blipFill>
        <p:spPr>
          <a:xfrm rot="16200000">
            <a:off x="3251850" y="-1076651"/>
            <a:ext cx="2304256" cy="6144675"/>
          </a:xfrm>
          <a:prstGeom prst="rect">
            <a:avLst/>
          </a:prstGeom>
        </p:spPr>
      </p:pic>
    </p:spTree>
    <p:extLst>
      <p:ext uri="{BB962C8B-B14F-4D97-AF65-F5344CB8AC3E}">
        <p14:creationId xmlns:p14="http://schemas.microsoft.com/office/powerpoint/2010/main" val="186084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Inhoudstabel</a:t>
            </a:r>
          </a:p>
        </p:txBody>
      </p:sp>
      <p:sp>
        <p:nvSpPr>
          <p:cNvPr id="6" name="Tijdelijke aanduiding voor inhoud 5"/>
          <p:cNvSpPr>
            <a:spLocks noGrp="1"/>
          </p:cNvSpPr>
          <p:nvPr>
            <p:ph idx="1"/>
          </p:nvPr>
        </p:nvSpPr>
        <p:spPr/>
        <p:txBody>
          <a:bodyPr/>
          <a:lstStyle/>
          <a:p>
            <a:pPr marL="457200" indent="-457200">
              <a:buFont typeface="+mj-lt"/>
              <a:buAutoNum type="arabicPeriod"/>
            </a:pPr>
            <a:r>
              <a:rPr lang="nl-BE" dirty="0" smtClean="0"/>
              <a:t>Opdrachtomschrijving</a:t>
            </a:r>
          </a:p>
          <a:p>
            <a:pPr marL="457200" indent="-457200">
              <a:buFont typeface="+mj-lt"/>
              <a:buAutoNum type="arabicPeriod"/>
            </a:pPr>
            <a:r>
              <a:rPr lang="nl-BE" dirty="0" smtClean="0"/>
              <a:t>Aanpak semester 1</a:t>
            </a:r>
          </a:p>
          <a:p>
            <a:pPr marL="457200" indent="-457200">
              <a:buFont typeface="+mj-lt"/>
              <a:buAutoNum type="arabicPeriod"/>
            </a:pPr>
            <a:r>
              <a:rPr lang="nl-BE" dirty="0" smtClean="0"/>
              <a:t>Elektrisch model</a:t>
            </a:r>
            <a:endParaRPr lang="nl-BE" dirty="0"/>
          </a:p>
          <a:p>
            <a:pPr marL="457200" indent="-457200">
              <a:buFont typeface="+mj-lt"/>
              <a:buAutoNum type="arabicPeriod"/>
            </a:pPr>
            <a:r>
              <a:rPr lang="nl-BE" dirty="0" smtClean="0"/>
              <a:t>Programma</a:t>
            </a:r>
            <a:endParaRPr lang="nl-BE" dirty="0"/>
          </a:p>
          <a:p>
            <a:pPr marL="457200" indent="-457200">
              <a:buFont typeface="+mj-lt"/>
              <a:buAutoNum type="arabicPeriod"/>
            </a:pPr>
            <a:r>
              <a:rPr lang="nl-BE" dirty="0" smtClean="0"/>
              <a:t>Resultaten metingen</a:t>
            </a:r>
            <a:endParaRPr lang="nl-BE" dirty="0"/>
          </a:p>
          <a:p>
            <a:pPr marL="457200" indent="-457200">
              <a:buFont typeface="+mj-lt"/>
              <a:buAutoNum type="arabicPeriod"/>
            </a:pPr>
            <a:r>
              <a:rPr lang="nl-BE" dirty="0" smtClean="0"/>
              <a:t>Aanpak semester 2</a:t>
            </a:r>
            <a:endParaRPr lang="nl-BE" dirty="0"/>
          </a:p>
          <a:p>
            <a:pPr marL="457200" indent="-457200">
              <a:buFont typeface="+mj-lt"/>
              <a:buAutoNum type="arabicPeriod"/>
            </a:pPr>
            <a:r>
              <a:rPr lang="nl-BE" dirty="0"/>
              <a:t>Planning</a:t>
            </a:r>
          </a:p>
          <a:p>
            <a:pPr marL="457200" indent="-457200">
              <a:buFont typeface="+mj-lt"/>
              <a:buAutoNum type="arabicPeriod"/>
            </a:pPr>
            <a:endParaRPr lang="nl-BE" dirty="0"/>
          </a:p>
          <a:p>
            <a:pPr marL="457200" indent="-457200">
              <a:buFont typeface="+mj-lt"/>
              <a:buAutoNum type="arabicPeriod"/>
            </a:pPr>
            <a:endParaRPr lang="nl-BE" dirty="0"/>
          </a:p>
        </p:txBody>
      </p:sp>
    </p:spTree>
    <p:extLst>
      <p:ext uri="{BB962C8B-B14F-4D97-AF65-F5344CB8AC3E}">
        <p14:creationId xmlns:p14="http://schemas.microsoft.com/office/powerpoint/2010/main" val="2900652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683568" y="987574"/>
            <a:ext cx="4515977" cy="3863508"/>
          </a:xfrm>
        </p:spPr>
        <p:txBody>
          <a:bodyPr/>
          <a:lstStyle/>
          <a:p>
            <a:r>
              <a:rPr lang="nl-BE" sz="2000" dirty="0" smtClean="0"/>
              <a:t>Invloeden op het model?</a:t>
            </a:r>
          </a:p>
          <a:p>
            <a:pPr marL="0" indent="0">
              <a:buNone/>
            </a:pPr>
            <a:r>
              <a:rPr lang="nl-BE" sz="2000" dirty="0" smtClean="0"/>
              <a:t>-</a:t>
            </a:r>
            <a:r>
              <a:rPr lang="nl-BE" sz="2000" b="1" dirty="0" smtClean="0"/>
              <a:t>Spanning, Temperatuur , Stroom</a:t>
            </a:r>
          </a:p>
          <a:p>
            <a:pPr marL="0" indent="0">
              <a:buNone/>
            </a:pPr>
            <a:r>
              <a:rPr lang="nl-BE" sz="2000" dirty="0" smtClean="0"/>
              <a:t>-inwendige weerstand</a:t>
            </a:r>
          </a:p>
          <a:p>
            <a:pPr marL="0" indent="0">
              <a:buNone/>
            </a:pPr>
            <a:r>
              <a:rPr lang="nl-BE" sz="2000" dirty="0"/>
              <a:t>-</a:t>
            </a:r>
            <a:r>
              <a:rPr lang="nl-BE" sz="2000" dirty="0" smtClean="0"/>
              <a:t>hysterese</a:t>
            </a:r>
            <a:endParaRPr lang="nl-BE" sz="2000" dirty="0"/>
          </a:p>
          <a:p>
            <a:pPr marL="0" indent="0">
              <a:buNone/>
            </a:pPr>
            <a:r>
              <a:rPr lang="nl-BE" sz="2000" dirty="0" smtClean="0"/>
              <a:t>-zelfontlading</a:t>
            </a:r>
          </a:p>
          <a:p>
            <a:pPr marL="0" indent="0">
              <a:buNone/>
            </a:pPr>
            <a:r>
              <a:rPr lang="nl-BE" sz="2000" dirty="0" smtClean="0"/>
              <a:t>-veroudering</a:t>
            </a:r>
          </a:p>
          <a:p>
            <a:pPr marL="0" indent="0">
              <a:buNone/>
            </a:pPr>
            <a:r>
              <a:rPr lang="nl-BE" sz="2000" dirty="0" smtClean="0"/>
              <a:t>-sampletijd</a:t>
            </a:r>
          </a:p>
          <a:p>
            <a:pPr marL="0" indent="0">
              <a:buNone/>
            </a:pPr>
            <a:r>
              <a:rPr lang="nl-BE" sz="2000" dirty="0" smtClean="0"/>
              <a:t>-eigenverbruik van elektronica</a:t>
            </a:r>
            <a:br>
              <a:rPr lang="nl-BE" sz="2000" dirty="0" smtClean="0"/>
            </a:br>
            <a:r>
              <a:rPr lang="nl-BE" sz="2000" dirty="0" smtClean="0"/>
              <a:t>-laad- en ontlaadrendement</a:t>
            </a:r>
          </a:p>
        </p:txBody>
      </p:sp>
    </p:spTree>
    <p:extLst>
      <p:ext uri="{BB962C8B-B14F-4D97-AF65-F5344CB8AC3E}">
        <p14:creationId xmlns:p14="http://schemas.microsoft.com/office/powerpoint/2010/main" val="358311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344055" y="810000"/>
            <a:ext cx="3476924" cy="3863508"/>
          </a:xfrm>
        </p:spPr>
        <p:txBody>
          <a:bodyPr/>
          <a:lstStyle/>
          <a:p>
            <a:r>
              <a:rPr lang="nl-BE" sz="2000" dirty="0" smtClean="0"/>
              <a:t>Verschillen tussen deze modellen:</a:t>
            </a:r>
            <a:br>
              <a:rPr lang="nl-BE" sz="2000" dirty="0" smtClean="0"/>
            </a:br>
            <a:endParaRPr lang="nl-BE" sz="2000" dirty="0" smtClean="0"/>
          </a:p>
          <a:p>
            <a:pPr>
              <a:buFontTx/>
              <a:buChar char="-"/>
            </a:pPr>
            <a:r>
              <a:rPr lang="nl-BE" sz="2000" dirty="0" smtClean="0"/>
              <a:t>oplaad of ontlaadafhankelijkheid van de veroudering </a:t>
            </a:r>
          </a:p>
          <a:p>
            <a:pPr>
              <a:buFontTx/>
              <a:buChar char="-"/>
            </a:pPr>
            <a:r>
              <a:rPr lang="nl-BE" sz="2000" dirty="0" smtClean="0"/>
              <a:t>Het gedrag als de belasting tegen 0 </a:t>
            </a:r>
            <a:r>
              <a:rPr lang="el-GR" sz="2000" dirty="0" smtClean="0"/>
              <a:t>Ω</a:t>
            </a:r>
            <a:r>
              <a:rPr lang="nl-BE" sz="2000" dirty="0" smtClean="0"/>
              <a:t> bedraagt (grote stromen dus)</a:t>
            </a:r>
            <a:endParaRPr lang="nl-BE" sz="2000" dirty="0"/>
          </a:p>
          <a:p>
            <a:pPr marL="0" indent="0">
              <a:buNone/>
            </a:pPr>
            <a:endParaRPr lang="nl-BE" dirty="0" smtClean="0"/>
          </a:p>
        </p:txBody>
      </p:sp>
      <p:pic>
        <p:nvPicPr>
          <p:cNvPr id="4" name="Afbeelding 3" descr="Schermopname"/>
          <p:cNvPicPr>
            <a:picLocks noChangeAspect="1"/>
          </p:cNvPicPr>
          <p:nvPr/>
        </p:nvPicPr>
        <p:blipFill rotWithShape="1">
          <a:blip r:embed="rId2">
            <a:extLst>
              <a:ext uri="{28A0092B-C50C-407E-A947-70E740481C1C}">
                <a14:useLocalDpi xmlns:a14="http://schemas.microsoft.com/office/drawing/2010/main" val="0"/>
              </a:ext>
            </a:extLst>
          </a:blip>
          <a:srcRect t="7934" r="3118" b="4192"/>
          <a:stretch/>
        </p:blipFill>
        <p:spPr>
          <a:xfrm>
            <a:off x="3971001" y="839439"/>
            <a:ext cx="4896544" cy="3312368"/>
          </a:xfrm>
          <a:prstGeom prst="rect">
            <a:avLst/>
          </a:prstGeom>
        </p:spPr>
      </p:pic>
    </p:spTree>
    <p:extLst>
      <p:ext uri="{BB962C8B-B14F-4D97-AF65-F5344CB8AC3E}">
        <p14:creationId xmlns:p14="http://schemas.microsoft.com/office/powerpoint/2010/main" val="2901127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467544" y="3363838"/>
            <a:ext cx="8280920" cy="1093817"/>
          </a:xfrm>
        </p:spPr>
        <p:txBody>
          <a:bodyPr/>
          <a:lstStyle/>
          <a:p>
            <a:r>
              <a:rPr lang="nl-BE" sz="1200" dirty="0" smtClean="0"/>
              <a:t>Basisschema dat gebruikt wordt voor rekenwerk.</a:t>
            </a:r>
          </a:p>
          <a:p>
            <a:r>
              <a:rPr lang="nl-BE" sz="1200" dirty="0" smtClean="0"/>
              <a:t>De waarden voor de basisschema worden bepaald door parameterbepaling</a:t>
            </a:r>
          </a:p>
          <a:p>
            <a:endParaRPr lang="nl-BE" sz="1200" dirty="0"/>
          </a:p>
          <a:p>
            <a:pPr marL="0" indent="0">
              <a:buNone/>
            </a:pPr>
            <a:endParaRPr lang="nl-BE" dirty="0" smtClean="0"/>
          </a:p>
        </p:txBody>
      </p:sp>
      <p:pic>
        <p:nvPicPr>
          <p:cNvPr id="6" name="Afbeelding 5"/>
          <p:cNvPicPr>
            <a:picLocks noChangeAspect="1"/>
          </p:cNvPicPr>
          <p:nvPr/>
        </p:nvPicPr>
        <p:blipFill rotWithShape="1">
          <a:blip r:embed="rId2">
            <a:extLst>
              <a:ext uri="{28A0092B-C50C-407E-A947-70E740481C1C}">
                <a14:useLocalDpi xmlns:a14="http://schemas.microsoft.com/office/drawing/2010/main" val="0"/>
              </a:ext>
            </a:extLst>
          </a:blip>
          <a:srcRect l="22623" t="6602" r="10179" b="8000"/>
          <a:stretch/>
        </p:blipFill>
        <p:spPr>
          <a:xfrm rot="16200000">
            <a:off x="2223261" y="-650462"/>
            <a:ext cx="2393045" cy="5406506"/>
          </a:xfrm>
          <a:prstGeom prst="rect">
            <a:avLst/>
          </a:prstGeom>
        </p:spPr>
      </p:pic>
    </p:spTree>
    <p:extLst>
      <p:ext uri="{BB962C8B-B14F-4D97-AF65-F5344CB8AC3E}">
        <p14:creationId xmlns:p14="http://schemas.microsoft.com/office/powerpoint/2010/main" val="1489985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467544" y="3363838"/>
            <a:ext cx="8280920" cy="1093817"/>
          </a:xfrm>
        </p:spPr>
        <p:txBody>
          <a:bodyPr/>
          <a:lstStyle/>
          <a:p>
            <a:r>
              <a:rPr lang="nl-BE" sz="1200" dirty="0" smtClean="0"/>
              <a:t>De volgende differentiaalvergelijkingen kunnen worden opgesteld</a:t>
            </a:r>
          </a:p>
          <a:p>
            <a:endParaRPr lang="nl-BE" sz="1200" dirty="0"/>
          </a:p>
          <a:p>
            <a:pPr marL="0" indent="0">
              <a:buNone/>
            </a:pPr>
            <a:endParaRPr lang="nl-BE" dirty="0" smtClean="0"/>
          </a:p>
        </p:txBody>
      </p:sp>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l="5200" t="12201" r="32578" b="12201"/>
          <a:stretch/>
        </p:blipFill>
        <p:spPr>
          <a:xfrm rot="16200000">
            <a:off x="1769874" y="-56542"/>
            <a:ext cx="1800201" cy="3888432"/>
          </a:xfrm>
          <a:prstGeom prst="rect">
            <a:avLst/>
          </a:prstGeom>
        </p:spPr>
      </p:pic>
    </p:spTree>
    <p:extLst>
      <p:ext uri="{BB962C8B-B14F-4D97-AF65-F5344CB8AC3E}">
        <p14:creationId xmlns:p14="http://schemas.microsoft.com/office/powerpoint/2010/main" val="1599693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467544" y="3363838"/>
            <a:ext cx="8280920" cy="1093817"/>
          </a:xfrm>
        </p:spPr>
        <p:txBody>
          <a:bodyPr/>
          <a:lstStyle/>
          <a:p>
            <a:r>
              <a:rPr lang="nl-BE" sz="1200" dirty="0" smtClean="0"/>
              <a:t>De differentiaalvergelijkingen kunnen worden omgezet naar discrete tijd</a:t>
            </a:r>
          </a:p>
          <a:p>
            <a:endParaRPr lang="nl-BE" sz="1200" dirty="0"/>
          </a:p>
          <a:p>
            <a:pPr marL="0" indent="0">
              <a:buNone/>
            </a:pPr>
            <a:endParaRPr lang="nl-BE" dirty="0" smtClean="0"/>
          </a:p>
        </p:txBody>
      </p:sp>
      <p:pic>
        <p:nvPicPr>
          <p:cNvPr id="5" name="Afbeelding 4"/>
          <p:cNvPicPr>
            <a:picLocks noChangeAspect="1"/>
          </p:cNvPicPr>
          <p:nvPr/>
        </p:nvPicPr>
        <p:blipFill rotWithShape="1">
          <a:blip r:embed="rId2">
            <a:extLst>
              <a:ext uri="{28A0092B-C50C-407E-A947-70E740481C1C}">
                <a14:useLocalDpi xmlns:a14="http://schemas.microsoft.com/office/drawing/2010/main" val="0"/>
              </a:ext>
            </a:extLst>
          </a:blip>
          <a:srcRect l="23700" t="5599" r="21545" b="2001"/>
          <a:stretch/>
        </p:blipFill>
        <p:spPr>
          <a:xfrm rot="16200000">
            <a:off x="2804146" y="-1071130"/>
            <a:ext cx="2093501" cy="6280499"/>
          </a:xfrm>
          <a:prstGeom prst="rect">
            <a:avLst/>
          </a:prstGeom>
        </p:spPr>
      </p:pic>
    </p:spTree>
    <p:extLst>
      <p:ext uri="{BB962C8B-B14F-4D97-AF65-F5344CB8AC3E}">
        <p14:creationId xmlns:p14="http://schemas.microsoft.com/office/powerpoint/2010/main" val="408350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319978" y="1367362"/>
            <a:ext cx="2088232" cy="1279663"/>
          </a:xfrm>
        </p:spPr>
        <p:txBody>
          <a:bodyPr/>
          <a:lstStyle/>
          <a:p>
            <a:r>
              <a:rPr lang="nl-BE" sz="1200" dirty="0" smtClean="0"/>
              <a:t>Dit is het algemene blokschema van de kalmanfilter</a:t>
            </a:r>
          </a:p>
          <a:p>
            <a:r>
              <a:rPr lang="nl-BE" sz="1200" dirty="0" smtClean="0"/>
              <a:t>Met bijhorende vergelijkingen</a:t>
            </a:r>
          </a:p>
          <a:p>
            <a:endParaRPr lang="nl-BE" sz="1200" dirty="0"/>
          </a:p>
          <a:p>
            <a:pPr marL="0" indent="0">
              <a:buNone/>
            </a:pPr>
            <a:endParaRPr lang="nl-BE" dirty="0" smtClean="0"/>
          </a:p>
        </p:txBody>
      </p:sp>
      <p:pic>
        <p:nvPicPr>
          <p:cNvPr id="5" name="Afbeelding 4"/>
          <p:cNvPicPr>
            <a:picLocks noChangeAspect="1"/>
          </p:cNvPicPr>
          <p:nvPr/>
        </p:nvPicPr>
        <p:blipFill rotWithShape="1">
          <a:blip r:embed="rId2">
            <a:extLst>
              <a:ext uri="{28A0092B-C50C-407E-A947-70E740481C1C}">
                <a14:useLocalDpi xmlns:a14="http://schemas.microsoft.com/office/drawing/2010/main" val="0"/>
              </a:ext>
            </a:extLst>
          </a:blip>
          <a:srcRect l="39111" t="10279" r="9214" b="7710"/>
          <a:stretch/>
        </p:blipFill>
        <p:spPr>
          <a:xfrm rot="16200000">
            <a:off x="4300685" y="-973359"/>
            <a:ext cx="2232250" cy="6298132"/>
          </a:xfrm>
          <a:prstGeom prst="rect">
            <a:avLst/>
          </a:prstGeom>
        </p:spPr>
      </p:pic>
      <p:pic>
        <p:nvPicPr>
          <p:cNvPr id="6" name="Afbeelding 5"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943" y="3541413"/>
            <a:ext cx="4833733" cy="962649"/>
          </a:xfrm>
          <a:prstGeom prst="rect">
            <a:avLst/>
          </a:prstGeom>
        </p:spPr>
      </p:pic>
    </p:spTree>
    <p:extLst>
      <p:ext uri="{BB962C8B-B14F-4D97-AF65-F5344CB8AC3E}">
        <p14:creationId xmlns:p14="http://schemas.microsoft.com/office/powerpoint/2010/main" val="349146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319978" y="1367362"/>
            <a:ext cx="2739854" cy="2194303"/>
          </a:xfrm>
        </p:spPr>
        <p:txBody>
          <a:bodyPr/>
          <a:lstStyle/>
          <a:p>
            <a:r>
              <a:rPr lang="nl-BE" sz="1500" dirty="0" smtClean="0"/>
              <a:t>Dit is het algemene blokschema van de kalmanfilter</a:t>
            </a:r>
          </a:p>
          <a:p>
            <a:r>
              <a:rPr lang="nl-BE" sz="1500" dirty="0" smtClean="0"/>
              <a:t>Met bijhorende vergelijkingen</a:t>
            </a:r>
          </a:p>
          <a:p>
            <a:endParaRPr lang="nl-BE" sz="1200" dirty="0" smtClean="0"/>
          </a:p>
          <a:p>
            <a:r>
              <a:rPr lang="nl-BE" sz="1500" dirty="0" smtClean="0"/>
              <a:t>Uit de vergelijkingen van de discrete tijd kunnen de matrixen van de kalmanfilter bepaald worden</a:t>
            </a:r>
          </a:p>
          <a:p>
            <a:endParaRPr lang="nl-BE" sz="1200" dirty="0"/>
          </a:p>
          <a:p>
            <a:pPr marL="0" indent="0">
              <a:buNone/>
            </a:pPr>
            <a:endParaRPr lang="nl-BE" sz="1200" dirty="0"/>
          </a:p>
          <a:p>
            <a:pPr marL="0" indent="0">
              <a:buNone/>
            </a:pPr>
            <a:endParaRPr lang="nl-BE" dirty="0" smtClean="0"/>
          </a:p>
        </p:txBody>
      </p:sp>
      <p:pic>
        <p:nvPicPr>
          <p:cNvPr id="6" name="Afbeelding 5"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1124056"/>
            <a:ext cx="4833733" cy="962649"/>
          </a:xfrm>
          <a:prstGeom prst="rect">
            <a:avLst/>
          </a:prstGeom>
        </p:spPr>
      </p:pic>
      <p:pic>
        <p:nvPicPr>
          <p:cNvPr id="7" name="Afbeelding 6" descr="Schermopname"/>
          <p:cNvPicPr>
            <a:picLocks noChangeAspect="1"/>
          </p:cNvPicPr>
          <p:nvPr/>
        </p:nvPicPr>
        <p:blipFill rotWithShape="1">
          <a:blip r:embed="rId3">
            <a:extLst>
              <a:ext uri="{28A0092B-C50C-407E-A947-70E740481C1C}">
                <a14:useLocalDpi xmlns:a14="http://schemas.microsoft.com/office/drawing/2010/main" val="0"/>
              </a:ext>
            </a:extLst>
          </a:blip>
          <a:srcRect l="55087" t="-2608"/>
          <a:stretch/>
        </p:blipFill>
        <p:spPr>
          <a:xfrm>
            <a:off x="4441889" y="2750869"/>
            <a:ext cx="1893156" cy="536688"/>
          </a:xfrm>
          <a:prstGeom prst="rect">
            <a:avLst/>
          </a:prstGeom>
        </p:spPr>
      </p:pic>
      <p:pic>
        <p:nvPicPr>
          <p:cNvPr id="8" name="Afbeelding 7" descr="Schermopname"/>
          <p:cNvPicPr>
            <a:picLocks noChangeAspect="1"/>
          </p:cNvPicPr>
          <p:nvPr/>
        </p:nvPicPr>
        <p:blipFill rotWithShape="1">
          <a:blip r:embed="rId3">
            <a:extLst>
              <a:ext uri="{28A0092B-C50C-407E-A947-70E740481C1C}">
                <a14:useLocalDpi xmlns:a14="http://schemas.microsoft.com/office/drawing/2010/main" val="0"/>
              </a:ext>
            </a:extLst>
          </a:blip>
          <a:srcRect r="89527" b="-15367"/>
          <a:stretch/>
        </p:blipFill>
        <p:spPr>
          <a:xfrm>
            <a:off x="4011344" y="2782976"/>
            <a:ext cx="441470" cy="603423"/>
          </a:xfrm>
          <a:prstGeom prst="rect">
            <a:avLst/>
          </a:prstGeom>
        </p:spPr>
      </p:pic>
      <p:pic>
        <p:nvPicPr>
          <p:cNvPr id="9" name="Afbeelding 8" descr="Schermopna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74" y="3309637"/>
            <a:ext cx="1226536" cy="504056"/>
          </a:xfrm>
          <a:prstGeom prst="rect">
            <a:avLst/>
          </a:prstGeom>
        </p:spPr>
      </p:pic>
      <p:pic>
        <p:nvPicPr>
          <p:cNvPr id="10" name="Afbeelding 9" descr="Schermopname"/>
          <p:cNvPicPr>
            <a:picLocks noChangeAspect="1"/>
          </p:cNvPicPr>
          <p:nvPr/>
        </p:nvPicPr>
        <p:blipFill rotWithShape="1">
          <a:blip r:embed="rId2">
            <a:extLst>
              <a:ext uri="{28A0092B-C50C-407E-A947-70E740481C1C}">
                <a14:useLocalDpi xmlns:a14="http://schemas.microsoft.com/office/drawing/2010/main" val="0"/>
              </a:ext>
            </a:extLst>
          </a:blip>
          <a:srcRect t="1" r="88741" b="-9819"/>
          <a:stretch/>
        </p:blipFill>
        <p:spPr>
          <a:xfrm>
            <a:off x="3410237" y="2857816"/>
            <a:ext cx="544253" cy="1057165"/>
          </a:xfrm>
          <a:prstGeom prst="rect">
            <a:avLst/>
          </a:prstGeom>
        </p:spPr>
      </p:pic>
    </p:spTree>
    <p:extLst>
      <p:ext uri="{BB962C8B-B14F-4D97-AF65-F5344CB8AC3E}">
        <p14:creationId xmlns:p14="http://schemas.microsoft.com/office/powerpoint/2010/main" val="2096602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319978" y="1367362"/>
            <a:ext cx="2088232" cy="1279663"/>
          </a:xfrm>
        </p:spPr>
        <p:txBody>
          <a:bodyPr/>
          <a:lstStyle/>
          <a:p>
            <a:r>
              <a:rPr lang="nl-BE" sz="1200" dirty="0" smtClean="0"/>
              <a:t>Deze matrixen kunnen gevonden worden en zullen gebruikt worden voor de kalmanfiltering</a:t>
            </a:r>
          </a:p>
          <a:p>
            <a:endParaRPr lang="nl-BE" sz="1200" dirty="0"/>
          </a:p>
          <a:p>
            <a:pPr marL="0" indent="0">
              <a:buNone/>
            </a:pPr>
            <a:endParaRPr lang="nl-BE" dirty="0" smtClean="0"/>
          </a:p>
        </p:txBody>
      </p:sp>
      <p:pic>
        <p:nvPicPr>
          <p:cNvPr id="6" name="Afbeelding 5"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367362"/>
            <a:ext cx="4833733" cy="962649"/>
          </a:xfrm>
          <a:prstGeom prst="rect">
            <a:avLst/>
          </a:prstGeom>
        </p:spPr>
      </p:pic>
      <p:pic>
        <p:nvPicPr>
          <p:cNvPr id="7" name="Afbeelding 6"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2678516"/>
            <a:ext cx="5612626" cy="1621426"/>
          </a:xfrm>
          <a:prstGeom prst="rect">
            <a:avLst/>
          </a:prstGeom>
        </p:spPr>
      </p:pic>
    </p:spTree>
    <p:extLst>
      <p:ext uri="{BB962C8B-B14F-4D97-AF65-F5344CB8AC3E}">
        <p14:creationId xmlns:p14="http://schemas.microsoft.com/office/powerpoint/2010/main" val="2072501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Elektrisch model</a:t>
            </a:r>
            <a:endParaRPr lang="nl-BE" dirty="0"/>
          </a:p>
        </p:txBody>
      </p:sp>
      <p:sp>
        <p:nvSpPr>
          <p:cNvPr id="3" name="Tijdelijke aanduiding voor inhoud 2"/>
          <p:cNvSpPr>
            <a:spLocks noGrp="1"/>
          </p:cNvSpPr>
          <p:nvPr>
            <p:ph idx="1"/>
          </p:nvPr>
        </p:nvSpPr>
        <p:spPr>
          <a:xfrm>
            <a:off x="5364697" y="1162574"/>
            <a:ext cx="2373729" cy="235639"/>
          </a:xfrm>
        </p:spPr>
        <p:txBody>
          <a:bodyPr/>
          <a:lstStyle/>
          <a:p>
            <a:r>
              <a:rPr lang="nl-BE" sz="1200" dirty="0" smtClean="0"/>
              <a:t>Initialisatie</a:t>
            </a:r>
            <a:endParaRPr lang="nl-BE" sz="1200" dirty="0"/>
          </a:p>
          <a:p>
            <a:pPr marL="0" indent="0">
              <a:buNone/>
            </a:pPr>
            <a:endParaRPr lang="nl-BE" dirty="0" smtClean="0"/>
          </a:p>
        </p:txBody>
      </p:sp>
      <p:pic>
        <p:nvPicPr>
          <p:cNvPr id="4" name="Afbeelding 3"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027" y="1398213"/>
            <a:ext cx="1324160" cy="428685"/>
          </a:xfrm>
          <a:prstGeom prst="rect">
            <a:avLst/>
          </a:prstGeom>
        </p:spPr>
      </p:pic>
      <p:sp>
        <p:nvSpPr>
          <p:cNvPr id="10" name="Tijdelijke aanduiding voor inhoud 2"/>
          <p:cNvSpPr txBox="1">
            <a:spLocks/>
          </p:cNvSpPr>
          <p:nvPr/>
        </p:nvSpPr>
        <p:spPr>
          <a:xfrm>
            <a:off x="5364697" y="1968927"/>
            <a:ext cx="2373729" cy="235639"/>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sz="1200" dirty="0" smtClean="0"/>
              <a:t>Time Update</a:t>
            </a:r>
          </a:p>
          <a:p>
            <a:pPr marL="0" indent="0">
              <a:buFont typeface="Arial" pitchFamily="34" charset="0"/>
              <a:buNone/>
            </a:pPr>
            <a:endParaRPr lang="nl-BE" dirty="0" smtClean="0"/>
          </a:p>
        </p:txBody>
      </p:sp>
      <p:pic>
        <p:nvPicPr>
          <p:cNvPr id="5" name="Afbeelding 4"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242" y="2218613"/>
            <a:ext cx="2200582" cy="685896"/>
          </a:xfrm>
          <a:prstGeom prst="rect">
            <a:avLst/>
          </a:prstGeom>
        </p:spPr>
      </p:pic>
      <p:sp>
        <p:nvSpPr>
          <p:cNvPr id="12" name="Tijdelijke aanduiding voor inhoud 2"/>
          <p:cNvSpPr txBox="1">
            <a:spLocks/>
          </p:cNvSpPr>
          <p:nvPr/>
        </p:nvSpPr>
        <p:spPr>
          <a:xfrm>
            <a:off x="5398191" y="2853682"/>
            <a:ext cx="2373729" cy="235639"/>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sz="1200" dirty="0" err="1" smtClean="0"/>
              <a:t>Measurement</a:t>
            </a:r>
            <a:r>
              <a:rPr lang="nl-BE" sz="1200" dirty="0" smtClean="0"/>
              <a:t> update</a:t>
            </a:r>
          </a:p>
          <a:p>
            <a:pPr marL="0" indent="0">
              <a:buFont typeface="Arial" pitchFamily="34" charset="0"/>
              <a:buNone/>
            </a:pPr>
            <a:endParaRPr lang="nl-BE" dirty="0" smtClean="0"/>
          </a:p>
        </p:txBody>
      </p:sp>
      <p:pic>
        <p:nvPicPr>
          <p:cNvPr id="14" name="Afbeelding 13" descr="Schermopna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3202771"/>
            <a:ext cx="2229161" cy="914528"/>
          </a:xfrm>
          <a:prstGeom prst="rect">
            <a:avLst/>
          </a:prstGeom>
        </p:spPr>
      </p:pic>
      <p:sp>
        <p:nvSpPr>
          <p:cNvPr id="15" name="Tijdelijke aanduiding voor inhoud 2"/>
          <p:cNvSpPr txBox="1">
            <a:spLocks/>
          </p:cNvSpPr>
          <p:nvPr/>
        </p:nvSpPr>
        <p:spPr>
          <a:xfrm>
            <a:off x="539552" y="1037670"/>
            <a:ext cx="3600400" cy="319026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sz="1600" dirty="0" smtClean="0"/>
              <a:t>Matrix-berekening nodig voor kalmanfilter.</a:t>
            </a:r>
          </a:p>
          <a:p>
            <a:endParaRPr lang="nl-BE" sz="1600" dirty="0"/>
          </a:p>
          <a:p>
            <a:r>
              <a:rPr lang="nl-BE" sz="1600" dirty="0" smtClean="0"/>
              <a:t>Dit principe werkt aan de hand van de </a:t>
            </a:r>
            <a:r>
              <a:rPr lang="nl-BE" sz="1600" dirty="0" err="1" smtClean="0"/>
              <a:t>extended</a:t>
            </a:r>
            <a:r>
              <a:rPr lang="nl-BE" sz="1600" dirty="0" smtClean="0"/>
              <a:t> </a:t>
            </a:r>
            <a:r>
              <a:rPr lang="nl-BE" sz="1600" dirty="0" err="1" smtClean="0"/>
              <a:t>kalman</a:t>
            </a:r>
            <a:r>
              <a:rPr lang="nl-BE" sz="1600" dirty="0" smtClean="0"/>
              <a:t> filter.</a:t>
            </a:r>
          </a:p>
          <a:p>
            <a:endParaRPr lang="nl-BE" sz="1600" dirty="0"/>
          </a:p>
          <a:p>
            <a:r>
              <a:rPr lang="nl-BE" sz="1600" dirty="0" smtClean="0"/>
              <a:t>Om de waarden van covariantiematrixen Rk en </a:t>
            </a:r>
            <a:r>
              <a:rPr lang="nl-BE" sz="1600" dirty="0" err="1" smtClean="0"/>
              <a:t>Qk</a:t>
            </a:r>
            <a:r>
              <a:rPr lang="nl-BE" sz="1600" dirty="0" smtClean="0"/>
              <a:t> niet te moeten schatten wordt gebruik gemaakt van AEKF waarbij Rk en </a:t>
            </a:r>
            <a:r>
              <a:rPr lang="nl-BE" sz="1600" dirty="0" err="1" smtClean="0"/>
              <a:t>Qk</a:t>
            </a:r>
            <a:r>
              <a:rPr lang="nl-BE" sz="1600" dirty="0" smtClean="0"/>
              <a:t> bij elke recursie wordt </a:t>
            </a:r>
            <a:r>
              <a:rPr lang="nl-BE" sz="1600" dirty="0" err="1" smtClean="0"/>
              <a:t>herberekend</a:t>
            </a:r>
            <a:r>
              <a:rPr lang="nl-BE" sz="1600" dirty="0" smtClean="0"/>
              <a:t>.</a:t>
            </a:r>
          </a:p>
          <a:p>
            <a:endParaRPr lang="nl-BE" sz="1600" dirty="0" smtClean="0"/>
          </a:p>
          <a:p>
            <a:pPr marL="0" indent="0">
              <a:buFont typeface="Arial" pitchFamily="34" charset="0"/>
              <a:buNone/>
            </a:pPr>
            <a:endParaRPr lang="nl-BE" dirty="0" smtClean="0"/>
          </a:p>
        </p:txBody>
      </p:sp>
    </p:spTree>
    <p:extLst>
      <p:ext uri="{BB962C8B-B14F-4D97-AF65-F5344CB8AC3E}">
        <p14:creationId xmlns:p14="http://schemas.microsoft.com/office/powerpoint/2010/main" val="42398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smtClean="0"/>
              <a:t>Programma / BMS</a:t>
            </a:r>
            <a:endParaRPr lang="nl-BE" dirty="0"/>
          </a:p>
        </p:txBody>
      </p:sp>
      <p:sp>
        <p:nvSpPr>
          <p:cNvPr id="3" name="Ondertitel 2"/>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8503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err="1" smtClean="0"/>
              <a:t>Opdrachtsomschrijving</a:t>
            </a:r>
            <a:endParaRPr lang="nl-BE" dirty="0"/>
          </a:p>
        </p:txBody>
      </p:sp>
      <p:sp>
        <p:nvSpPr>
          <p:cNvPr id="3" name="Ondertitel 2"/>
          <p:cNvSpPr>
            <a:spLocks noGrp="1"/>
          </p:cNvSpPr>
          <p:nvPr>
            <p:ph type="subTitle" idx="1"/>
          </p:nvPr>
        </p:nvSpPr>
        <p:spPr>
          <a:xfrm>
            <a:off x="3635896" y="3314331"/>
            <a:ext cx="5094000" cy="810000"/>
          </a:xfrm>
        </p:spPr>
        <p:txBody>
          <a:bodyPr/>
          <a:lstStyle/>
          <a:p>
            <a:r>
              <a:rPr lang="nl-BE" sz="1800" dirty="0"/>
              <a:t>Ontwikkeling en implementatie van een BMS</a:t>
            </a:r>
            <a:endParaRPr lang="nl-BE" sz="1800" dirty="0"/>
          </a:p>
        </p:txBody>
      </p:sp>
    </p:spTree>
    <p:extLst>
      <p:ext uri="{BB962C8B-B14F-4D97-AF65-F5344CB8AC3E}">
        <p14:creationId xmlns:p14="http://schemas.microsoft.com/office/powerpoint/2010/main" val="1535720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5652020" cy="3863508"/>
          </a:xfrm>
        </p:spPr>
        <p:txBody>
          <a:bodyPr/>
          <a:lstStyle/>
          <a:p>
            <a:r>
              <a:rPr lang="nl-BE" sz="2000" dirty="0" smtClean="0"/>
              <a:t>Het programma bestaat momenteel 3 delen</a:t>
            </a:r>
          </a:p>
          <a:p>
            <a:endParaRPr lang="nl-BE" sz="2000" dirty="0"/>
          </a:p>
          <a:p>
            <a:r>
              <a:rPr lang="nl-BE" sz="2000" dirty="0" smtClean="0"/>
              <a:t>Het hoofdprogramma</a:t>
            </a:r>
          </a:p>
          <a:p>
            <a:r>
              <a:rPr lang="nl-BE" sz="2000" dirty="0" smtClean="0"/>
              <a:t>Parameterbepaling</a:t>
            </a:r>
          </a:p>
          <a:p>
            <a:r>
              <a:rPr lang="nl-BE" sz="2000" dirty="0" err="1" smtClean="0"/>
              <a:t>Kalman</a:t>
            </a:r>
            <a:r>
              <a:rPr lang="nl-BE" sz="2000" dirty="0" smtClean="0"/>
              <a:t> filter</a:t>
            </a:r>
            <a:endParaRPr lang="nl-BE" sz="2000" dirty="0"/>
          </a:p>
          <a:p>
            <a:pPr marL="0" indent="0">
              <a:buNone/>
            </a:pPr>
            <a:endParaRPr lang="nl-BE" dirty="0" smtClean="0"/>
          </a:p>
        </p:txBody>
      </p:sp>
    </p:spTree>
    <p:extLst>
      <p:ext uri="{BB962C8B-B14F-4D97-AF65-F5344CB8AC3E}">
        <p14:creationId xmlns:p14="http://schemas.microsoft.com/office/powerpoint/2010/main" val="3201475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5652020" cy="3863508"/>
          </a:xfrm>
        </p:spPr>
        <p:txBody>
          <a:bodyPr/>
          <a:lstStyle/>
          <a:p>
            <a:r>
              <a:rPr lang="nl-BE" sz="2000" dirty="0" smtClean="0"/>
              <a:t>Het hoofdprogramma</a:t>
            </a:r>
          </a:p>
          <a:p>
            <a:pPr marL="0" indent="0">
              <a:buNone/>
            </a:pPr>
            <a:r>
              <a:rPr lang="nl-BE" sz="1600" dirty="0" smtClean="0"/>
              <a:t/>
            </a:r>
            <a:br>
              <a:rPr lang="nl-BE" sz="1600" dirty="0" smtClean="0"/>
            </a:br>
            <a:r>
              <a:rPr lang="nl-BE" sz="1600" dirty="0" smtClean="0"/>
              <a:t>Flowchart = opbouw van het hoofdprogramma</a:t>
            </a:r>
          </a:p>
          <a:p>
            <a:pPr marL="0" indent="0">
              <a:buNone/>
            </a:pPr>
            <a:r>
              <a:rPr lang="nl-BE" sz="1600" dirty="0" smtClean="0"/>
              <a:t/>
            </a:r>
            <a:br>
              <a:rPr lang="nl-BE" sz="1600" dirty="0" smtClean="0"/>
            </a:br>
            <a:r>
              <a:rPr lang="nl-BE" sz="1600" dirty="0" smtClean="0"/>
              <a:t>-bestaat uit een loop die </a:t>
            </a:r>
            <a:r>
              <a:rPr lang="nl-BE" sz="1600" dirty="0" err="1" smtClean="0"/>
              <a:t>warnings</a:t>
            </a:r>
            <a:r>
              <a:rPr lang="nl-BE" sz="1600" dirty="0" smtClean="0"/>
              <a:t> genereert als er fouten zijn.</a:t>
            </a:r>
          </a:p>
          <a:p>
            <a:pPr marL="0" indent="0">
              <a:buNone/>
            </a:pPr>
            <a:endParaRPr lang="nl-BE" dirty="0" smtClean="0"/>
          </a:p>
        </p:txBody>
      </p:sp>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l="5131" t="9274" r="4016" b="2328"/>
          <a:stretch/>
        </p:blipFill>
        <p:spPr>
          <a:xfrm>
            <a:off x="6084168" y="251318"/>
            <a:ext cx="2449487" cy="4236950"/>
          </a:xfrm>
          <a:prstGeom prst="rect">
            <a:avLst/>
          </a:prstGeom>
        </p:spPr>
      </p:pic>
    </p:spTree>
    <p:extLst>
      <p:ext uri="{BB962C8B-B14F-4D97-AF65-F5344CB8AC3E}">
        <p14:creationId xmlns:p14="http://schemas.microsoft.com/office/powerpoint/2010/main" val="1703238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5652020" cy="3863508"/>
          </a:xfrm>
        </p:spPr>
        <p:txBody>
          <a:bodyPr/>
          <a:lstStyle/>
          <a:p>
            <a:r>
              <a:rPr lang="nl-BE" sz="2000" dirty="0" smtClean="0"/>
              <a:t>Het hoofdprogramma</a:t>
            </a:r>
          </a:p>
          <a:p>
            <a:pPr marL="0" indent="0">
              <a:buNone/>
            </a:pPr>
            <a:endParaRPr lang="nl-BE" dirty="0" smtClean="0"/>
          </a:p>
          <a:p>
            <a:pPr marL="0" indent="0">
              <a:buNone/>
            </a:pPr>
            <a:r>
              <a:rPr lang="nl-BE" dirty="0" smtClean="0"/>
              <a:t>-</a:t>
            </a:r>
            <a:r>
              <a:rPr lang="nl-BE" sz="1600" dirty="0" smtClean="0"/>
              <a:t>Data uit deze loop kan dan gebruikt</a:t>
            </a:r>
          </a:p>
          <a:p>
            <a:pPr marL="0" indent="0">
              <a:buNone/>
            </a:pPr>
            <a:r>
              <a:rPr lang="nl-BE" sz="1600" dirty="0" smtClean="0"/>
              <a:t>worden voor een online uitlezing en bij</a:t>
            </a:r>
          </a:p>
          <a:p>
            <a:pPr marL="0" indent="0">
              <a:buNone/>
            </a:pPr>
            <a:r>
              <a:rPr lang="nl-BE" sz="1600" dirty="0" smtClean="0"/>
              <a:t>de database</a:t>
            </a:r>
          </a:p>
          <a:p>
            <a:pPr marL="0" indent="0">
              <a:buNone/>
            </a:pPr>
            <a:endParaRPr lang="nl-BE" sz="1600" dirty="0"/>
          </a:p>
          <a:p>
            <a:pPr marL="0" indent="0">
              <a:buNone/>
            </a:pPr>
            <a:endParaRPr lang="nl-BE" dirty="0" smtClean="0"/>
          </a:p>
        </p:txBody>
      </p:sp>
      <p:pic>
        <p:nvPicPr>
          <p:cNvPr id="5" name="Afbeelding 4"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523" y="339502"/>
            <a:ext cx="4203290" cy="4125928"/>
          </a:xfrm>
          <a:prstGeom prst="rect">
            <a:avLst/>
          </a:prstGeom>
        </p:spPr>
      </p:pic>
      <p:pic>
        <p:nvPicPr>
          <p:cNvPr id="7" name="Afbeelding 6" descr="Mozilla Firefox"/>
          <p:cNvPicPr>
            <a:picLocks noChangeAspect="1"/>
          </p:cNvPicPr>
          <p:nvPr/>
        </p:nvPicPr>
        <p:blipFill rotWithShape="1">
          <a:blip r:embed="rId3" cstate="print">
            <a:extLst>
              <a:ext uri="{28A0092B-C50C-407E-A947-70E740481C1C}">
                <a14:useLocalDpi xmlns:a14="http://schemas.microsoft.com/office/drawing/2010/main" val="0"/>
              </a:ext>
            </a:extLst>
          </a:blip>
          <a:srcRect l="7351" t="26201" r="33822" b="34600"/>
          <a:stretch/>
        </p:blipFill>
        <p:spPr>
          <a:xfrm>
            <a:off x="1361496" y="3128517"/>
            <a:ext cx="1691680" cy="1184176"/>
          </a:xfrm>
          <a:prstGeom prst="rect">
            <a:avLst/>
          </a:prstGeom>
        </p:spPr>
      </p:pic>
    </p:spTree>
    <p:extLst>
      <p:ext uri="{BB962C8B-B14F-4D97-AF65-F5344CB8AC3E}">
        <p14:creationId xmlns:p14="http://schemas.microsoft.com/office/powerpoint/2010/main" val="4134926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3635796" cy="3752555"/>
          </a:xfrm>
        </p:spPr>
        <p:txBody>
          <a:bodyPr/>
          <a:lstStyle/>
          <a:p>
            <a:r>
              <a:rPr lang="nl-BE" sz="2000" dirty="0" err="1" smtClean="0"/>
              <a:t>Paremeterbepaling</a:t>
            </a:r>
            <a:endParaRPr lang="nl-BE" sz="2000" dirty="0" smtClean="0"/>
          </a:p>
          <a:p>
            <a:pPr marL="0" indent="0">
              <a:buNone/>
            </a:pPr>
            <a:endParaRPr lang="nl-BE" sz="1600" dirty="0" smtClean="0"/>
          </a:p>
          <a:p>
            <a:pPr marL="0" indent="0">
              <a:buNone/>
            </a:pPr>
            <a:r>
              <a:rPr lang="nl-BE" sz="1600" dirty="0" smtClean="0"/>
              <a:t>Dit programma zal via interpolatie uit gegevens de exacte waarden berekenen die gebruikt zullen worden voor het matrix rekenen</a:t>
            </a:r>
          </a:p>
          <a:p>
            <a:pPr marL="0" indent="0">
              <a:buNone/>
            </a:pPr>
            <a:endParaRPr lang="nl-BE" dirty="0" smtClean="0"/>
          </a:p>
        </p:txBody>
      </p:sp>
      <p:pic>
        <p:nvPicPr>
          <p:cNvPr id="6" name="Afbeelding 5" descr="Schermopn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568" y="267494"/>
            <a:ext cx="3950544" cy="3804902"/>
          </a:xfrm>
          <a:prstGeom prst="rect">
            <a:avLst/>
          </a:prstGeom>
        </p:spPr>
      </p:pic>
    </p:spTree>
    <p:extLst>
      <p:ext uri="{BB962C8B-B14F-4D97-AF65-F5344CB8AC3E}">
        <p14:creationId xmlns:p14="http://schemas.microsoft.com/office/powerpoint/2010/main" val="4051816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3635796" cy="3752555"/>
          </a:xfrm>
        </p:spPr>
        <p:txBody>
          <a:bodyPr/>
          <a:lstStyle/>
          <a:p>
            <a:r>
              <a:rPr lang="nl-BE" sz="2000" dirty="0" err="1" smtClean="0"/>
              <a:t>Paremeterbepaling</a:t>
            </a:r>
            <a:endParaRPr lang="nl-BE" sz="2000" dirty="0" smtClean="0"/>
          </a:p>
          <a:p>
            <a:pPr marL="0" indent="0">
              <a:buNone/>
            </a:pPr>
            <a:endParaRPr lang="nl-BE" sz="1600" dirty="0" smtClean="0"/>
          </a:p>
          <a:p>
            <a:pPr marL="0" indent="0">
              <a:buNone/>
            </a:pPr>
            <a:r>
              <a:rPr lang="nl-BE" sz="1600" u="sng" dirty="0" smtClean="0"/>
              <a:t>Bijvoorbeeld </a:t>
            </a:r>
            <a:r>
              <a:rPr lang="nl-BE" sz="1600" dirty="0" smtClean="0"/>
              <a:t/>
            </a:r>
            <a:br>
              <a:rPr lang="nl-BE" sz="1600" dirty="0" smtClean="0"/>
            </a:br>
            <a:r>
              <a:rPr lang="nl-BE" sz="1600" dirty="0" smtClean="0"/>
              <a:t/>
            </a:r>
            <a:br>
              <a:rPr lang="nl-BE" sz="1600" dirty="0" smtClean="0"/>
            </a:br>
            <a:r>
              <a:rPr lang="nl-BE" sz="1600" dirty="0" smtClean="0"/>
              <a:t>T=16°C in range ( 10 – 20 )</a:t>
            </a:r>
          </a:p>
          <a:p>
            <a:pPr marL="0" indent="0">
              <a:buNone/>
            </a:pPr>
            <a:r>
              <a:rPr lang="nl-BE" sz="1600" dirty="0" smtClean="0"/>
              <a:t>I = 70A in range  ( 50 – 100 ) </a:t>
            </a:r>
          </a:p>
          <a:p>
            <a:pPr marL="0" indent="0">
              <a:buNone/>
            </a:pPr>
            <a:r>
              <a:rPr lang="nl-BE" sz="1600" dirty="0" smtClean="0"/>
              <a:t>SOC = 83% in range ( 80 – 85 )</a:t>
            </a:r>
          </a:p>
          <a:p>
            <a:pPr marL="0" indent="0">
              <a:buNone/>
            </a:pPr>
            <a:endParaRPr lang="nl-BE" sz="1600" dirty="0"/>
          </a:p>
          <a:p>
            <a:pPr marL="0" indent="0">
              <a:buNone/>
            </a:pPr>
            <a:r>
              <a:rPr lang="nl-BE" sz="1600" dirty="0" smtClean="0"/>
              <a:t>Er zijn nu 2³=8 waarden waar 4+2+1=7 keer een interpolatieberekening wordt op uitgevoerd om tot 1 eindwaarde te komen</a:t>
            </a:r>
            <a:endParaRPr lang="nl-BE" sz="1600" dirty="0"/>
          </a:p>
        </p:txBody>
      </p:sp>
      <p:pic>
        <p:nvPicPr>
          <p:cNvPr id="7" name="Afbeelding 6" descr="parameterwaarden.xlsx - Excel"/>
          <p:cNvPicPr>
            <a:picLocks noChangeAspect="1"/>
          </p:cNvPicPr>
          <p:nvPr/>
        </p:nvPicPr>
        <p:blipFill rotWithShape="1">
          <a:blip r:embed="rId3">
            <a:extLst>
              <a:ext uri="{28A0092B-C50C-407E-A947-70E740481C1C}">
                <a14:useLocalDpi xmlns:a14="http://schemas.microsoft.com/office/drawing/2010/main" val="0"/>
              </a:ext>
            </a:extLst>
          </a:blip>
          <a:srcRect l="3646" t="36400" r="3127" b="10401"/>
          <a:stretch/>
        </p:blipFill>
        <p:spPr>
          <a:xfrm>
            <a:off x="3984588" y="1275606"/>
            <a:ext cx="5032980" cy="2304256"/>
          </a:xfrm>
          <a:prstGeom prst="rect">
            <a:avLst/>
          </a:prstGeom>
        </p:spPr>
      </p:pic>
    </p:spTree>
    <p:extLst>
      <p:ext uri="{BB962C8B-B14F-4D97-AF65-F5344CB8AC3E}">
        <p14:creationId xmlns:p14="http://schemas.microsoft.com/office/powerpoint/2010/main" val="1950427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Programma</a:t>
            </a:r>
            <a:endParaRPr lang="nl-BE" dirty="0"/>
          </a:p>
        </p:txBody>
      </p:sp>
      <p:sp>
        <p:nvSpPr>
          <p:cNvPr id="3" name="Tijdelijke aanduiding voor inhoud 2"/>
          <p:cNvSpPr>
            <a:spLocks noGrp="1"/>
          </p:cNvSpPr>
          <p:nvPr>
            <p:ph idx="1"/>
          </p:nvPr>
        </p:nvSpPr>
        <p:spPr>
          <a:xfrm>
            <a:off x="432148" y="835419"/>
            <a:ext cx="3635796" cy="3752555"/>
          </a:xfrm>
        </p:spPr>
        <p:txBody>
          <a:bodyPr/>
          <a:lstStyle/>
          <a:p>
            <a:r>
              <a:rPr lang="nl-BE" sz="2000" dirty="0" err="1" smtClean="0"/>
              <a:t>Kalman</a:t>
            </a:r>
            <a:r>
              <a:rPr lang="nl-BE" sz="2000" dirty="0" smtClean="0"/>
              <a:t> filter</a:t>
            </a:r>
          </a:p>
          <a:p>
            <a:pPr marL="0" indent="0">
              <a:buNone/>
            </a:pPr>
            <a:endParaRPr lang="nl-BE" sz="1600" dirty="0" smtClean="0"/>
          </a:p>
          <a:p>
            <a:pPr marL="0" indent="0">
              <a:buNone/>
            </a:pPr>
            <a:r>
              <a:rPr lang="nl-BE" sz="1600" dirty="0" smtClean="0"/>
              <a:t>In dit programma gebeuren de matrixberekeningen. </a:t>
            </a:r>
            <a:br>
              <a:rPr lang="nl-BE" sz="1600" dirty="0" smtClean="0"/>
            </a:br>
            <a:r>
              <a:rPr lang="nl-BE" sz="1600" dirty="0" smtClean="0"/>
              <a:t/>
            </a:r>
            <a:br>
              <a:rPr lang="nl-BE" sz="1600" dirty="0" smtClean="0"/>
            </a:br>
            <a:r>
              <a:rPr lang="nl-BE" sz="1600" dirty="0" smtClean="0"/>
              <a:t>Dit programma is nog niet af. </a:t>
            </a:r>
          </a:p>
          <a:p>
            <a:pPr marL="0" indent="0">
              <a:buNone/>
            </a:pPr>
            <a:endParaRPr lang="nl-BE" sz="1600" dirty="0" smtClean="0"/>
          </a:p>
          <a:p>
            <a:pPr marL="0" indent="0">
              <a:buNone/>
            </a:pPr>
            <a:endParaRPr lang="nl-BE" dirty="0" smtClean="0"/>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082" y="464640"/>
            <a:ext cx="4011007" cy="3948918"/>
          </a:xfrm>
          <a:prstGeom prst="rect">
            <a:avLst/>
          </a:prstGeom>
        </p:spPr>
      </p:pic>
    </p:spTree>
    <p:extLst>
      <p:ext uri="{BB962C8B-B14F-4D97-AF65-F5344CB8AC3E}">
        <p14:creationId xmlns:p14="http://schemas.microsoft.com/office/powerpoint/2010/main" val="2874194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smtClean="0"/>
              <a:t>Resultaten metingen</a:t>
            </a:r>
            <a:endParaRPr lang="nl-BE" dirty="0"/>
          </a:p>
        </p:txBody>
      </p:sp>
      <p:sp>
        <p:nvSpPr>
          <p:cNvPr id="3" name="Ondertitel 2"/>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402876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5400600" cy="3863508"/>
          </a:xfrm>
        </p:spPr>
        <p:txBody>
          <a:bodyPr/>
          <a:lstStyle/>
          <a:p>
            <a:r>
              <a:rPr lang="nl-BE" sz="2000" dirty="0" smtClean="0"/>
              <a:t>Er zijn momenteel 2 grote  metingen gebeurd.(?)</a:t>
            </a:r>
          </a:p>
          <a:p>
            <a:endParaRPr lang="nl-BE" sz="2000" dirty="0" smtClean="0"/>
          </a:p>
          <a:p>
            <a:r>
              <a:rPr lang="nl-BE" sz="2000" dirty="0" smtClean="0"/>
              <a:t>Meting1: Ontladen voor telkens 20 minuten en 3uur relaxeren met een ontlaadstroom van 15A tot de cutoff spanning</a:t>
            </a:r>
          </a:p>
          <a:p>
            <a:r>
              <a:rPr lang="nl-BE" sz="2000" dirty="0" smtClean="0"/>
              <a:t>Meting2: Opladen </a:t>
            </a:r>
            <a:r>
              <a:rPr lang="nl-BE" sz="2000" dirty="0"/>
              <a:t>voor telkens 20 minuten en 3uur relaxeren met een ontlaadstroom van 15A tot de cutoff spanning</a:t>
            </a:r>
          </a:p>
          <a:p>
            <a:endParaRPr lang="nl-BE" sz="2000" dirty="0"/>
          </a:p>
          <a:p>
            <a:endParaRPr lang="nl-BE" sz="2000" dirty="0" smtClean="0"/>
          </a:p>
        </p:txBody>
      </p:sp>
    </p:spTree>
    <p:extLst>
      <p:ext uri="{BB962C8B-B14F-4D97-AF65-F5344CB8AC3E}">
        <p14:creationId xmlns:p14="http://schemas.microsoft.com/office/powerpoint/2010/main" val="3760293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5400600" cy="3863508"/>
          </a:xfrm>
        </p:spPr>
        <p:txBody>
          <a:bodyPr/>
          <a:lstStyle/>
          <a:p>
            <a:r>
              <a:rPr lang="nl-BE" sz="2000" dirty="0" smtClean="0"/>
              <a:t>Aan de hand van meting 1 en meting 2 kan de OCV = f(SOC, T=20°C) curve worden opgesteld</a:t>
            </a:r>
          </a:p>
          <a:p>
            <a:endParaRPr lang="nl-BE" sz="2000" dirty="0"/>
          </a:p>
          <a:p>
            <a:r>
              <a:rPr lang="nl-BE" sz="2000" dirty="0" smtClean="0"/>
              <a:t>Deze wordt in literatuur vaak benaderd door een polynomiaal. Dit zorgt ook voor rekengemak in programmatie. </a:t>
            </a:r>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864231"/>
            <a:ext cx="6757780" cy="295357"/>
          </a:xfrm>
          <a:prstGeom prst="rect">
            <a:avLst/>
          </a:prstGeom>
        </p:spPr>
      </p:pic>
      <p:pic>
        <p:nvPicPr>
          <p:cNvPr id="5" name="Afbeelding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6696" y="987574"/>
            <a:ext cx="2357336" cy="1634420"/>
          </a:xfrm>
          <a:prstGeom prst="rect">
            <a:avLst/>
          </a:prstGeom>
        </p:spPr>
      </p:pic>
    </p:spTree>
    <p:extLst>
      <p:ext uri="{BB962C8B-B14F-4D97-AF65-F5344CB8AC3E}">
        <p14:creationId xmlns:p14="http://schemas.microsoft.com/office/powerpoint/2010/main" val="139550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5400600" cy="3863508"/>
          </a:xfrm>
        </p:spPr>
        <p:txBody>
          <a:bodyPr/>
          <a:lstStyle/>
          <a:p>
            <a:r>
              <a:rPr lang="nl-BE" sz="2000" dirty="0" smtClean="0"/>
              <a:t>2 RC takken = zeer goede fit R² =0,995</a:t>
            </a:r>
          </a:p>
        </p:txBody>
      </p:sp>
      <p:pic>
        <p:nvPicPr>
          <p:cNvPr id="7" name="Afbeelding 6" descr="Curve Fitting Tool - fittingmeting1"/>
          <p:cNvPicPr>
            <a:picLocks noChangeAspect="1"/>
          </p:cNvPicPr>
          <p:nvPr/>
        </p:nvPicPr>
        <p:blipFill rotWithShape="1">
          <a:blip r:embed="rId3">
            <a:extLst>
              <a:ext uri="{28A0092B-C50C-407E-A947-70E740481C1C}">
                <a14:useLocalDpi xmlns:a14="http://schemas.microsoft.com/office/drawing/2010/main" val="0"/>
              </a:ext>
            </a:extLst>
          </a:blip>
          <a:srcRect l="1337" t="16401" r="4442" b="20600"/>
          <a:stretch/>
        </p:blipFill>
        <p:spPr>
          <a:xfrm>
            <a:off x="661662" y="1299148"/>
            <a:ext cx="6552728" cy="3240360"/>
          </a:xfrm>
          <a:prstGeom prst="rect">
            <a:avLst/>
          </a:prstGeom>
        </p:spPr>
      </p:pic>
    </p:spTree>
    <p:extLst>
      <p:ext uri="{BB962C8B-B14F-4D97-AF65-F5344CB8AC3E}">
        <p14:creationId xmlns:p14="http://schemas.microsoft.com/office/powerpoint/2010/main" val="107223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Onbalans</a:t>
            </a:r>
            <a:endParaRPr lang="nl-BE" dirty="0"/>
          </a:p>
        </p:txBody>
      </p:sp>
      <p:sp>
        <p:nvSpPr>
          <p:cNvPr id="3" name="Tijdelijke aanduiding voor inhoud 2"/>
          <p:cNvSpPr>
            <a:spLocks noGrp="1"/>
          </p:cNvSpPr>
          <p:nvPr>
            <p:ph idx="1"/>
          </p:nvPr>
        </p:nvSpPr>
        <p:spPr>
          <a:xfrm>
            <a:off x="208375" y="989151"/>
            <a:ext cx="6811898" cy="3216244"/>
          </a:xfrm>
        </p:spPr>
        <p:txBody>
          <a:bodyPr/>
          <a:lstStyle/>
          <a:p>
            <a:r>
              <a:rPr lang="nl-BE" dirty="0" smtClean="0"/>
              <a:t>Probleem voor cellen in serie</a:t>
            </a:r>
          </a:p>
          <a:p>
            <a:r>
              <a:rPr lang="nl-BE" dirty="0" smtClean="0"/>
              <a:t>Cellen zijn door fabrikant opgedeeld maar zijn nooit identiek</a:t>
            </a:r>
          </a:p>
          <a:p>
            <a:r>
              <a:rPr lang="nl-BE" dirty="0" smtClean="0"/>
              <a:t>Kleine verschillen in zelfontlading, weerstand en temperatuur karakteristieken kunnen leiden tot onbalans</a:t>
            </a:r>
          </a:p>
          <a:p>
            <a:pPr marL="0" indent="0">
              <a:buNone/>
            </a:pPr>
            <a:r>
              <a:rPr lang="nl-BE" dirty="0" smtClean="0">
                <a:sym typeface="Wingdings" panose="05000000000000000000" pitchFamily="2" charset="2"/>
              </a:rPr>
              <a:t> Op verschillende manieren ontstaat onbalans</a:t>
            </a:r>
            <a:endParaRPr lang="nl-BE"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231686" y="1764014"/>
            <a:ext cx="3732894" cy="1149865"/>
          </a:xfrm>
          <a:prstGeom prst="rect">
            <a:avLst/>
          </a:prstGeom>
        </p:spPr>
      </p:pic>
    </p:spTree>
    <p:extLst>
      <p:ext uri="{BB962C8B-B14F-4D97-AF65-F5344CB8AC3E}">
        <p14:creationId xmlns:p14="http://schemas.microsoft.com/office/powerpoint/2010/main" val="2217334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1662"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5400600" cy="3863508"/>
          </a:xfrm>
        </p:spPr>
        <p:txBody>
          <a:bodyPr/>
          <a:lstStyle/>
          <a:p>
            <a:r>
              <a:rPr lang="nl-BE" sz="2000" dirty="0"/>
              <a:t>1</a:t>
            </a:r>
            <a:r>
              <a:rPr lang="nl-BE" sz="2000" dirty="0" smtClean="0"/>
              <a:t> RC tak 	</a:t>
            </a:r>
            <a:r>
              <a:rPr lang="nl-BE" sz="2000" dirty="0" smtClean="0">
                <a:sym typeface="Wingdings" panose="05000000000000000000" pitchFamily="2" charset="2"/>
              </a:rPr>
              <a:t>  	</a:t>
            </a:r>
            <a:r>
              <a:rPr lang="nl-BE" sz="2000" dirty="0" smtClean="0"/>
              <a:t>R² =0,988</a:t>
            </a:r>
          </a:p>
        </p:txBody>
      </p:sp>
      <p:pic>
        <p:nvPicPr>
          <p:cNvPr id="6" name="Afbeelding 5"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96" y="1416341"/>
            <a:ext cx="5857794" cy="3005973"/>
          </a:xfrm>
          <a:prstGeom prst="rect">
            <a:avLst/>
          </a:prstGeom>
        </p:spPr>
      </p:pic>
    </p:spTree>
    <p:extLst>
      <p:ext uri="{BB962C8B-B14F-4D97-AF65-F5344CB8AC3E}">
        <p14:creationId xmlns:p14="http://schemas.microsoft.com/office/powerpoint/2010/main" val="3847650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6048672" cy="3863508"/>
          </a:xfrm>
        </p:spPr>
        <p:txBody>
          <a:bodyPr/>
          <a:lstStyle/>
          <a:p>
            <a:r>
              <a:rPr lang="nl-BE" sz="2000" dirty="0" smtClean="0"/>
              <a:t>De fit met 2 RC takken is zeer goed.</a:t>
            </a:r>
          </a:p>
          <a:p>
            <a:r>
              <a:rPr lang="nl-BE" sz="2000" dirty="0" smtClean="0"/>
              <a:t>De fit met 1 RC tak is ook nog goed</a:t>
            </a:r>
            <a:br>
              <a:rPr lang="nl-BE" sz="2000" dirty="0" smtClean="0"/>
            </a:br>
            <a:endParaRPr lang="nl-BE" sz="2000" dirty="0" smtClean="0"/>
          </a:p>
          <a:p>
            <a:pPr marL="0" indent="0">
              <a:buNone/>
            </a:pPr>
            <a:r>
              <a:rPr lang="nl-BE" sz="2000" u="sng" dirty="0" smtClean="0"/>
              <a:t>Welke wordt gekozen?</a:t>
            </a:r>
          </a:p>
          <a:p>
            <a:pPr marL="0" indent="0">
              <a:buNone/>
            </a:pPr>
            <a:r>
              <a:rPr lang="nl-BE" sz="2000" dirty="0" smtClean="0"/>
              <a:t>-In </a:t>
            </a:r>
            <a:r>
              <a:rPr lang="nl-BE" sz="2000" dirty="0" err="1" smtClean="0"/>
              <a:t>Noshin’s</a:t>
            </a:r>
            <a:r>
              <a:rPr lang="nl-BE" sz="2000" dirty="0" smtClean="0"/>
              <a:t> model en veel literatuur wordt er gekozen voor 1 RC tak</a:t>
            </a:r>
          </a:p>
          <a:p>
            <a:pPr marL="0" indent="0">
              <a:buNone/>
            </a:pPr>
            <a:r>
              <a:rPr lang="nl-BE" sz="2000" dirty="0" smtClean="0"/>
              <a:t>-In sommige gevallen kiest men voor 2 RC takken</a:t>
            </a:r>
            <a:br>
              <a:rPr lang="nl-BE" sz="2000" dirty="0" smtClean="0"/>
            </a:br>
            <a:endParaRPr lang="nl-BE" sz="2000" dirty="0" smtClean="0"/>
          </a:p>
          <a:p>
            <a:pPr marL="0" indent="0">
              <a:buNone/>
            </a:pPr>
            <a:r>
              <a:rPr lang="nl-BE" sz="2000" dirty="0" smtClean="0"/>
              <a:t>In literatuur is meer informatie te vinden over 1 RC tak systemen </a:t>
            </a:r>
            <a:endParaRPr lang="nl-BE" sz="2000" dirty="0"/>
          </a:p>
        </p:txBody>
      </p:sp>
      <p:sp>
        <p:nvSpPr>
          <p:cNvPr id="5" name="Tijdelijke aanduiding voor inhoud 2"/>
          <p:cNvSpPr txBox="1">
            <a:spLocks/>
          </p:cNvSpPr>
          <p:nvPr/>
        </p:nvSpPr>
        <p:spPr>
          <a:xfrm>
            <a:off x="7308304" y="3867894"/>
            <a:ext cx="1979712" cy="169463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BE" sz="1000" i="1" dirty="0" smtClean="0"/>
              <a:t>Uitbreiden naar een 2RC tak systeem is wel wat werk maar zeker niet onmogelijk</a:t>
            </a:r>
            <a:endParaRPr lang="nl-BE" sz="1000" i="1" dirty="0"/>
          </a:p>
        </p:txBody>
      </p:sp>
    </p:spTree>
    <p:extLst>
      <p:ext uri="{BB962C8B-B14F-4D97-AF65-F5344CB8AC3E}">
        <p14:creationId xmlns:p14="http://schemas.microsoft.com/office/powerpoint/2010/main" val="946293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827584" y="987574"/>
            <a:ext cx="6048672" cy="3863508"/>
          </a:xfrm>
        </p:spPr>
        <p:txBody>
          <a:bodyPr/>
          <a:lstStyle/>
          <a:p>
            <a:r>
              <a:rPr lang="nl-BE" sz="2000" dirty="0" smtClean="0"/>
              <a:t>METING 1</a:t>
            </a:r>
          </a:p>
          <a:p>
            <a:pPr marL="0" indent="0">
              <a:buNone/>
            </a:pPr>
            <a:r>
              <a:rPr lang="nl-BE" sz="1500" dirty="0" smtClean="0"/>
              <a:t>Ontladen-rusten-ontladen-rusten-…</a:t>
            </a:r>
            <a:endParaRPr lang="nl-BE" sz="1500" dirty="0"/>
          </a:p>
        </p:txBody>
      </p:sp>
      <p:pic>
        <p:nvPicPr>
          <p:cNvPr id="6" name="Afbeelding 5"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114" y="813987"/>
            <a:ext cx="4824536" cy="3562351"/>
          </a:xfrm>
          <a:prstGeom prst="rect">
            <a:avLst/>
          </a:prstGeom>
        </p:spPr>
      </p:pic>
    </p:spTree>
    <p:extLst>
      <p:ext uri="{BB962C8B-B14F-4D97-AF65-F5344CB8AC3E}">
        <p14:creationId xmlns:p14="http://schemas.microsoft.com/office/powerpoint/2010/main" val="4041320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664861" y="993918"/>
            <a:ext cx="2880320" cy="3672408"/>
          </a:xfrm>
        </p:spPr>
        <p:txBody>
          <a:bodyPr/>
          <a:lstStyle/>
          <a:p>
            <a:r>
              <a:rPr lang="nl-BE" sz="2000" dirty="0" smtClean="0"/>
              <a:t>Test op een deel van de meting</a:t>
            </a:r>
          </a:p>
          <a:p>
            <a:endParaRPr lang="nl-BE" sz="2000" dirty="0" smtClean="0"/>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993918"/>
            <a:ext cx="4496191" cy="3467402"/>
          </a:xfrm>
          <a:prstGeom prst="rect">
            <a:avLst/>
          </a:prstGeom>
        </p:spPr>
      </p:pic>
      <p:pic>
        <p:nvPicPr>
          <p:cNvPr id="7" name="Afbeelding 6" descr="Schermopna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03" y="1779662"/>
            <a:ext cx="3419952" cy="2534004"/>
          </a:xfrm>
          <a:prstGeom prst="rect">
            <a:avLst/>
          </a:prstGeom>
        </p:spPr>
      </p:pic>
    </p:spTree>
    <p:extLst>
      <p:ext uri="{BB962C8B-B14F-4D97-AF65-F5344CB8AC3E}">
        <p14:creationId xmlns:p14="http://schemas.microsoft.com/office/powerpoint/2010/main" val="3629154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664861" y="993918"/>
            <a:ext cx="2880320" cy="3672408"/>
          </a:xfrm>
        </p:spPr>
        <p:txBody>
          <a:bodyPr/>
          <a:lstStyle/>
          <a:p>
            <a:pPr marL="0" indent="0">
              <a:buNone/>
            </a:pPr>
            <a:r>
              <a:rPr lang="nl-BE" sz="2000" dirty="0" smtClean="0"/>
              <a:t>De inwendige weerstand R0 is hetzelfde in beide gevallen (1RC keten of 2)</a:t>
            </a:r>
            <a:br>
              <a:rPr lang="nl-BE" sz="2000" dirty="0" smtClean="0"/>
            </a:br>
            <a:r>
              <a:rPr lang="nl-BE" sz="2000" dirty="0" smtClean="0"/>
              <a:t/>
            </a:r>
            <a:br>
              <a:rPr lang="nl-BE" sz="2000" dirty="0" smtClean="0"/>
            </a:br>
            <a:r>
              <a:rPr lang="nl-BE" sz="1000" dirty="0" smtClean="0"/>
              <a:t>In dit geval 1m</a:t>
            </a:r>
            <a:r>
              <a:rPr lang="el-GR" sz="1000" dirty="0" smtClean="0"/>
              <a:t>Ω</a:t>
            </a:r>
            <a:r>
              <a:rPr lang="nl-BE" sz="1000" dirty="0" smtClean="0"/>
              <a:t>&lt;R0&lt;3m</a:t>
            </a:r>
            <a:r>
              <a:rPr lang="el-GR" sz="1000" dirty="0" smtClean="0"/>
              <a:t>Ω</a:t>
            </a:r>
            <a:endParaRPr lang="nl-BE" sz="1000" dirty="0" smtClean="0"/>
          </a:p>
        </p:txBody>
      </p:sp>
      <p:pic>
        <p:nvPicPr>
          <p:cNvPr id="5" name="Afbeelding 4" descr="Schermopna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993918"/>
            <a:ext cx="4026710" cy="3162848"/>
          </a:xfrm>
          <a:prstGeom prst="rect">
            <a:avLst/>
          </a:prstGeom>
        </p:spPr>
      </p:pic>
    </p:spTree>
    <p:extLst>
      <p:ext uri="{BB962C8B-B14F-4D97-AF65-F5344CB8AC3E}">
        <p14:creationId xmlns:p14="http://schemas.microsoft.com/office/powerpoint/2010/main" val="235150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a:xfrm>
                <a:off x="664860" y="993918"/>
                <a:ext cx="3835131" cy="3672408"/>
              </a:xfrm>
            </p:spPr>
            <p:txBody>
              <a:bodyPr/>
              <a:lstStyle/>
              <a:p>
                <a:r>
                  <a:rPr lang="nl-BE" sz="2000" dirty="0" smtClean="0"/>
                  <a:t>Test op een deel van de meting</a:t>
                </a:r>
              </a:p>
              <a:p>
                <a:endParaRPr lang="nl-BE" sz="2000" dirty="0" smtClean="0"/>
              </a:p>
              <a:p>
                <a:r>
                  <a:rPr lang="nl-BE" sz="2000" dirty="0" smtClean="0"/>
                  <a:t>RC = 0,000307</a:t>
                </a:r>
              </a:p>
              <a:p>
                <a14:m>
                  <m:oMath xmlns:m="http://schemas.openxmlformats.org/officeDocument/2006/math">
                    <m:f>
                      <m:fPr>
                        <m:ctrlPr>
                          <a:rPr lang="nl-BE" sz="2000" b="0" i="0" smtClean="0">
                            <a:latin typeface="Cambria Math" panose="02040503050406030204" pitchFamily="18" charset="0"/>
                            <a:sym typeface="Wingdings" panose="05000000000000000000" pitchFamily="2" charset="2"/>
                          </a:rPr>
                        </m:ctrlPr>
                      </m:fPr>
                      <m:num>
                        <m:f>
                          <m:fPr>
                            <m:ctrlPr>
                              <a:rPr lang="nl-BE" sz="2000" i="1" smtClean="0">
                                <a:latin typeface="Cambria Math" panose="02040503050406030204" pitchFamily="18" charset="0"/>
                                <a:sym typeface="Wingdings" panose="05000000000000000000" pitchFamily="2" charset="2"/>
                              </a:rPr>
                            </m:ctrlPr>
                          </m:fPr>
                          <m:num>
                            <m:r>
                              <a:rPr lang="nl-BE" sz="2000" b="0" i="1" smtClean="0">
                                <a:latin typeface="Cambria Math" panose="02040503050406030204" pitchFamily="18" charset="0"/>
                                <a:sym typeface="Wingdings" panose="05000000000000000000" pitchFamily="2" charset="2"/>
                              </a:rPr>
                              <m:t>5</m:t>
                            </m:r>
                          </m:num>
                          <m:den>
                            <m:r>
                              <a:rPr lang="nl-BE" sz="2000" b="0" i="1" smtClean="0">
                                <a:latin typeface="Cambria Math" panose="02040503050406030204" pitchFamily="18" charset="0"/>
                                <a:sym typeface="Wingdings" panose="05000000000000000000" pitchFamily="2" charset="2"/>
                              </a:rPr>
                              <m:t>𝑅𝐶</m:t>
                            </m:r>
                          </m:den>
                        </m:f>
                      </m:num>
                      <m:den>
                        <m:r>
                          <a:rPr lang="nl-BE" sz="2000" b="0" i="0" smtClean="0">
                            <a:latin typeface="Cambria Math" panose="02040503050406030204" pitchFamily="18" charset="0"/>
                            <a:sym typeface="Wingdings" panose="05000000000000000000" pitchFamily="2" charset="2"/>
                          </a:rPr>
                          <m:t>3600</m:t>
                        </m:r>
                      </m:den>
                    </m:f>
                    <m:r>
                      <a:rPr lang="nl-BE" sz="2000" b="0" i="0" smtClean="0">
                        <a:latin typeface="Cambria Math" panose="02040503050406030204" pitchFamily="18" charset="0"/>
                        <a:sym typeface="Wingdings" panose="05000000000000000000" pitchFamily="2" charset="2"/>
                      </a:rPr>
                      <m:t> </m:t>
                    </m:r>
                  </m:oMath>
                </a14:m>
                <a:r>
                  <a:rPr lang="nl-BE" sz="2000" dirty="0" smtClean="0"/>
                  <a:t>= 4,5h </a:t>
                </a:r>
                <a:br>
                  <a:rPr lang="nl-BE" sz="2000" dirty="0" smtClean="0"/>
                </a:br>
                <a:r>
                  <a:rPr lang="nl-BE" sz="2000" dirty="0" smtClean="0"/>
                  <a:t/>
                </a:r>
                <a:br>
                  <a:rPr lang="nl-BE" sz="2000" dirty="0" smtClean="0"/>
                </a:br>
                <a:r>
                  <a:rPr lang="nl-BE" sz="2000" dirty="0" smtClean="0"/>
                  <a:t>na 4,5uur zou de relaxatie quasi niet meer veranderen volgens de fit </a:t>
                </a:r>
                <a:br>
                  <a:rPr lang="nl-BE" sz="2000" dirty="0" smtClean="0"/>
                </a:br>
                <a:r>
                  <a:rPr lang="nl-BE" sz="2000" dirty="0" smtClean="0">
                    <a:sym typeface="Wingdings" panose="05000000000000000000" pitchFamily="2" charset="2"/>
                  </a:rPr>
                  <a:t> komt goed overeen</a:t>
                </a:r>
                <a:endParaRPr lang="nl-BE" sz="2000"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xfrm>
                <a:off x="664860" y="993918"/>
                <a:ext cx="3835131" cy="3672408"/>
              </a:xfrm>
              <a:blipFill rotWithShape="0">
                <a:blip r:embed="rId3"/>
                <a:stretch>
                  <a:fillRect l="-4134" t="-2326" b="-664"/>
                </a:stretch>
              </a:blipFill>
            </p:spPr>
            <p:txBody>
              <a:bodyPr/>
              <a:lstStyle/>
              <a:p>
                <a:r>
                  <a:rPr lang="nl-BE">
                    <a:noFill/>
                  </a:rPr>
                  <a:t> </a:t>
                </a:r>
              </a:p>
            </p:txBody>
          </p:sp>
        </mc:Fallback>
      </mc:AlternateContent>
      <p:pic>
        <p:nvPicPr>
          <p:cNvPr id="6" name="Afbeelding 5" descr="Schermopname"/>
          <p:cNvPicPr>
            <a:picLocks noChangeAspect="1"/>
          </p:cNvPicPr>
          <p:nvPr/>
        </p:nvPicPr>
        <p:blipFill rotWithShape="1">
          <a:blip r:embed="rId4">
            <a:extLst>
              <a:ext uri="{28A0092B-C50C-407E-A947-70E740481C1C}">
                <a14:useLocalDpi xmlns:a14="http://schemas.microsoft.com/office/drawing/2010/main" val="0"/>
              </a:ext>
            </a:extLst>
          </a:blip>
          <a:srcRect t="47699" r="71727"/>
          <a:stretch/>
        </p:blipFill>
        <p:spPr>
          <a:xfrm>
            <a:off x="5354774" y="993918"/>
            <a:ext cx="3365634" cy="3194877"/>
          </a:xfrm>
          <a:prstGeom prst="rect">
            <a:avLst/>
          </a:prstGeom>
        </p:spPr>
      </p:pic>
    </p:spTree>
    <p:extLst>
      <p:ext uri="{BB962C8B-B14F-4D97-AF65-F5344CB8AC3E}">
        <p14:creationId xmlns:p14="http://schemas.microsoft.com/office/powerpoint/2010/main" val="2387845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Resultaten en metingen</a:t>
            </a:r>
            <a:endParaRPr lang="nl-BE" dirty="0"/>
          </a:p>
        </p:txBody>
      </p:sp>
      <p:sp>
        <p:nvSpPr>
          <p:cNvPr id="3" name="Tijdelijke aanduiding voor inhoud 2"/>
          <p:cNvSpPr>
            <a:spLocks noGrp="1"/>
          </p:cNvSpPr>
          <p:nvPr>
            <p:ph idx="1"/>
          </p:nvPr>
        </p:nvSpPr>
        <p:spPr>
          <a:xfrm>
            <a:off x="664860" y="993918"/>
            <a:ext cx="3103393" cy="3505191"/>
          </a:xfrm>
        </p:spPr>
        <p:txBody>
          <a:bodyPr/>
          <a:lstStyle/>
          <a:p>
            <a:r>
              <a:rPr lang="nl-BE" sz="2000" dirty="0" smtClean="0">
                <a:sym typeface="Wingdings" panose="05000000000000000000" pitchFamily="2" charset="2"/>
              </a:rPr>
              <a:t> voor een voorbeeld </a:t>
            </a:r>
          </a:p>
          <a:p>
            <a:r>
              <a:rPr lang="nl-BE" sz="2000" dirty="0" smtClean="0">
                <a:sym typeface="Wingdings" panose="05000000000000000000" pitchFamily="2" charset="2"/>
              </a:rPr>
              <a:t>R0= 2m</a:t>
            </a:r>
            <a:r>
              <a:rPr lang="el-GR" sz="2000" dirty="0" smtClean="0">
                <a:sym typeface="Wingdings" panose="05000000000000000000" pitchFamily="2" charset="2"/>
              </a:rPr>
              <a:t>Ω</a:t>
            </a:r>
            <a:endParaRPr lang="nl-BE" sz="2000" dirty="0" smtClean="0">
              <a:sym typeface="Wingdings" panose="05000000000000000000" pitchFamily="2" charset="2"/>
            </a:endParaRPr>
          </a:p>
          <a:p>
            <a:r>
              <a:rPr lang="nl-BE" sz="2000" dirty="0" smtClean="0"/>
              <a:t>R1 =2,6m</a:t>
            </a:r>
            <a:r>
              <a:rPr lang="el-GR" sz="2000" dirty="0">
                <a:sym typeface="Wingdings" panose="05000000000000000000" pitchFamily="2" charset="2"/>
              </a:rPr>
              <a:t>Ω</a:t>
            </a:r>
            <a:endParaRPr lang="nl-BE" sz="2000" dirty="0">
              <a:sym typeface="Wingdings" panose="05000000000000000000" pitchFamily="2" charset="2"/>
            </a:endParaRPr>
          </a:p>
          <a:p>
            <a:r>
              <a:rPr lang="nl-BE" sz="2000" dirty="0" smtClean="0"/>
              <a:t>C1 =0,11F</a:t>
            </a:r>
          </a:p>
          <a:p>
            <a:endParaRPr lang="nl-BE" sz="2000" dirty="0"/>
          </a:p>
          <a:p>
            <a:r>
              <a:rPr lang="nl-BE" sz="2000" dirty="0" smtClean="0"/>
              <a:t>Dit gebeurt telkens voor deelcycli en hieruit kan telkens 3 </a:t>
            </a:r>
            <a:r>
              <a:rPr lang="nl-BE" sz="2000" dirty="0"/>
              <a:t>parameters bepaald worden </a:t>
            </a:r>
          </a:p>
          <a:p>
            <a:endParaRPr lang="nl-BE" sz="2000" dirty="0" smtClean="0"/>
          </a:p>
        </p:txBody>
      </p:sp>
      <p:pic>
        <p:nvPicPr>
          <p:cNvPr id="4" name="Afbeelding 3" descr="Schermopna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253" y="810000"/>
            <a:ext cx="4729210" cy="3689109"/>
          </a:xfrm>
          <a:prstGeom prst="rect">
            <a:avLst/>
          </a:prstGeom>
        </p:spPr>
      </p:pic>
    </p:spTree>
    <p:extLst>
      <p:ext uri="{BB962C8B-B14F-4D97-AF65-F5344CB8AC3E}">
        <p14:creationId xmlns:p14="http://schemas.microsoft.com/office/powerpoint/2010/main" val="3222337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35896" y="1728000"/>
            <a:ext cx="5238104" cy="1350150"/>
          </a:xfrm>
        </p:spPr>
        <p:txBody>
          <a:bodyPr/>
          <a:lstStyle/>
          <a:p>
            <a:r>
              <a:rPr lang="nl-BE" dirty="0" smtClean="0"/>
              <a:t>Aanpak semester 2</a:t>
            </a:r>
            <a:endParaRPr lang="nl-BE" dirty="0"/>
          </a:p>
        </p:txBody>
      </p:sp>
      <p:sp>
        <p:nvSpPr>
          <p:cNvPr id="3" name="Ondertitel 2"/>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4157932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Aanpak semester 2</a:t>
            </a:r>
            <a:endParaRPr lang="nl-BE" dirty="0"/>
          </a:p>
        </p:txBody>
      </p:sp>
      <p:sp>
        <p:nvSpPr>
          <p:cNvPr id="3" name="Tijdelijke aanduiding voor inhoud 2"/>
          <p:cNvSpPr>
            <a:spLocks noGrp="1"/>
          </p:cNvSpPr>
          <p:nvPr>
            <p:ph idx="1"/>
          </p:nvPr>
        </p:nvSpPr>
        <p:spPr>
          <a:xfrm>
            <a:off x="654968" y="810000"/>
            <a:ext cx="7805464" cy="3863508"/>
          </a:xfrm>
        </p:spPr>
        <p:txBody>
          <a:bodyPr/>
          <a:lstStyle/>
          <a:p>
            <a:r>
              <a:rPr lang="nl-BE" sz="2000" dirty="0" smtClean="0"/>
              <a:t>De metingen </a:t>
            </a:r>
            <a:br>
              <a:rPr lang="nl-BE" sz="2000" dirty="0" smtClean="0"/>
            </a:br>
            <a:endParaRPr lang="nl-BE" sz="2000" dirty="0"/>
          </a:p>
          <a:p>
            <a:pPr marL="0" indent="0">
              <a:buNone/>
            </a:pPr>
            <a:r>
              <a:rPr lang="nl-BE" sz="2000" dirty="0" smtClean="0"/>
              <a:t>-Hetzelfde stramien moet uitgevoerd worden bij verschillende belastingen en temperaturen om meer meetdata te verkrijgen. </a:t>
            </a:r>
            <a:br>
              <a:rPr lang="nl-BE" sz="2000" dirty="0" smtClean="0"/>
            </a:br>
            <a:r>
              <a:rPr lang="nl-BE" sz="2000" dirty="0" smtClean="0"/>
              <a:t/>
            </a:r>
            <a:br>
              <a:rPr lang="nl-BE" sz="2000" dirty="0" smtClean="0"/>
            </a:br>
            <a:r>
              <a:rPr lang="nl-BE" sz="2000" dirty="0" smtClean="0"/>
              <a:t>-Deze meetdata moet dan worden geanalyseerd of er effectief een noemenswaardige invloed is op het model</a:t>
            </a:r>
            <a:br>
              <a:rPr lang="nl-BE" sz="2000" dirty="0" smtClean="0"/>
            </a:br>
            <a:endParaRPr lang="nl-BE" sz="2000" dirty="0" smtClean="0"/>
          </a:p>
          <a:p>
            <a:pPr marL="0" indent="0">
              <a:buNone/>
            </a:pPr>
            <a:r>
              <a:rPr lang="nl-BE" sz="2000" dirty="0" smtClean="0"/>
              <a:t>Te beginnen bij een ontlaad en oplaadstroom van (hoe?) 50A = C/2</a:t>
            </a:r>
            <a:br>
              <a:rPr lang="nl-BE" sz="2000" dirty="0" smtClean="0"/>
            </a:br>
            <a:r>
              <a:rPr lang="nl-BE" sz="2000" dirty="0" smtClean="0"/>
              <a:t>Dit is de standaard discharge current van de cellen. </a:t>
            </a:r>
            <a:endParaRPr lang="nl-BE" sz="2000" dirty="0"/>
          </a:p>
        </p:txBody>
      </p:sp>
    </p:spTree>
    <p:extLst>
      <p:ext uri="{BB962C8B-B14F-4D97-AF65-F5344CB8AC3E}">
        <p14:creationId xmlns:p14="http://schemas.microsoft.com/office/powerpoint/2010/main" val="622867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Aanpak semester 2</a:t>
            </a:r>
            <a:endParaRPr lang="nl-BE" dirty="0"/>
          </a:p>
        </p:txBody>
      </p:sp>
      <p:sp>
        <p:nvSpPr>
          <p:cNvPr id="3" name="Tijdelijke aanduiding voor inhoud 2"/>
          <p:cNvSpPr>
            <a:spLocks noGrp="1"/>
          </p:cNvSpPr>
          <p:nvPr>
            <p:ph idx="1"/>
          </p:nvPr>
        </p:nvSpPr>
        <p:spPr>
          <a:xfrm>
            <a:off x="827584" y="987574"/>
            <a:ext cx="6048672" cy="3863508"/>
          </a:xfrm>
        </p:spPr>
        <p:txBody>
          <a:bodyPr/>
          <a:lstStyle/>
          <a:p>
            <a:r>
              <a:rPr lang="nl-BE" sz="2000" dirty="0" smtClean="0"/>
              <a:t>Het programma</a:t>
            </a:r>
          </a:p>
          <a:p>
            <a:pPr marL="0" indent="0">
              <a:buNone/>
            </a:pPr>
            <a:endParaRPr lang="nl-BE" sz="2000" dirty="0" smtClean="0"/>
          </a:p>
          <a:p>
            <a:pPr marL="0" indent="0">
              <a:buNone/>
            </a:pPr>
            <a:r>
              <a:rPr lang="nl-BE" sz="2000" dirty="0" smtClean="0"/>
              <a:t>-Zo snel mogelijk afwerken van </a:t>
            </a:r>
            <a:r>
              <a:rPr lang="nl-BE" sz="2000" dirty="0" err="1" smtClean="0"/>
              <a:t>Kalman</a:t>
            </a:r>
            <a:r>
              <a:rPr lang="nl-BE" sz="2000" dirty="0" smtClean="0"/>
              <a:t> filtering</a:t>
            </a:r>
          </a:p>
          <a:p>
            <a:pPr marL="0" indent="0">
              <a:buNone/>
            </a:pPr>
            <a:r>
              <a:rPr lang="nl-BE" sz="2000" dirty="0" smtClean="0"/>
              <a:t>-Testen SOC </a:t>
            </a:r>
            <a:r>
              <a:rPr lang="nl-BE" sz="2000" dirty="0" err="1" smtClean="0"/>
              <a:t>estimatie</a:t>
            </a:r>
            <a:r>
              <a:rPr lang="nl-BE" sz="2000" dirty="0" smtClean="0"/>
              <a:t> aan de hand van datasets</a:t>
            </a:r>
          </a:p>
          <a:p>
            <a:endParaRPr lang="nl-BE" sz="2000" dirty="0"/>
          </a:p>
          <a:p>
            <a:endParaRPr lang="nl-BE" sz="2000" dirty="0" smtClean="0"/>
          </a:p>
        </p:txBody>
      </p:sp>
    </p:spTree>
    <p:extLst>
      <p:ext uri="{BB962C8B-B14F-4D97-AF65-F5344CB8AC3E}">
        <p14:creationId xmlns:p14="http://schemas.microsoft.com/office/powerpoint/2010/main" val="75125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Onbalans</a:t>
            </a:r>
            <a:endParaRPr lang="nl-BE" dirty="0"/>
          </a:p>
        </p:txBody>
      </p:sp>
      <p:sp>
        <p:nvSpPr>
          <p:cNvPr id="3" name="Tijdelijke aanduiding voor inhoud 2"/>
          <p:cNvSpPr>
            <a:spLocks noGrp="1"/>
          </p:cNvSpPr>
          <p:nvPr>
            <p:ph idx="1"/>
          </p:nvPr>
        </p:nvSpPr>
        <p:spPr>
          <a:xfrm>
            <a:off x="540000" y="1012499"/>
            <a:ext cx="5904208" cy="3321000"/>
          </a:xfrm>
        </p:spPr>
        <p:txBody>
          <a:bodyPr/>
          <a:lstStyle/>
          <a:p>
            <a:r>
              <a:rPr lang="nl-BE" dirty="0" smtClean="0"/>
              <a:t>Waarom is dit een probleem? </a:t>
            </a:r>
          </a:p>
          <a:p>
            <a:r>
              <a:rPr lang="nl-BE" dirty="0" smtClean="0"/>
              <a:t>Bepaalde cellen laden sneller op </a:t>
            </a:r>
          </a:p>
          <a:p>
            <a:r>
              <a:rPr lang="nl-BE" dirty="0" smtClean="0"/>
              <a:t>Andere cellen ontladen sneller</a:t>
            </a:r>
          </a:p>
          <a:p>
            <a:endParaRPr lang="nl-BE" dirty="0"/>
          </a:p>
          <a:p>
            <a:r>
              <a:rPr lang="nl-BE" dirty="0" smtClean="0"/>
              <a:t>De boven- en </a:t>
            </a:r>
            <a:r>
              <a:rPr lang="nl-BE" dirty="0" err="1" smtClean="0"/>
              <a:t>onderlimiet</a:t>
            </a:r>
            <a:r>
              <a:rPr lang="nl-BE" dirty="0" smtClean="0"/>
              <a:t> wordt sneller bereikt door deze onbalans</a:t>
            </a:r>
          </a:p>
          <a:p>
            <a:r>
              <a:rPr lang="nl-BE" dirty="0" smtClean="0"/>
              <a:t>Onbalans verlaagt hierdoor de performantie</a:t>
            </a: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56752" y="1764014"/>
            <a:ext cx="3732894" cy="1149865"/>
          </a:xfrm>
          <a:prstGeom prst="rect">
            <a:avLst/>
          </a:prstGeom>
        </p:spPr>
      </p:pic>
    </p:spTree>
    <p:extLst>
      <p:ext uri="{BB962C8B-B14F-4D97-AF65-F5344CB8AC3E}">
        <p14:creationId xmlns:p14="http://schemas.microsoft.com/office/powerpoint/2010/main" val="34760634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35000"/>
            <a:ext cx="8334000" cy="675000"/>
          </a:xfrm>
        </p:spPr>
        <p:txBody>
          <a:bodyPr/>
          <a:lstStyle/>
          <a:p>
            <a:r>
              <a:rPr lang="nl-BE" dirty="0" smtClean="0"/>
              <a:t>Aanpak semester 2</a:t>
            </a:r>
            <a:endParaRPr lang="nl-BE" dirty="0"/>
          </a:p>
        </p:txBody>
      </p:sp>
      <p:sp>
        <p:nvSpPr>
          <p:cNvPr id="3" name="Tijdelijke aanduiding voor inhoud 2"/>
          <p:cNvSpPr>
            <a:spLocks noGrp="1"/>
          </p:cNvSpPr>
          <p:nvPr>
            <p:ph idx="1"/>
          </p:nvPr>
        </p:nvSpPr>
        <p:spPr>
          <a:xfrm>
            <a:off x="762209" y="1011171"/>
            <a:ext cx="6048672" cy="3863508"/>
          </a:xfrm>
        </p:spPr>
        <p:txBody>
          <a:bodyPr/>
          <a:lstStyle/>
          <a:p>
            <a:r>
              <a:rPr lang="nl-BE" sz="2000" dirty="0" smtClean="0"/>
              <a:t>Het </a:t>
            </a:r>
            <a:r>
              <a:rPr lang="nl-BE" sz="2000" dirty="0" err="1" smtClean="0"/>
              <a:t>bleeden</a:t>
            </a:r>
            <a:endParaRPr lang="nl-BE" sz="2000" dirty="0" smtClean="0"/>
          </a:p>
          <a:p>
            <a:endParaRPr lang="nl-BE" sz="2000" dirty="0" smtClean="0"/>
          </a:p>
          <a:p>
            <a:pPr marL="0" indent="0">
              <a:buNone/>
            </a:pPr>
            <a:r>
              <a:rPr lang="nl-BE" sz="2000" dirty="0" smtClean="0"/>
              <a:t>-Onderzoeken vanaf welke </a:t>
            </a:r>
            <a:r>
              <a:rPr lang="el-GR" sz="2000" dirty="0" smtClean="0"/>
              <a:t>Δ</a:t>
            </a:r>
            <a:r>
              <a:rPr lang="nl-BE" sz="2000" dirty="0" smtClean="0"/>
              <a:t>SOC tussen de cellen het interessant wordt om te </a:t>
            </a:r>
            <a:r>
              <a:rPr lang="nl-BE" sz="2000" dirty="0" err="1" smtClean="0"/>
              <a:t>bleeden</a:t>
            </a:r>
            <a:endParaRPr lang="nl-BE" sz="2000" dirty="0"/>
          </a:p>
          <a:p>
            <a:pPr marL="0" indent="0">
              <a:buNone/>
            </a:pPr>
            <a:r>
              <a:rPr lang="nl-BE" sz="2000" dirty="0"/>
              <a:t/>
            </a:r>
            <a:br>
              <a:rPr lang="nl-BE" sz="2000" dirty="0"/>
            </a:br>
            <a:r>
              <a:rPr lang="nl-BE" sz="2000" dirty="0" smtClean="0"/>
              <a:t>-Bij elk minuscuul klein ladingsverschil hoeft niet </a:t>
            </a:r>
            <a:r>
              <a:rPr lang="nl-BE" sz="2000" dirty="0" err="1" smtClean="0"/>
              <a:t>gebleed</a:t>
            </a:r>
            <a:r>
              <a:rPr lang="nl-BE" sz="2000" dirty="0" smtClean="0"/>
              <a:t> te worden. </a:t>
            </a:r>
          </a:p>
          <a:p>
            <a:pPr marL="0" indent="0">
              <a:buNone/>
            </a:pPr>
            <a:r>
              <a:rPr lang="nl-BE" sz="2000" dirty="0" smtClean="0">
                <a:sym typeface="Wingdings" panose="05000000000000000000" pitchFamily="2" charset="2"/>
              </a:rPr>
              <a:t> Vanaf wanneer wordt </a:t>
            </a:r>
            <a:r>
              <a:rPr lang="nl-BE" sz="2000" dirty="0" err="1" smtClean="0">
                <a:sym typeface="Wingdings" panose="05000000000000000000" pitchFamily="2" charset="2"/>
              </a:rPr>
              <a:t>bleeden</a:t>
            </a:r>
            <a:r>
              <a:rPr lang="nl-BE" sz="2000" dirty="0" smtClean="0">
                <a:sym typeface="Wingdings" panose="05000000000000000000" pitchFamily="2" charset="2"/>
              </a:rPr>
              <a:t> performant?</a:t>
            </a:r>
            <a:endParaRPr lang="nl-BE" sz="2000" dirty="0"/>
          </a:p>
          <a:p>
            <a:endParaRPr lang="nl-BE" sz="2000" dirty="0" smtClean="0"/>
          </a:p>
          <a:p>
            <a:endParaRPr lang="nl-BE" sz="2000" dirty="0"/>
          </a:p>
          <a:p>
            <a:endParaRPr lang="nl-BE" sz="2000" dirty="0" smtClean="0"/>
          </a:p>
        </p:txBody>
      </p:sp>
    </p:spTree>
    <p:extLst>
      <p:ext uri="{BB962C8B-B14F-4D97-AF65-F5344CB8AC3E}">
        <p14:creationId xmlns:p14="http://schemas.microsoft.com/office/powerpoint/2010/main" val="2534808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Planning</a:t>
            </a:r>
          </a:p>
        </p:txBody>
      </p:sp>
      <p:sp>
        <p:nvSpPr>
          <p:cNvPr id="3" name="Ondertitel 2"/>
          <p:cNvSpPr>
            <a:spLocks noGrp="1"/>
          </p:cNvSpPr>
          <p:nvPr>
            <p:ph type="subTitle" idx="1"/>
          </p:nvPr>
        </p:nvSpPr>
        <p:spPr/>
        <p:txBody>
          <a:bodyPr/>
          <a:lstStyle/>
          <a:p>
            <a:r>
              <a:rPr lang="nl-BE" dirty="0"/>
              <a:t>Tijdsbenutting</a:t>
            </a:r>
          </a:p>
          <a:p>
            <a:r>
              <a:rPr lang="nl-BE" dirty="0"/>
              <a:t>Voorstel planning semester</a:t>
            </a:r>
          </a:p>
        </p:txBody>
      </p:sp>
    </p:spTree>
    <p:extLst>
      <p:ext uri="{BB962C8B-B14F-4D97-AF65-F5344CB8AC3E}">
        <p14:creationId xmlns:p14="http://schemas.microsoft.com/office/powerpoint/2010/main" val="3185169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P</a:t>
            </a:r>
            <a:r>
              <a:rPr lang="nl-BE" dirty="0" smtClean="0"/>
              <a:t>lanning semester 2</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76564462"/>
              </p:ext>
            </p:extLst>
          </p:nvPr>
        </p:nvGraphicFramePr>
        <p:xfrm>
          <a:off x="899592" y="1131590"/>
          <a:ext cx="5256386" cy="2219960"/>
        </p:xfrm>
        <a:graphic>
          <a:graphicData uri="http://schemas.openxmlformats.org/drawingml/2006/table">
            <a:tbl>
              <a:tblPr firstRow="1" bandRow="1">
                <a:tableStyleId>{5C22544A-7EE6-4342-B048-85BDC9FD1C3A}</a:tableStyleId>
              </a:tblPr>
              <a:tblGrid>
                <a:gridCol w="3312170">
                  <a:extLst>
                    <a:ext uri="{9D8B030D-6E8A-4147-A177-3AD203B41FA5}">
                      <a16:colId xmlns:a16="http://schemas.microsoft.com/office/drawing/2014/main" xmlns="" val="2589260839"/>
                    </a:ext>
                  </a:extLst>
                </a:gridCol>
                <a:gridCol w="1944216">
                  <a:extLst>
                    <a:ext uri="{9D8B030D-6E8A-4147-A177-3AD203B41FA5}">
                      <a16:colId xmlns:a16="http://schemas.microsoft.com/office/drawing/2014/main" xmlns="" val="3362207663"/>
                    </a:ext>
                  </a:extLst>
                </a:gridCol>
              </a:tblGrid>
              <a:tr h="370840">
                <a:tc>
                  <a:txBody>
                    <a:bodyPr/>
                    <a:lstStyle/>
                    <a:p>
                      <a:r>
                        <a:rPr lang="nl-BE" dirty="0"/>
                        <a:t>taak</a:t>
                      </a:r>
                    </a:p>
                  </a:txBody>
                  <a:tcPr marL="182880" marR="182880"/>
                </a:tc>
                <a:tc>
                  <a:txBody>
                    <a:bodyPr/>
                    <a:lstStyle/>
                    <a:p>
                      <a:r>
                        <a:rPr lang="nl-BE" dirty="0"/>
                        <a:t>periode</a:t>
                      </a:r>
                    </a:p>
                  </a:txBody>
                  <a:tcPr marL="182880" marR="182880"/>
                </a:tc>
                <a:extLst>
                  <a:ext uri="{0D108BD9-81ED-4DB2-BD59-A6C34878D82A}">
                    <a16:rowId xmlns:a16="http://schemas.microsoft.com/office/drawing/2014/main" xmlns="" val="3595643380"/>
                  </a:ext>
                </a:extLst>
              </a:tr>
              <a:tr h="370840">
                <a:tc>
                  <a:txBody>
                    <a:bodyPr/>
                    <a:lstStyle/>
                    <a:p>
                      <a:r>
                        <a:rPr lang="nl-BE" dirty="0" smtClean="0"/>
                        <a:t>Afwerken</a:t>
                      </a:r>
                      <a:r>
                        <a:rPr lang="nl-BE" baseline="0" dirty="0" smtClean="0"/>
                        <a:t> programma</a:t>
                      </a:r>
                      <a:endParaRPr lang="nl-BE" dirty="0"/>
                    </a:p>
                  </a:txBody>
                  <a:tcPr marL="182880" marR="182880"/>
                </a:tc>
                <a:tc>
                  <a:txBody>
                    <a:bodyPr/>
                    <a:lstStyle/>
                    <a:p>
                      <a:r>
                        <a:rPr lang="nl-BE" dirty="0" smtClean="0"/>
                        <a:t>Februari-Maart</a:t>
                      </a:r>
                      <a:endParaRPr lang="nl-BE" dirty="0"/>
                    </a:p>
                  </a:txBody>
                  <a:tcPr marL="182880" marR="182880"/>
                </a:tc>
                <a:extLst>
                  <a:ext uri="{0D108BD9-81ED-4DB2-BD59-A6C34878D82A}">
                    <a16:rowId xmlns:a16="http://schemas.microsoft.com/office/drawing/2014/main" xmlns="" val="3939628503"/>
                  </a:ext>
                </a:extLst>
              </a:tr>
              <a:tr h="370840">
                <a:tc>
                  <a:txBody>
                    <a:bodyPr/>
                    <a:lstStyle/>
                    <a:p>
                      <a:r>
                        <a:rPr lang="nl-BE" dirty="0" smtClean="0"/>
                        <a:t>Metingen</a:t>
                      </a:r>
                      <a:r>
                        <a:rPr lang="nl-BE" baseline="0" dirty="0" smtClean="0"/>
                        <a:t> uitvoeren</a:t>
                      </a:r>
                      <a:endParaRPr lang="nl-BE" dirty="0"/>
                    </a:p>
                  </a:txBody>
                  <a:tcPr marL="182880" marR="182880"/>
                </a:tc>
                <a:tc>
                  <a:txBody>
                    <a:bodyPr/>
                    <a:lstStyle/>
                    <a:p>
                      <a:r>
                        <a:rPr lang="nl-BE" dirty="0" smtClean="0"/>
                        <a:t>Februari </a:t>
                      </a:r>
                      <a:r>
                        <a:rPr lang="nl-BE" dirty="0"/>
                        <a:t>- </a:t>
                      </a:r>
                      <a:r>
                        <a:rPr lang="nl-BE" dirty="0" smtClean="0"/>
                        <a:t>April</a:t>
                      </a:r>
                      <a:endParaRPr lang="nl-BE" dirty="0"/>
                    </a:p>
                  </a:txBody>
                  <a:tcPr marL="182880" marR="182880"/>
                </a:tc>
                <a:extLst>
                  <a:ext uri="{0D108BD9-81ED-4DB2-BD59-A6C34878D82A}">
                    <a16:rowId xmlns:a16="http://schemas.microsoft.com/office/drawing/2014/main" xmlns="" val="1531216266"/>
                  </a:ext>
                </a:extLst>
              </a:tr>
              <a:tr h="370840">
                <a:tc>
                  <a:txBody>
                    <a:bodyPr/>
                    <a:lstStyle/>
                    <a:p>
                      <a:r>
                        <a:rPr lang="nl-BE" dirty="0" smtClean="0"/>
                        <a:t>Testen</a:t>
                      </a:r>
                      <a:r>
                        <a:rPr lang="nl-BE" baseline="0" dirty="0" smtClean="0"/>
                        <a:t> programma</a:t>
                      </a:r>
                      <a:endParaRPr lang="nl-BE" dirty="0"/>
                    </a:p>
                  </a:txBody>
                  <a:tcPr marL="182880" marR="182880"/>
                </a:tc>
                <a:tc>
                  <a:txBody>
                    <a:bodyPr/>
                    <a:lstStyle/>
                    <a:p>
                      <a:r>
                        <a:rPr lang="nl-BE" dirty="0" smtClean="0"/>
                        <a:t>Maart - April</a:t>
                      </a:r>
                      <a:endParaRPr lang="nl-BE" dirty="0"/>
                    </a:p>
                  </a:txBody>
                  <a:tcPr marL="182880" marR="182880"/>
                </a:tc>
                <a:extLst>
                  <a:ext uri="{0D108BD9-81ED-4DB2-BD59-A6C34878D82A}">
                    <a16:rowId xmlns:a16="http://schemas.microsoft.com/office/drawing/2014/main" xmlns="" val="72362312"/>
                  </a:ext>
                </a:extLst>
              </a:tr>
              <a:tr h="370840">
                <a:tc>
                  <a:txBody>
                    <a:bodyPr/>
                    <a:lstStyle/>
                    <a:p>
                      <a:r>
                        <a:rPr lang="nl-BE" dirty="0" smtClean="0"/>
                        <a:t>Onderzoek naar </a:t>
                      </a:r>
                      <a:r>
                        <a:rPr lang="nl-BE" dirty="0" err="1" smtClean="0"/>
                        <a:t>bleeden</a:t>
                      </a:r>
                      <a:endParaRPr lang="nl-BE" dirty="0"/>
                    </a:p>
                  </a:txBody>
                  <a:tcPr marL="182880" marR="182880"/>
                </a:tc>
                <a:tc>
                  <a:txBody>
                    <a:bodyPr/>
                    <a:lstStyle/>
                    <a:p>
                      <a:r>
                        <a:rPr lang="nl-BE" dirty="0"/>
                        <a:t>April</a:t>
                      </a:r>
                    </a:p>
                  </a:txBody>
                  <a:tcPr marL="182880" marR="182880"/>
                </a:tc>
                <a:extLst>
                  <a:ext uri="{0D108BD9-81ED-4DB2-BD59-A6C34878D82A}">
                    <a16:rowId xmlns:a16="http://schemas.microsoft.com/office/drawing/2014/main" xmlns="" val="15808809"/>
                  </a:ext>
                </a:extLst>
              </a:tr>
              <a:tr h="365760">
                <a:tc>
                  <a:txBody>
                    <a:bodyPr/>
                    <a:lstStyle/>
                    <a:p>
                      <a:r>
                        <a:rPr lang="nl-BE" dirty="0"/>
                        <a:t>Boek schrijven</a:t>
                      </a:r>
                    </a:p>
                  </a:txBody>
                  <a:tcPr marL="182880" marR="182880"/>
                </a:tc>
                <a:tc>
                  <a:txBody>
                    <a:bodyPr/>
                    <a:lstStyle/>
                    <a:p>
                      <a:r>
                        <a:rPr lang="nl-BE" dirty="0"/>
                        <a:t>April – mei </a:t>
                      </a:r>
                    </a:p>
                  </a:txBody>
                  <a:tcPr marL="182880" marR="182880"/>
                </a:tc>
                <a:extLst>
                  <a:ext uri="{0D108BD9-81ED-4DB2-BD59-A6C34878D82A}">
                    <a16:rowId xmlns:a16="http://schemas.microsoft.com/office/drawing/2014/main" xmlns="" val="4159917423"/>
                  </a:ext>
                </a:extLst>
              </a:tr>
            </a:tbl>
          </a:graphicData>
        </a:graphic>
      </p:graphicFrame>
    </p:spTree>
    <p:extLst>
      <p:ext uri="{BB962C8B-B14F-4D97-AF65-F5344CB8AC3E}">
        <p14:creationId xmlns:p14="http://schemas.microsoft.com/office/powerpoint/2010/main" val="3143696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339752" y="1728000"/>
            <a:ext cx="6534248" cy="1350150"/>
          </a:xfrm>
        </p:spPr>
        <p:txBody>
          <a:bodyPr/>
          <a:lstStyle/>
          <a:p>
            <a:r>
              <a:rPr lang="nl-BE" dirty="0"/>
              <a:t>Bedankt voor uw aandacht</a:t>
            </a:r>
          </a:p>
        </p:txBody>
      </p:sp>
      <p:sp>
        <p:nvSpPr>
          <p:cNvPr id="3" name="Ondertitel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2251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91175" y="148633"/>
            <a:ext cx="8334000" cy="675000"/>
          </a:xfrm>
        </p:spPr>
        <p:txBody>
          <a:bodyPr/>
          <a:lstStyle/>
          <a:p>
            <a:r>
              <a:rPr lang="nl-BE" dirty="0" smtClean="0"/>
              <a:t>Het doel</a:t>
            </a:r>
            <a:endParaRPr lang="nl-BE" dirty="0"/>
          </a:p>
        </p:txBody>
      </p:sp>
      <p:sp>
        <p:nvSpPr>
          <p:cNvPr id="3" name="Tijdelijke aanduiding voor inhoud 2"/>
          <p:cNvSpPr>
            <a:spLocks noGrp="1"/>
          </p:cNvSpPr>
          <p:nvPr>
            <p:ph idx="1"/>
          </p:nvPr>
        </p:nvSpPr>
        <p:spPr>
          <a:xfrm>
            <a:off x="315486" y="987574"/>
            <a:ext cx="3158026" cy="3215435"/>
          </a:xfrm>
        </p:spPr>
        <p:txBody>
          <a:bodyPr/>
          <a:lstStyle/>
          <a:p>
            <a:r>
              <a:rPr lang="nl-BE" sz="2000" dirty="0" smtClean="0"/>
              <a:t>De performantie van het de batterijbank te verhogen en levensduur verhogen</a:t>
            </a:r>
            <a:br>
              <a:rPr lang="nl-BE" sz="2000" dirty="0" smtClean="0"/>
            </a:br>
            <a:endParaRPr lang="nl-BE" sz="2000" dirty="0" smtClean="0"/>
          </a:p>
          <a:p>
            <a:r>
              <a:rPr lang="nl-BE" sz="2000" u="sng" dirty="0" smtClean="0"/>
              <a:t>Hoe?</a:t>
            </a:r>
          </a:p>
          <a:p>
            <a:r>
              <a:rPr lang="nl-BE" sz="2000" dirty="0" smtClean="0"/>
              <a:t>De SOC van de cellen </a:t>
            </a:r>
            <a:r>
              <a:rPr lang="nl-BE" sz="2000" dirty="0" err="1" smtClean="0"/>
              <a:t>gelijkhouden</a:t>
            </a:r>
            <a:r>
              <a:rPr lang="nl-BE" sz="2000" dirty="0"/>
              <a:t> </a:t>
            </a:r>
            <a:r>
              <a:rPr lang="nl-BE" sz="2000" dirty="0" smtClean="0"/>
              <a:t>door ze te </a:t>
            </a:r>
            <a:r>
              <a:rPr lang="nl-BE" sz="2000" dirty="0" err="1" smtClean="0"/>
              <a:t>ballanceren</a:t>
            </a:r>
            <a:endParaRPr lang="nl-BE" sz="2000" dirty="0"/>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970" y="987574"/>
            <a:ext cx="5396205" cy="30308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985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91175" y="148633"/>
            <a:ext cx="8334000" cy="675000"/>
          </a:xfrm>
        </p:spPr>
        <p:txBody>
          <a:bodyPr/>
          <a:lstStyle/>
          <a:p>
            <a:r>
              <a:rPr lang="nl-BE" dirty="0" smtClean="0"/>
              <a:t>Balanceren</a:t>
            </a:r>
            <a:endParaRPr lang="nl-BE" dirty="0"/>
          </a:p>
        </p:txBody>
      </p:sp>
      <p:sp>
        <p:nvSpPr>
          <p:cNvPr id="3" name="Tijdelijke aanduiding voor inhoud 2"/>
          <p:cNvSpPr>
            <a:spLocks noGrp="1"/>
          </p:cNvSpPr>
          <p:nvPr>
            <p:ph idx="1"/>
          </p:nvPr>
        </p:nvSpPr>
        <p:spPr>
          <a:xfrm>
            <a:off x="315486" y="987574"/>
            <a:ext cx="3158026" cy="3215435"/>
          </a:xfrm>
        </p:spPr>
        <p:txBody>
          <a:bodyPr/>
          <a:lstStyle/>
          <a:p>
            <a:r>
              <a:rPr lang="nl-BE" sz="2000" dirty="0" smtClean="0"/>
              <a:t>Het balanceren gebeurt aan de hand van de master die geprogrammeerd wordt met een BMS</a:t>
            </a:r>
          </a:p>
          <a:p>
            <a:endParaRPr lang="nl-BE" sz="2000" dirty="0"/>
          </a:p>
          <a:p>
            <a:r>
              <a:rPr lang="nl-BE" sz="2000" dirty="0" smtClean="0"/>
              <a:t>Actief of Passief</a:t>
            </a:r>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970" y="987574"/>
            <a:ext cx="5396205" cy="30308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45368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91175" y="148633"/>
            <a:ext cx="8334000" cy="675000"/>
          </a:xfrm>
        </p:spPr>
        <p:txBody>
          <a:bodyPr/>
          <a:lstStyle/>
          <a:p>
            <a:r>
              <a:rPr lang="nl-BE" dirty="0"/>
              <a:t>P</a:t>
            </a:r>
            <a:r>
              <a:rPr lang="nl-BE" dirty="0" smtClean="0"/>
              <a:t>assief balanceren </a:t>
            </a:r>
            <a:endParaRPr lang="nl-BE" dirty="0"/>
          </a:p>
        </p:txBody>
      </p:sp>
      <p:sp>
        <p:nvSpPr>
          <p:cNvPr id="3" name="Tijdelijke aanduiding voor inhoud 2"/>
          <p:cNvSpPr>
            <a:spLocks noGrp="1"/>
          </p:cNvSpPr>
          <p:nvPr>
            <p:ph idx="1"/>
          </p:nvPr>
        </p:nvSpPr>
        <p:spPr>
          <a:xfrm>
            <a:off x="315486" y="987574"/>
            <a:ext cx="7280850" cy="3215435"/>
          </a:xfrm>
        </p:spPr>
        <p:txBody>
          <a:bodyPr/>
          <a:lstStyle/>
          <a:p>
            <a:r>
              <a:rPr lang="nl-BE" dirty="0" smtClean="0"/>
              <a:t>Passieve balancering is aanwezig</a:t>
            </a:r>
          </a:p>
          <a:p>
            <a:r>
              <a:rPr lang="nl-BE" dirty="0" smtClean="0"/>
              <a:t>Dit wordt meestal toegepast in</a:t>
            </a:r>
            <a:r>
              <a:rPr lang="nl-BE" dirty="0" smtClean="0"/>
              <a:t> de goedkopere BMS</a:t>
            </a:r>
          </a:p>
          <a:p>
            <a:endParaRPr lang="nl-BE" dirty="0"/>
          </a:p>
          <a:p>
            <a:r>
              <a:rPr lang="nl-BE" dirty="0" smtClean="0"/>
              <a:t>De cel krijgt een bypass weerstand die de cellen met een te hoge SOC ontlaadt.</a:t>
            </a:r>
            <a:endParaRPr lang="nl-BE" dirty="0"/>
          </a:p>
          <a:p>
            <a:endParaRPr lang="nl-BE" dirty="0" smtClean="0"/>
          </a:p>
          <a:p>
            <a:r>
              <a:rPr lang="nl-BE" dirty="0" smtClean="0"/>
              <a:t>Dit passief balanceren gebeurt het best wanneer gebaseerd op SOC.</a:t>
            </a:r>
            <a:endParaRPr lang="nl-BE" dirty="0" smtClean="0"/>
          </a:p>
        </p:txBody>
      </p:sp>
    </p:spTree>
    <p:extLst>
      <p:ext uri="{BB962C8B-B14F-4D97-AF65-F5344CB8AC3E}">
        <p14:creationId xmlns:p14="http://schemas.microsoft.com/office/powerpoint/2010/main" val="55739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91175" y="148633"/>
            <a:ext cx="8334000" cy="675000"/>
          </a:xfrm>
        </p:spPr>
        <p:txBody>
          <a:bodyPr/>
          <a:lstStyle/>
          <a:p>
            <a:r>
              <a:rPr lang="nl-BE" dirty="0" smtClean="0"/>
              <a:t>Actief balanceren</a:t>
            </a:r>
            <a:endParaRPr lang="nl-BE" dirty="0"/>
          </a:p>
        </p:txBody>
      </p:sp>
      <p:pic>
        <p:nvPicPr>
          <p:cNvPr id="4" name="Tijdelijke aanduiding voor inhoud 3" descr="Cell balancing buys extra run time and battery life - slyt322.pdf - Mozilla Firefox"/>
          <p:cNvPicPr>
            <a:picLocks noGrp="1" noChangeAspect="1"/>
          </p:cNvPicPr>
          <p:nvPr>
            <p:ph idx="1"/>
          </p:nvPr>
        </p:nvPicPr>
        <p:blipFill rotWithShape="1">
          <a:blip r:embed="rId2">
            <a:extLst>
              <a:ext uri="{28A0092B-C50C-407E-A947-70E740481C1C}">
                <a14:useLocalDpi xmlns:a14="http://schemas.microsoft.com/office/drawing/2010/main" val="0"/>
              </a:ext>
            </a:extLst>
          </a:blip>
          <a:srcRect l="16785" t="46061" r="44352" b="28351"/>
          <a:stretch/>
        </p:blipFill>
        <p:spPr>
          <a:xfrm>
            <a:off x="4644008" y="1015090"/>
            <a:ext cx="4104456" cy="2669565"/>
          </a:xfrm>
        </p:spPr>
      </p:pic>
      <p:sp>
        <p:nvSpPr>
          <p:cNvPr id="5" name="Tijdelijke aanduiding voor inhoud 2"/>
          <p:cNvSpPr txBox="1">
            <a:spLocks/>
          </p:cNvSpPr>
          <p:nvPr/>
        </p:nvSpPr>
        <p:spPr>
          <a:xfrm>
            <a:off x="315486" y="987574"/>
            <a:ext cx="7280850" cy="321543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Vereist meer componenten</a:t>
            </a:r>
            <a:r>
              <a:rPr lang="nl-BE" dirty="0" smtClean="0"/>
              <a:t/>
            </a:r>
            <a:br>
              <a:rPr lang="nl-BE" dirty="0" smtClean="0"/>
            </a:br>
            <a:r>
              <a:rPr lang="nl-BE" dirty="0" smtClean="0"/>
              <a:t>en regeling</a:t>
            </a:r>
          </a:p>
          <a:p>
            <a:endParaRPr lang="nl-BE" dirty="0" smtClean="0"/>
          </a:p>
          <a:p>
            <a:r>
              <a:rPr lang="nl-BE" dirty="0" smtClean="0"/>
              <a:t>Energie-efficiënter omdat</a:t>
            </a:r>
            <a:br>
              <a:rPr lang="nl-BE" dirty="0" smtClean="0"/>
            </a:br>
            <a:r>
              <a:rPr lang="nl-BE" dirty="0" smtClean="0"/>
              <a:t>energie wordt overgezet </a:t>
            </a:r>
            <a:br>
              <a:rPr lang="nl-BE" dirty="0" smtClean="0"/>
            </a:br>
            <a:r>
              <a:rPr lang="nl-BE" dirty="0" smtClean="0"/>
              <a:t>van cel tot cel</a:t>
            </a:r>
          </a:p>
        </p:txBody>
      </p:sp>
    </p:spTree>
    <p:extLst>
      <p:ext uri="{BB962C8B-B14F-4D97-AF65-F5344CB8AC3E}">
        <p14:creationId xmlns:p14="http://schemas.microsoft.com/office/powerpoint/2010/main" val="489029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Liggend-Achtergrond Wit">
  <a:themeElements>
    <a:clrScheme name="Aangepast 37">
      <a:dk1>
        <a:srgbClr val="000000"/>
      </a:dk1>
      <a:lt1>
        <a:srgbClr val="FFFFFF"/>
      </a:lt1>
      <a:dk2>
        <a:srgbClr val="000000"/>
      </a:dk2>
      <a:lt2>
        <a:srgbClr val="808080"/>
      </a:lt2>
      <a:accent1>
        <a:srgbClr val="1D8DB0"/>
      </a:accent1>
      <a:accent2>
        <a:srgbClr val="116E8A"/>
      </a:accent2>
      <a:accent3>
        <a:srgbClr val="FFFFFF"/>
      </a:accent3>
      <a:accent4>
        <a:srgbClr val="000000"/>
      </a:accent4>
      <a:accent5>
        <a:srgbClr val="DAEDEF"/>
      </a:accent5>
      <a:accent6>
        <a:srgbClr val="2D2D8A"/>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a:themeElements>
    <a:clrScheme name="Aangepast 38">
      <a:dk1>
        <a:srgbClr val="000000"/>
      </a:dk1>
      <a:lt1>
        <a:srgbClr val="FFFFFF"/>
      </a:lt1>
      <a:dk2>
        <a:srgbClr val="000000"/>
      </a:dk2>
      <a:lt2>
        <a:srgbClr val="808080"/>
      </a:lt2>
      <a:accent1>
        <a:srgbClr val="1D8DB0"/>
      </a:accent1>
      <a:accent2>
        <a:srgbClr val="116E8A"/>
      </a:accent2>
      <a:accent3>
        <a:srgbClr val="FFFFFF"/>
      </a:accent3>
      <a:accent4>
        <a:srgbClr val="000000"/>
      </a:accent4>
      <a:accent5>
        <a:srgbClr val="DAEDEF"/>
      </a:accent5>
      <a:accent6>
        <a:srgbClr val="2D2D8A"/>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rporate-KU Leuven-Liggend-Achtergrond Wit en Watermerk">
  <a:themeElements>
    <a:clrScheme name="Aangepast 39">
      <a:dk1>
        <a:srgbClr val="000000"/>
      </a:dk1>
      <a:lt1>
        <a:srgbClr val="FFFFFF"/>
      </a:lt1>
      <a:dk2>
        <a:srgbClr val="000000"/>
      </a:dk2>
      <a:lt2>
        <a:srgbClr val="808080"/>
      </a:lt2>
      <a:accent1>
        <a:srgbClr val="1D8DB0"/>
      </a:accent1>
      <a:accent2>
        <a:srgbClr val="116E8A"/>
      </a:accent2>
      <a:accent3>
        <a:srgbClr val="FFFFFF"/>
      </a:accent3>
      <a:accent4>
        <a:srgbClr val="000000"/>
      </a:accent4>
      <a:accent5>
        <a:srgbClr val="DAEDEF"/>
      </a:accent5>
      <a:accent6>
        <a:srgbClr val="2D2D8A"/>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Template>
  <TotalTime>3882</TotalTime>
  <Words>1065</Words>
  <Application>Microsoft Office PowerPoint</Application>
  <PresentationFormat>Diavoorstelling (16:9)</PresentationFormat>
  <Paragraphs>262</Paragraphs>
  <Slides>53</Slides>
  <Notes>16</Notes>
  <HiddenSlides>0</HiddenSlides>
  <MMClips>0</MMClips>
  <ScaleCrop>false</ScaleCrop>
  <HeadingPairs>
    <vt:vector size="6" baseType="variant">
      <vt:variant>
        <vt:lpstr>Gebruikte lettertypen</vt:lpstr>
      </vt:variant>
      <vt:variant>
        <vt:i4>5</vt:i4>
      </vt:variant>
      <vt:variant>
        <vt:lpstr>Thema</vt:lpstr>
      </vt:variant>
      <vt:variant>
        <vt:i4>3</vt:i4>
      </vt:variant>
      <vt:variant>
        <vt:lpstr>Diatitels</vt:lpstr>
      </vt:variant>
      <vt:variant>
        <vt:i4>53</vt:i4>
      </vt:variant>
    </vt:vector>
  </HeadingPairs>
  <TitlesOfParts>
    <vt:vector size="61" baseType="lpstr">
      <vt:lpstr>Arial</vt:lpstr>
      <vt:lpstr>Calibri</vt:lpstr>
      <vt:lpstr>Cambria Math</vt:lpstr>
      <vt:lpstr>Courier New</vt:lpstr>
      <vt:lpstr>Wingdings</vt:lpstr>
      <vt:lpstr>KU Leuven-Liggend-Achtergrond Wit</vt:lpstr>
      <vt:lpstr>Corporate-KU Leuven-Liggend-Achtergrond Wit</vt:lpstr>
      <vt:lpstr>Corporate-KU Leuven-Liggend-Achtergrond Wit en Watermerk</vt:lpstr>
      <vt:lpstr>Ontwikkeling en implementatie van een BMS op een bestaande lithium-ijzerfosfaat batterij bank</vt:lpstr>
      <vt:lpstr>Inhoudstabel</vt:lpstr>
      <vt:lpstr>Opdrachtsomschrijving</vt:lpstr>
      <vt:lpstr>Onbalans</vt:lpstr>
      <vt:lpstr>Onbalans</vt:lpstr>
      <vt:lpstr>Het doel</vt:lpstr>
      <vt:lpstr>Balanceren</vt:lpstr>
      <vt:lpstr>Passief balanceren </vt:lpstr>
      <vt:lpstr>Actief balanceren</vt:lpstr>
      <vt:lpstr>Aanpak semester 1</vt:lpstr>
      <vt:lpstr>Aanpak semester 1</vt:lpstr>
      <vt:lpstr>Aanpak semester 1</vt:lpstr>
      <vt:lpstr>Aanpak semester 1</vt:lpstr>
      <vt:lpstr>Aanpak semester 1</vt:lpstr>
      <vt:lpstr>Aanpak semester 1</vt:lpstr>
      <vt:lpstr>Elektrisch model</vt:lpstr>
      <vt:lpstr>Elektrisch model</vt:lpstr>
      <vt:lpstr>Elektrisch model</vt:lpstr>
      <vt:lpstr>Elektrisch model</vt:lpstr>
      <vt:lpstr>Elektrisch model</vt:lpstr>
      <vt:lpstr>Elektrisch model</vt:lpstr>
      <vt:lpstr>Elektrisch model</vt:lpstr>
      <vt:lpstr>Elektrisch model</vt:lpstr>
      <vt:lpstr>Elektrisch model</vt:lpstr>
      <vt:lpstr>Elektrisch model</vt:lpstr>
      <vt:lpstr>Elektrisch model</vt:lpstr>
      <vt:lpstr>Elektrisch model</vt:lpstr>
      <vt:lpstr>Elektrisch model</vt:lpstr>
      <vt:lpstr>Programma / BMS</vt:lpstr>
      <vt:lpstr>Programma</vt:lpstr>
      <vt:lpstr>Programma</vt:lpstr>
      <vt:lpstr>Programma</vt:lpstr>
      <vt:lpstr>Programma</vt:lpstr>
      <vt:lpstr>Programma</vt:lpstr>
      <vt:lpstr>Programma</vt:lpstr>
      <vt:lpstr>Resultaten metingen</vt:lpstr>
      <vt:lpstr>Resultaten en metingen</vt:lpstr>
      <vt:lpstr>Resultaten en metingen</vt:lpstr>
      <vt:lpstr>Resultaten en metingen</vt:lpstr>
      <vt:lpstr>Resultaten en metingen</vt:lpstr>
      <vt:lpstr>Resultaten en metingen</vt:lpstr>
      <vt:lpstr>Resultaten en metingen</vt:lpstr>
      <vt:lpstr>Resultaten en metingen</vt:lpstr>
      <vt:lpstr>Resultaten en metingen</vt:lpstr>
      <vt:lpstr>Resultaten en metingen</vt:lpstr>
      <vt:lpstr>Resultaten en metingen</vt:lpstr>
      <vt:lpstr>Aanpak semester 2</vt:lpstr>
      <vt:lpstr>Aanpak semester 2</vt:lpstr>
      <vt:lpstr>Aanpak semester 2</vt:lpstr>
      <vt:lpstr>Aanpak semester 2</vt:lpstr>
      <vt:lpstr>Planning</vt:lpstr>
      <vt:lpstr>Planning semester 2</vt:lpstr>
      <vt:lpstr>Bedankt voor uw aandacht</vt:lpstr>
    </vt:vector>
  </TitlesOfParts>
  <Company>KULeuven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Karel Van Peteghem</cp:lastModifiedBy>
  <cp:revision>244</cp:revision>
  <dcterms:created xsi:type="dcterms:W3CDTF">2012-07-10T07:57:57Z</dcterms:created>
  <dcterms:modified xsi:type="dcterms:W3CDTF">2017-02-21T04:53:25Z</dcterms:modified>
</cp:coreProperties>
</file>