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4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45A"/>
    <a:srgbClr val="CA0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6" d="100"/>
          <a:sy n="56" d="100"/>
        </p:scale>
        <p:origin x="4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9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2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5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6266C99-45D0-FBC6-D1B1-F95D7D220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4" b="14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531B0-6A3E-C052-70FE-F8EC08F82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533" y="1742171"/>
            <a:ext cx="11192933" cy="1513880"/>
          </a:xfrm>
        </p:spPr>
        <p:txBody>
          <a:bodyPr>
            <a:normAutofit fontScale="90000"/>
          </a:bodyPr>
          <a:lstStyle/>
          <a:p>
            <a:r>
              <a:rPr lang="en-US" sz="7500" b="1" dirty="0">
                <a:solidFill>
                  <a:srgbClr val="FFFFFF"/>
                </a:solidFill>
                <a:latin typeface="Eras Demi ITC" panose="020B0805030504020804" pitchFamily="34" charset="0"/>
              </a:rPr>
              <a:t>AI Final Project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F8238-F015-C335-3271-B583B95A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571" y="3256051"/>
            <a:ext cx="3515652" cy="723742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Karely Rodriguez </a:t>
            </a:r>
          </a:p>
        </p:txBody>
      </p:sp>
    </p:spTree>
    <p:extLst>
      <p:ext uri="{BB962C8B-B14F-4D97-AF65-F5344CB8AC3E}">
        <p14:creationId xmlns:p14="http://schemas.microsoft.com/office/powerpoint/2010/main" val="10507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Heuristic Depth First Search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A7CEB-AAEC-CADE-25E4-A214ADAE1772}"/>
              </a:ext>
            </a:extLst>
          </p:cNvPr>
          <p:cNvSpPr txBox="1"/>
          <p:nvPr/>
        </p:nvSpPr>
        <p:spPr>
          <a:xfrm>
            <a:off x="619134" y="1576310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 Depth bound: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Larger Max Frontier Size: 300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6350000" y="1596177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Depth bound: 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Small Max Frontier Size:10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91DC35-94FB-31BE-D961-778AB43C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" y="2595881"/>
            <a:ext cx="5437632" cy="339852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0640724-AFC0-54C6-361E-586F74649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666806"/>
            <a:ext cx="5324152" cy="33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Greedy Best First Search Test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629920" y="1228925"/>
            <a:ext cx="4471026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bound: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Frontier Max Size: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EE7E8A0-F6E3-EF13-A34A-17E3FC22A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28" y="2088926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Initial States – Test Case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C023-F9B2-3302-0DB3-1A74C1A7E2F7}"/>
              </a:ext>
            </a:extLst>
          </p:cNvPr>
          <p:cNvSpPr txBox="1"/>
          <p:nvPr/>
        </p:nvSpPr>
        <p:spPr>
          <a:xfrm>
            <a:off x="913774" y="1748577"/>
            <a:ext cx="6564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reduced the amount of resource significantly to see if I can get better test cases for these small samples. Also, I decreased the negative waste significantly. The waste was opposing the positive effect of the manufactured resources.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C4210A2-131D-4DAF-730F-92A4BA88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34" y="2588243"/>
            <a:ext cx="3570403" cy="3465733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BF6A5F5-ED41-ACBB-8A37-7D083B4BA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9" y="3594003"/>
            <a:ext cx="7876357" cy="24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Heuristic Depth First Search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A7CEB-AAEC-CADE-25E4-A214ADAE1772}"/>
              </a:ext>
            </a:extLst>
          </p:cNvPr>
          <p:cNvSpPr txBox="1"/>
          <p:nvPr/>
        </p:nvSpPr>
        <p:spPr>
          <a:xfrm>
            <a:off x="619134" y="1576310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 Depth bound: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Larger Max Frontier Size: 100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6350000" y="1596177"/>
            <a:ext cx="4471026" cy="77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Depth bound: 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Small Max Frontier Size:10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177A3DB-A692-525D-860B-25E58772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2762989"/>
            <a:ext cx="5717628" cy="357351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734FB7A-DD7A-471E-F525-4E94F20D3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04" y="2848996"/>
            <a:ext cx="5580017" cy="34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Greedy Best First Search Test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97FD7-DD32-C241-BDC5-A5ABED80C00D}"/>
              </a:ext>
            </a:extLst>
          </p:cNvPr>
          <p:cNvSpPr txBox="1"/>
          <p:nvPr/>
        </p:nvSpPr>
        <p:spPr>
          <a:xfrm>
            <a:off x="377672" y="1236771"/>
            <a:ext cx="4471026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bound: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Frontier Max Size: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428681D-51BF-4AF7-A127-A271F3CB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59" y="2161767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BB42D-325E-0093-D5FB-7AD5FFAE7F06}"/>
              </a:ext>
            </a:extLst>
          </p:cNvPr>
          <p:cNvSpPr txBox="1"/>
          <p:nvPr/>
        </p:nvSpPr>
        <p:spPr>
          <a:xfrm>
            <a:off x="514350" y="1920240"/>
            <a:ext cx="115214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 virtual world is full of reactive cooperative AI agents navigating in a non-deterministic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goal was to move countries into states that represent development.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agent relies on the state quality function, the search algorithms, and the expected utility used in determining which schedules are deemed better.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 focus was on getting a deep understanding of search algorithms.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394"/>
            <a:ext cx="10364451" cy="1596177"/>
          </a:xfrm>
        </p:spPr>
        <p:txBody>
          <a:bodyPr/>
          <a:lstStyle/>
          <a:p>
            <a:r>
              <a:rPr lang="en-US" dirty="0"/>
              <a:t>State Quality Function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DEB6A-41AE-0A32-7552-A4A927DB42A5}"/>
              </a:ext>
            </a:extLst>
          </p:cNvPr>
          <p:cNvSpPr txBox="1"/>
          <p:nvPr/>
        </p:nvSpPr>
        <p:spPr>
          <a:xfrm>
            <a:off x="575297" y="1060752"/>
            <a:ext cx="11365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Inspiration: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https://www.thebalancemoney.com/gdp-per-capita-formula-u-s-compared-to-highest-and-lowest-3305848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"The countries with the highest economic production per person have thriving economies and few residents.“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lvl="1"/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D4479-C35F-2F58-9F04-67FFDC290898}"/>
              </a:ext>
            </a:extLst>
          </p:cNvPr>
          <p:cNvSpPr txBox="1"/>
          <p:nvPr/>
        </p:nvSpPr>
        <p:spPr>
          <a:xfrm>
            <a:off x="363322" y="2549613"/>
            <a:ext cx="3817760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Reliant on a utility function that produces values between -10 and 10 depending on the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ratio between number of natural resources and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The idea is more workers can increase production of natural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Utility is built based on these ideas:</a:t>
            </a:r>
            <a:endParaRPr lang="en-US" sz="18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Don't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want too many resources and not enough workers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on’t want too little resources and too much population   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Want 3 to 8 times the amount of population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0682C8C-63C5-23A7-0621-F3056E1E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5" b="14784"/>
          <a:stretch/>
        </p:blipFill>
        <p:spPr>
          <a:xfrm>
            <a:off x="8908920" y="2711915"/>
            <a:ext cx="3266318" cy="54852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2058FD7-C9E8-0804-0FD2-0BDD1922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82" y="2612954"/>
            <a:ext cx="4488145" cy="7738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6AA4A1-BAB0-B838-4AF1-B1F8A2A5D0D5}"/>
              </a:ext>
            </a:extLst>
          </p:cNvPr>
          <p:cNvSpPr txBox="1"/>
          <p:nvPr/>
        </p:nvSpPr>
        <p:spPr>
          <a:xfrm>
            <a:off x="4775876" y="3604746"/>
            <a:ext cx="3728166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Focus is on how many people share access to these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Ideally looking for a low number of people sharing the same resource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This will be the most valuable portion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 encourage development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</a:t>
            </a:r>
          </a:p>
          <a:p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E8CE9-18C0-05BB-E561-99C422E742C5}"/>
              </a:ext>
            </a:extLst>
          </p:cNvPr>
          <p:cNvSpPr txBox="1"/>
          <p:nvPr/>
        </p:nvSpPr>
        <p:spPr>
          <a:xfrm>
            <a:off x="8908920" y="3466247"/>
            <a:ext cx="3120520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negative waste evaluation will be added apart from calculation because in the real world we subtly </a:t>
            </a:r>
          </a:p>
          <a:p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     ignore the accumulated waste 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 </a:t>
            </a: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disregard it when viewing how great a country is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05A55F-CF47-F9B8-E2E3-1FD013235772}"/>
              </a:ext>
            </a:extLst>
          </p:cNvPr>
          <p:cNvSpPr txBox="1"/>
          <p:nvPr/>
        </p:nvSpPr>
        <p:spPr>
          <a:xfrm>
            <a:off x="809246" y="2172532"/>
            <a:ext cx="1136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Natural Resource 			+ 			Manufactured Resources 			+ 			Waste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20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922"/>
            <a:ext cx="10364451" cy="1596177"/>
          </a:xfrm>
        </p:spPr>
        <p:txBody>
          <a:bodyPr/>
          <a:lstStyle/>
          <a:p>
            <a:r>
              <a:rPr lang="en-US" dirty="0"/>
              <a:t>Interdependence between measures</a:t>
            </a:r>
          </a:p>
        </p:txBody>
      </p:sp>
      <p:pic>
        <p:nvPicPr>
          <p:cNvPr id="11" name="Content Placeholder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0A4F14-D100-99D7-FDE6-4A2BAF26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605099"/>
            <a:ext cx="11488933" cy="483264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623E58C-F6FD-0D9A-62B6-51582555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r="2715"/>
          <a:stretch/>
        </p:blipFill>
        <p:spPr>
          <a:xfrm>
            <a:off x="665853" y="3583357"/>
            <a:ext cx="6242946" cy="8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156"/>
            <a:ext cx="10364451" cy="1596177"/>
          </a:xfrm>
        </p:spPr>
        <p:txBody>
          <a:bodyPr/>
          <a:lstStyle/>
          <a:p>
            <a:r>
              <a:rPr lang="en-US" dirty="0"/>
              <a:t>Heuristic Depth First Search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6F8D766A-8D03-07B2-26A6-69C705F7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74" y="2110533"/>
            <a:ext cx="4861196" cy="35365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62321-1098-39D6-0293-8DA032CF0C38}"/>
              </a:ext>
            </a:extLst>
          </p:cNvPr>
          <p:cNvSpPr txBox="1"/>
          <p:nvPr/>
        </p:nvSpPr>
        <p:spPr>
          <a:xfrm>
            <a:off x="381430" y="1140686"/>
            <a:ext cx="631401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Recursive tree-based Depth 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Leaf nodes represent completed schedules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Priority Queue sorted on EU values and contains ONLY completed schedules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scope of search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Frontier max size will limit amount schedules we can consider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Schedules are of length depth bound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Approaches: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Shallow depth bound &amp; huge frontier max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 depth bound &amp; limited frontier max size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Actions lists at each level is made of up shuffled transforms + shuffled transfers with total length of 43 possible actions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160"/>
            <a:ext cx="10364451" cy="1596177"/>
          </a:xfrm>
        </p:spPr>
        <p:txBody>
          <a:bodyPr/>
          <a:lstStyle/>
          <a:p>
            <a:r>
              <a:rPr lang="en-US" dirty="0"/>
              <a:t>Greedy Best First Search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5A3CB2B-F92E-0F6A-704A-DB5CDEF4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2" y="2085340"/>
            <a:ext cx="4932382" cy="36271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C456C-FE03-35D2-0000-E4B06AD35007}"/>
              </a:ext>
            </a:extLst>
          </p:cNvPr>
          <p:cNvSpPr txBox="1"/>
          <p:nvPr/>
        </p:nvSpPr>
        <p:spPr>
          <a:xfrm>
            <a:off x="286956" y="1028926"/>
            <a:ext cx="642880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Recursive tree-based Greedy Best 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Priority Queue sorted on EU values and contains ONLY partial schedules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Reset at every level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best partial schedule will be explored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Limiting scope of search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Frontier max size will limit number of actions explored, reducing breadth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schedule is of length depth bound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Frontier max size &lt;= action length list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Actions list at each level is made of up shuffled transforms + shuffled transfers with total length of 43 possible actions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5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2090400" cy="1596177"/>
          </a:xfrm>
        </p:spPr>
        <p:txBody>
          <a:bodyPr/>
          <a:lstStyle/>
          <a:p>
            <a:r>
              <a:rPr lang="en-US" dirty="0"/>
              <a:t>Determining transform and Transfer </a:t>
            </a:r>
            <a:br>
              <a:rPr lang="en-US" dirty="0"/>
            </a:br>
            <a:r>
              <a:rPr lang="en-US" dirty="0"/>
              <a:t>quantities per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4E449-AE7D-0F94-64FD-CD43BD68EE49}"/>
              </a:ext>
            </a:extLst>
          </p:cNvPr>
          <p:cNvSpPr txBox="1"/>
          <p:nvPr/>
        </p:nvSpPr>
        <p:spPr>
          <a:xfrm>
            <a:off x="0" y="1338132"/>
            <a:ext cx="12090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Transforms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400" b="1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C586C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math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floor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random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uniform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0.5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1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max_num_of_transforms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/>
          </a:p>
          <a:p>
            <a:r>
              <a:rPr lang="en-US" sz="2800" dirty="0"/>
              <a:t>Resource Transfer Quantity 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Resources with a high weight have a lower range used for randomly selecting the quantity to be transferred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are only willing to give up a limited amount of high importance resources but, can spare more low weighted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Waste with lower negative weights will also be limited on how many can be transferred because we use the absolute value of the resource weight</a:t>
            </a:r>
          </a:p>
          <a:p>
            <a:pPr lvl="1"/>
            <a:endParaRPr lang="en-US" sz="2800" dirty="0"/>
          </a:p>
          <a:p>
            <a:r>
              <a:rPr lang="en-US" sz="2400" b="1" dirty="0">
                <a:solidFill>
                  <a:srgbClr val="C586C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math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floor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4EC9B0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random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.uniform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0.1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1 – </a:t>
            </a:r>
            <a:r>
              <a:rPr lang="en-US" sz="2400" b="1" dirty="0">
                <a:solidFill>
                  <a:srgbClr val="CA08BC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abs</a:t>
            </a:r>
            <a:r>
              <a:rPr lang="en-US" sz="2400" b="1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resource_weight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))</a:t>
            </a:r>
            <a:r>
              <a:rPr lang="en-US" sz="2400" b="1" dirty="0">
                <a:solidFill>
                  <a:srgbClr val="D4D4D4"/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>
                <a:solidFill>
                  <a:srgbClr val="D4D4D4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availableQuantities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759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x0,  k, gamma, and failure cost C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2884A-CD71-36BA-AD45-9507E5D4783A}"/>
              </a:ext>
            </a:extLst>
          </p:cNvPr>
          <p:cNvSpPr txBox="1"/>
          <p:nvPr/>
        </p:nvSpPr>
        <p:spPr>
          <a:xfrm>
            <a:off x="475767" y="1502688"/>
            <a:ext cx="76382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to values around 5 had a negative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0.5 had a positive effect at the beginning but not consistently by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very small values of K, around 0.001 yielded the most interesting results </a:t>
            </a:r>
          </a:p>
          <a:p>
            <a:r>
              <a:rPr lang="en-US" dirty="0"/>
              <a:t>X_0: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 not notice too much of an impact for values around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biggest change I noticed when I jumped to 10 but, that seemed too large and decided 5 produced fine results </a:t>
            </a:r>
          </a:p>
          <a:p>
            <a:r>
              <a:rPr lang="en-US" dirty="0"/>
              <a:t>Gamma: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0.1 countries always plateau quickest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0.5 I finally saw some very interesting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0.9 gave me such variety in the behavior of the countries</a:t>
            </a:r>
          </a:p>
          <a:p>
            <a:r>
              <a:rPr lang="en-US" dirty="0"/>
              <a:t>Failure Cost 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-0.1 compared to -0.01 had more interesting results but still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-0.2 and anything less did not do well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and greater did not do well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 gave me the best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FCA4-C643-3F75-C0C3-F352E9C343BC}"/>
              </a:ext>
            </a:extLst>
          </p:cNvPr>
          <p:cNvSpPr txBox="1"/>
          <p:nvPr/>
        </p:nvSpPr>
        <p:spPr>
          <a:xfrm>
            <a:off x="8412480" y="3883164"/>
            <a:ext cx="3779520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that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produced good results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X_0: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K: 0.001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Gamma: 0.75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Failure Cost C: -1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9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49-51FE-A61E-0222-5FE66625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Initial States – Test Case 1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EEABDC8-6A8D-D2EB-A14F-AA9AB0A3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6" y="3408885"/>
            <a:ext cx="7414512" cy="2283886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C16579E-F1D3-306A-CA27-DF40FC406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26" y="2083857"/>
            <a:ext cx="3687522" cy="362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5C023-F9B2-3302-0DB3-1A74C1A7E2F7}"/>
              </a:ext>
            </a:extLst>
          </p:cNvPr>
          <p:cNvSpPr txBox="1"/>
          <p:nvPr/>
        </p:nvSpPr>
        <p:spPr>
          <a:xfrm>
            <a:off x="832372" y="1596177"/>
            <a:ext cx="6564108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goal was to have countries with a surplus, fair, and limited of natural resources. The numbers were calculated by roughly guesstimating the number of manufactured resources could be produced by the quantities to accommodate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12337957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669</TotalTime>
  <Words>927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Light</vt:lpstr>
      <vt:lpstr>Calibri</vt:lpstr>
      <vt:lpstr>Consolas</vt:lpstr>
      <vt:lpstr>Eras Demi ITC</vt:lpstr>
      <vt:lpstr>Times New Roman</vt:lpstr>
      <vt:lpstr>Tw Cen MT</vt:lpstr>
      <vt:lpstr>Droplet</vt:lpstr>
      <vt:lpstr>AI Final Project Part 1</vt:lpstr>
      <vt:lpstr>Problem Overview</vt:lpstr>
      <vt:lpstr>State Quality Function </vt:lpstr>
      <vt:lpstr>Interdependence between measures</vt:lpstr>
      <vt:lpstr>Heuristic Depth First Search</vt:lpstr>
      <vt:lpstr>Greedy Best First Search</vt:lpstr>
      <vt:lpstr>Determining transform and Transfer  quantities per action</vt:lpstr>
      <vt:lpstr>x0,  k, gamma, and failure cost C Observations</vt:lpstr>
      <vt:lpstr>Initial States – Test Case 1</vt:lpstr>
      <vt:lpstr>Heuristic Depth First Search Test </vt:lpstr>
      <vt:lpstr>Greedy Best First Search Test </vt:lpstr>
      <vt:lpstr>Initial States – Test Case 2</vt:lpstr>
      <vt:lpstr>Heuristic Depth First Search Test </vt:lpstr>
      <vt:lpstr>Greedy Best First Search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Final Project Part 1</dc:title>
  <dc:creator>Rodriguez Galvan, Karely M</dc:creator>
  <cp:lastModifiedBy>Rodriguez Galvan, Karely M</cp:lastModifiedBy>
  <cp:revision>15</cp:revision>
  <dcterms:created xsi:type="dcterms:W3CDTF">2023-03-26T20:12:26Z</dcterms:created>
  <dcterms:modified xsi:type="dcterms:W3CDTF">2023-03-27T07:22:13Z</dcterms:modified>
</cp:coreProperties>
</file>