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70" r:id="rId14"/>
    <p:sldId id="272" r:id="rId15"/>
    <p:sldId id="273" r:id="rId16"/>
    <p:sldId id="274" r:id="rId17"/>
    <p:sldId id="275" r:id="rId18"/>
    <p:sldId id="267" r:id="rId19"/>
    <p:sldId id="26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09" autoAdjust="0"/>
  </p:normalViewPr>
  <p:slideViewPr>
    <p:cSldViewPr snapToGrid="0">
      <p:cViewPr varScale="1">
        <p:scale>
          <a:sx n="73" d="100"/>
          <a:sy n="73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02BC1-8C9A-4558-85A3-5C4AC00A3F8C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A750D-F01D-4CDC-93AD-43ACB14B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6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1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4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4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6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3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43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8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9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58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06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5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65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A750D-F01D-4CDC-93AD-43ACB14BCD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4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7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3DA-811B-49CA-A714-5C05CE6C1BB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43DA-811B-49CA-A714-5C05CE6C1BB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34FF-D5D8-4760-BF45-91B9ED95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7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rrajobst/platform-compa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fx-standu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relz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f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fx/graphs/contribu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el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ctobox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elz/GitHubIssu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6045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Challenges of</a:t>
            </a:r>
            <a:b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</a:br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Managing CoreFX repo</a:t>
            </a:r>
            <a:br>
              <a:rPr lang="en-US" dirty="0"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2814"/>
            <a:ext cx="9144000" cy="488417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.NET </a:t>
            </a:r>
            <a:r>
              <a:rPr lang="en-US" dirty="0" err="1">
                <a:latin typeface="Arial Rounded MT Bold" panose="020F0704030504030204" pitchFamily="34" charset="0"/>
              </a:rPr>
              <a:t>MeetUp</a:t>
            </a:r>
            <a:r>
              <a:rPr lang="en-US" dirty="0">
                <a:latin typeface="Arial Rounded MT Bold" panose="020F0704030504030204" pitchFamily="34" charset="0"/>
              </a:rPr>
              <a:t> in Amsterdam, NL </a:t>
            </a:r>
            <a:r>
              <a:rPr lang="en-US" sz="2000" dirty="0">
                <a:latin typeface="Arial Rounded MT Bold" panose="020F0704030504030204" pitchFamily="34" charset="0"/>
              </a:rPr>
              <a:t>(2017/7/11)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F06D64A-5BEF-42D3-BE93-D217AB5C4BDF}"/>
              </a:ext>
            </a:extLst>
          </p:cNvPr>
          <p:cNvGrpSpPr/>
          <p:nvPr/>
        </p:nvGrpSpPr>
        <p:grpSpPr>
          <a:xfrm>
            <a:off x="3836580" y="5871637"/>
            <a:ext cx="4518839" cy="461665"/>
            <a:chOff x="446566" y="4694276"/>
            <a:chExt cx="4518839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0DF04F-C06F-4D05-B865-57205D6C5D9E}"/>
                </a:ext>
              </a:extLst>
            </p:cNvPr>
            <p:cNvSpPr txBox="1"/>
            <p:nvPr/>
          </p:nvSpPr>
          <p:spPr>
            <a:xfrm>
              <a:off x="446566" y="4694276"/>
              <a:ext cx="4518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Rounded MT Bold" panose="020F0704030504030204" pitchFamily="34" charset="0"/>
                </a:rPr>
                <a:t>Karel Zikmund (      @</a:t>
              </a:r>
              <a:r>
                <a:rPr lang="en-US" sz="2400" dirty="0" err="1">
                  <a:latin typeface="Arial Rounded MT Bold" panose="020F0704030504030204" pitchFamily="34" charset="0"/>
                </a:rPr>
                <a:t>ziki_cz</a:t>
              </a:r>
              <a:r>
                <a:rPr lang="en-US" sz="2400" dirty="0">
                  <a:latin typeface="Arial Rounded MT Bold" panose="020F0704030504030204" pitchFamily="34" charset="0"/>
                </a:rPr>
                <a:t>)</a:t>
              </a:r>
              <a:endParaRPr lang="en-US" sz="2400" dirty="0"/>
            </a:p>
          </p:txBody>
        </p:sp>
        <p:pic>
          <p:nvPicPr>
            <p:cNvPr id="8" name="Picture 2" descr="Image result for twitter picture">
              <a:extLst>
                <a:ext uri="{FF2B5EF4-FFF2-40B4-BE49-F238E27FC236}">
                  <a16:creationId xmlns:a16="http://schemas.microsoft.com/office/drawing/2014/main" id="{67E7BE90-36FE-4571-AF8B-7C66E26D9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664" y="4736537"/>
              <a:ext cx="404036" cy="40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E21399-3823-4FF7-9D97-62FFB207EB6F}"/>
              </a:ext>
            </a:extLst>
          </p:cNvPr>
          <p:cNvGrpSpPr/>
          <p:nvPr/>
        </p:nvGrpSpPr>
        <p:grpSpPr>
          <a:xfrm>
            <a:off x="4595037" y="4906895"/>
            <a:ext cx="3001924" cy="440660"/>
            <a:chOff x="202020" y="4812783"/>
            <a:chExt cx="3001924" cy="44066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0864D5-ED25-4168-ACAC-37642B904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964" y="4812783"/>
              <a:ext cx="1321980" cy="44066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4E1403-8DAE-4FEA-B4B0-83C23725EEEF}"/>
                </a:ext>
              </a:extLst>
            </p:cNvPr>
            <p:cNvSpPr txBox="1"/>
            <p:nvPr/>
          </p:nvSpPr>
          <p:spPr>
            <a:xfrm>
              <a:off x="202020" y="4848447"/>
              <a:ext cx="1679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</a:rPr>
                <a:t>Organized by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907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Triage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292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One </a:t>
            </a:r>
            <a:r>
              <a:rPr lang="en-US" b="1" dirty="0"/>
              <a:t>area</a:t>
            </a:r>
            <a:r>
              <a:rPr lang="en-US" dirty="0"/>
              <a:t>-* label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Empty </a:t>
            </a:r>
            <a:r>
              <a:rPr lang="en-US" b="1" dirty="0"/>
              <a:t>Assignee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up-for-grabs</a:t>
            </a:r>
            <a:r>
              <a:rPr lang="en-US" dirty="0"/>
              <a:t> with next steps &amp; complexity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b="1" dirty="0"/>
              <a:t>Milestone</a:t>
            </a:r>
            <a:r>
              <a:rPr lang="en-US" dirty="0"/>
              <a:t> as 95% commitment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</a:t>
            </a:r>
            <a:r>
              <a:rPr lang="en-US" b="1" dirty="0"/>
              <a:t>issue type</a:t>
            </a:r>
            <a:r>
              <a:rPr lang="en-US" dirty="0"/>
              <a:t> label</a:t>
            </a:r>
          </a:p>
          <a:p>
            <a:pPr lvl="1"/>
            <a:r>
              <a:rPr lang="en-US" dirty="0"/>
              <a:t>bug / enhancement / </a:t>
            </a:r>
            <a:r>
              <a:rPr lang="en-US" b="1" dirty="0" err="1"/>
              <a:t>api</a:t>
            </a:r>
            <a:r>
              <a:rPr lang="en-US" dirty="0"/>
              <a:t>-needs-work</a:t>
            </a:r>
            <a:r>
              <a:rPr lang="en-US" b="1" dirty="0"/>
              <a:t> </a:t>
            </a:r>
            <a:r>
              <a:rPr lang="en-US" dirty="0"/>
              <a:t>/ documentation, etc.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Don't be afraid to say no, or close issues – just explain why and be polite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Don't be afraid to be wrong – just be flexible when new information appears</a:t>
            </a:r>
          </a:p>
        </p:txBody>
      </p:sp>
    </p:spTree>
    <p:extLst>
      <p:ext uri="{BB962C8B-B14F-4D97-AF65-F5344CB8AC3E}">
        <p14:creationId xmlns:p14="http://schemas.microsoft.com/office/powerpoint/2010/main" val="18384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Adding new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~100 unique APIs in .NET Core now</a:t>
            </a:r>
          </a:p>
          <a:p>
            <a:pPr lvl="1"/>
            <a:r>
              <a:rPr lang="en-US" dirty="0" err="1"/>
              <a:t>Dictionary.GetValueOrDefault</a:t>
            </a:r>
            <a:endParaRPr lang="en-US" dirty="0"/>
          </a:p>
          <a:p>
            <a:endParaRPr lang="en-US" dirty="0"/>
          </a:p>
          <a:p>
            <a:r>
              <a:rPr lang="en-US" dirty="0"/>
              <a:t>Decision tree:</a:t>
            </a:r>
          </a:p>
          <a:p>
            <a:pPr lvl="1"/>
            <a:r>
              <a:rPr lang="en-US" dirty="0"/>
              <a:t>Is it existing BCL type?</a:t>
            </a:r>
          </a:p>
          <a:p>
            <a:pPr lvl="1"/>
            <a:r>
              <a:rPr lang="en-US" dirty="0"/>
              <a:t>Will it be used by CoreFX itself?</a:t>
            </a:r>
          </a:p>
          <a:p>
            <a:pPr lvl="1"/>
            <a:r>
              <a:rPr lang="en-US" dirty="0"/>
              <a:t>Can it live somewhere else? (</a:t>
            </a:r>
            <a:r>
              <a:rPr lang="en-US" dirty="0" err="1"/>
              <a:t>PowerCollections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API approval process is slow by design</a:t>
            </a:r>
          </a:p>
          <a:p>
            <a:pPr lvl="1"/>
            <a:r>
              <a:rPr lang="en-US" dirty="0"/>
              <a:t>APIs are forever</a:t>
            </a:r>
          </a:p>
        </p:txBody>
      </p:sp>
    </p:spTree>
    <p:extLst>
      <p:ext uri="{BB962C8B-B14F-4D97-AF65-F5344CB8AC3E}">
        <p14:creationId xmlns:p14="http://schemas.microsoft.com/office/powerpoint/2010/main" val="307196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Which code change to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Performance changes</a:t>
            </a:r>
          </a:p>
          <a:p>
            <a:pPr lvl="1"/>
            <a:r>
              <a:rPr lang="en-US" dirty="0"/>
              <a:t>Performance trade-offs</a:t>
            </a:r>
          </a:p>
          <a:p>
            <a:pPr lvl="1"/>
            <a:r>
              <a:rPr lang="en-US" dirty="0"/>
              <a:t>Code complexity vs. value</a:t>
            </a:r>
          </a:p>
          <a:p>
            <a:endParaRPr lang="en-US" dirty="0"/>
          </a:p>
          <a:p>
            <a:r>
              <a:rPr lang="en-US" dirty="0"/>
              <a:t>Compatibility breaking changes</a:t>
            </a:r>
          </a:p>
          <a:p>
            <a:pPr lvl="1"/>
            <a:r>
              <a:rPr lang="en-US" dirty="0"/>
              <a:t>vs. 1.x or .NET Framework / UWP / Mono</a:t>
            </a:r>
          </a:p>
          <a:p>
            <a:pPr lvl="1"/>
            <a:r>
              <a:rPr lang="en-US" dirty="0"/>
              <a:t>Is the value worth the risk someone will get hurt?</a:t>
            </a:r>
          </a:p>
          <a:p>
            <a:pPr lvl="1"/>
            <a:r>
              <a:rPr lang="en-US" dirty="0"/>
              <a:t>API usage</a:t>
            </a:r>
          </a:p>
          <a:p>
            <a:endParaRPr lang="en-US" dirty="0"/>
          </a:p>
          <a:p>
            <a:r>
              <a:rPr lang="en-US" dirty="0"/>
              <a:t>Obsolete APIs</a:t>
            </a:r>
          </a:p>
          <a:p>
            <a:pPr lvl="1"/>
            <a:r>
              <a:rPr lang="en-US" dirty="0" err="1"/>
              <a:t>TreatAsWarnings</a:t>
            </a:r>
            <a:r>
              <a:rPr lang="en-US" dirty="0"/>
              <a:t> = breaking change</a:t>
            </a:r>
          </a:p>
        </p:txBody>
      </p:sp>
    </p:spTree>
    <p:extLst>
      <p:ext uri="{BB962C8B-B14F-4D97-AF65-F5344CB8AC3E}">
        <p14:creationId xmlns:p14="http://schemas.microsoft.com/office/powerpoint/2010/main" val="15199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API usage information / telemetry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2867" y="1690688"/>
            <a:ext cx="9808705" cy="503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225-5432-48A3-8887-F2A2F8FA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API </a:t>
            </a:r>
            <a:r>
              <a:rPr lang="en-US" dirty="0" err="1">
                <a:solidFill>
                  <a:srgbClr val="7030A0"/>
                </a:solidFill>
                <a:latin typeface="Arial Rounded MT Bold" panose="020F0704030504030204" pitchFamily="34" charset="0"/>
              </a:rPr>
              <a:t>Compat</a:t>
            </a:r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 tooling –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54F2-D70B-4B2E-8DCF-656167F1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https://github.com/terrajobst/platform-compat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6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3108D1-13B8-4770-9C60-60727EE3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8" y="840828"/>
            <a:ext cx="1933903" cy="53361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APIs that </a:t>
            </a:r>
            <a:br>
              <a:rPr lang="en-US" dirty="0"/>
            </a:br>
            <a:r>
              <a:rPr lang="en-US" dirty="0"/>
              <a:t>throw PNSE</a:t>
            </a:r>
          </a:p>
        </p:txBody>
      </p:sp>
      <p:pic>
        <p:nvPicPr>
          <p:cNvPr id="7" name="Picture 2" descr="https://github.com/terrajobst/platform-compat/raw/master/docs/screenshot1.png">
            <a:extLst>
              <a:ext uri="{FF2B5EF4-FFF2-40B4-BE49-F238E27FC236}">
                <a16:creationId xmlns:a16="http://schemas.microsoft.com/office/drawing/2014/main" id="{8344F175-F015-4D88-850D-E33AD1E1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384" y="0"/>
            <a:ext cx="9637615" cy="69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794E-76E0-45E1-A4E9-878C613F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60" y="830317"/>
            <a:ext cx="2472504" cy="53466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.NET Standard 2.0 APIs </a:t>
            </a:r>
          </a:p>
          <a:p>
            <a:pPr marL="0" indent="0">
              <a:buNone/>
            </a:pPr>
            <a:r>
              <a:rPr lang="en-US" dirty="0"/>
              <a:t>missing from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.NET Framework 4.6.1</a:t>
            </a:r>
          </a:p>
        </p:txBody>
      </p:sp>
      <p:pic>
        <p:nvPicPr>
          <p:cNvPr id="4098" name="Picture 2" descr="https://github.com/terrajobst/platform-compat/raw/master/docs/screenshot2.png">
            <a:extLst>
              <a:ext uri="{FF2B5EF4-FFF2-40B4-BE49-F238E27FC236}">
                <a16:creationId xmlns:a16="http://schemas.microsoft.com/office/drawing/2014/main" id="{9F440F6C-EE7F-40AC-ADC6-23E2D9A0C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0"/>
            <a:ext cx="9456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90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794E-76E0-45E1-A4E9-878C613F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60" y="830317"/>
            <a:ext cx="2472504" cy="53466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Usage of deprecated APIs</a:t>
            </a:r>
          </a:p>
        </p:txBody>
      </p:sp>
      <p:pic>
        <p:nvPicPr>
          <p:cNvPr id="5124" name="Picture 4" descr="https://github.com/terrajobst/platform-compat/raw/master/docs/screenshot3.png">
            <a:extLst>
              <a:ext uri="{FF2B5EF4-FFF2-40B4-BE49-F238E27FC236}">
                <a16:creationId xmlns:a16="http://schemas.microsoft.com/office/drawing/2014/main" id="{D14344FC-7969-4F61-9D8B-60F7313F1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4" y="0"/>
            <a:ext cx="9456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4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Team Culture changes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Discussions in the open</a:t>
            </a:r>
          </a:p>
          <a:p>
            <a:r>
              <a:rPr lang="en-US" dirty="0"/>
              <a:t>Onboarding new contributors (docs, tooling, attitude)</a:t>
            </a:r>
          </a:p>
          <a:p>
            <a:r>
              <a:rPr lang="en-US" dirty="0"/>
              <a:t>Communication – being polite, welcoming, patient; making it constructive</a:t>
            </a:r>
          </a:p>
          <a:p>
            <a:pPr lvl="1" fontAlgn="ctr"/>
            <a:r>
              <a:rPr lang="en-US" dirty="0"/>
              <a:t>Unclear language (e.g. ESL = English as Second Language)</a:t>
            </a:r>
          </a:p>
          <a:p>
            <a:pPr lvl="1" fontAlgn="ctr"/>
            <a:r>
              <a:rPr lang="en-US" dirty="0"/>
              <a:t>Missing/incomplete/complex repro steps</a:t>
            </a:r>
          </a:p>
          <a:p>
            <a:pPr lvl="1" fontAlgn="ctr"/>
            <a:r>
              <a:rPr lang="en-US" dirty="0"/>
              <a:t>Frustration</a:t>
            </a:r>
          </a:p>
          <a:p>
            <a:pPr lvl="1" fontAlgn="ctr"/>
            <a:r>
              <a:rPr lang="en-US" dirty="0"/>
              <a:t>Abuse (aggressiveness)</a:t>
            </a:r>
          </a:p>
          <a:p>
            <a:pPr lvl="1" fontAlgn="ctr"/>
            <a:r>
              <a:rPr lang="en-US" dirty="0"/>
              <a:t>Having your own opinion vs. driving consensus</a:t>
            </a:r>
          </a:p>
        </p:txBody>
      </p:sp>
    </p:spTree>
    <p:extLst>
      <p:ext uri="{BB962C8B-B14F-4D97-AF65-F5344CB8AC3E}">
        <p14:creationId xmlns:p14="http://schemas.microsoft.com/office/powerpoint/2010/main" val="3549350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Involving Contributors &amp;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/>
            <a:r>
              <a:rPr lang="en-US" dirty="0"/>
              <a:t>CoreFX Contributors standups - </a:t>
            </a:r>
            <a:r>
              <a:rPr lang="en-US" dirty="0">
                <a:hlinkClick r:id="rId3"/>
              </a:rPr>
              <a:t>https://github.com/dotnet/corefx-standup</a:t>
            </a:r>
            <a:endParaRPr lang="en-US" dirty="0"/>
          </a:p>
          <a:p>
            <a:pPr lvl="1" fontAlgn="ctr"/>
            <a:r>
              <a:rPr lang="en-US" dirty="0"/>
              <a:t>Goals:</a:t>
            </a:r>
          </a:p>
          <a:p>
            <a:pPr lvl="2" fontAlgn="ctr"/>
            <a:r>
              <a:rPr lang="en-US" sz="2400" dirty="0"/>
              <a:t>Bi-directional discussion</a:t>
            </a:r>
          </a:p>
          <a:p>
            <a:pPr lvl="2" fontAlgn="ctr"/>
            <a:r>
              <a:rPr lang="en-US" sz="2400" dirty="0"/>
              <a:t>Identify blind spots</a:t>
            </a:r>
          </a:p>
          <a:p>
            <a:pPr lvl="1" font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session on 6/26</a:t>
            </a:r>
          </a:p>
          <a:p>
            <a:pPr lvl="1" fontAlgn="ctr"/>
            <a:r>
              <a:rPr lang="en-US" dirty="0"/>
              <a:t>Future:</a:t>
            </a:r>
          </a:p>
          <a:p>
            <a:pPr lvl="2" fontAlgn="ctr"/>
            <a:r>
              <a:rPr lang="en-US" sz="2400" dirty="0"/>
              <a:t>Monthly cadence</a:t>
            </a:r>
          </a:p>
          <a:p>
            <a:pPr lvl="2" fontAlgn="ctr"/>
            <a:r>
              <a:rPr lang="en-US" sz="2400" dirty="0"/>
              <a:t>Live streaming &amp; recordings, open to everyone</a:t>
            </a:r>
          </a:p>
          <a:p>
            <a:pPr fontAlgn="ctr"/>
            <a:endParaRPr lang="en-US" sz="1200" dirty="0"/>
          </a:p>
          <a:p>
            <a:pPr fontAlgn="ctr"/>
            <a:r>
              <a:rPr lang="en-US" dirty="0"/>
              <a:t>More is coming:</a:t>
            </a:r>
          </a:p>
          <a:p>
            <a:pPr lvl="1" fontAlgn="ctr"/>
            <a:r>
              <a:rPr lang="en-US" dirty="0"/>
              <a:t>.NET Technology Q&amp;A sessions</a:t>
            </a:r>
          </a:p>
          <a:p>
            <a:pPr lvl="1" fontAlgn="ctr"/>
            <a:r>
              <a:rPr lang="en-US" dirty="0"/>
              <a:t>Monthly alpha versions for close community</a:t>
            </a:r>
          </a:p>
          <a:p>
            <a:pPr lvl="1" fontAlgn="ctr"/>
            <a:r>
              <a:rPr lang="en-US" dirty="0"/>
              <a:t>CLR Foundations Talks videos</a:t>
            </a:r>
          </a:p>
          <a:p>
            <a:pPr lvl="1" fontAlgn="ctr"/>
            <a:r>
              <a:rPr lang="en-US" dirty="0"/>
              <a:t>More ideas: </a:t>
            </a:r>
            <a:r>
              <a:rPr lang="en-US" dirty="0">
                <a:hlinkClick r:id="rId4"/>
              </a:rPr>
              <a:t>https://karelz.github.io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5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CoreFX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677"/>
            <a:ext cx="10515600" cy="52429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https://github.com/dotnet/</a:t>
            </a:r>
            <a:r>
              <a:rPr lang="en-US" b="1" dirty="0">
                <a:hlinkClick r:id="rId3"/>
              </a:rPr>
              <a:t>corefx</a:t>
            </a:r>
            <a:endParaRPr lang="en-US" b="1" dirty="0"/>
          </a:p>
          <a:p>
            <a:endParaRPr lang="en-US" sz="1300" dirty="0"/>
          </a:p>
          <a:p>
            <a:r>
              <a:rPr lang="en-US" dirty="0"/>
              <a:t>Core Framework of .NET Core</a:t>
            </a:r>
          </a:p>
          <a:p>
            <a:pPr lvl="1"/>
            <a:r>
              <a:rPr lang="en-US" dirty="0"/>
              <a:t>BCL (Base class libraries) – 50 namespaces:</a:t>
            </a:r>
          </a:p>
          <a:p>
            <a:pPr lvl="2"/>
            <a:r>
              <a:rPr lang="en-US" dirty="0" err="1"/>
              <a:t>System.Collections</a:t>
            </a:r>
            <a:endParaRPr lang="en-US" dirty="0"/>
          </a:p>
          <a:p>
            <a:pPr lvl="2"/>
            <a:r>
              <a:rPr lang="en-US" dirty="0"/>
              <a:t>System.IO</a:t>
            </a:r>
          </a:p>
          <a:p>
            <a:pPr lvl="2"/>
            <a:r>
              <a:rPr lang="en-US" dirty="0" err="1"/>
              <a:t>System.Linq</a:t>
            </a:r>
            <a:endParaRPr lang="en-US" dirty="0"/>
          </a:p>
          <a:p>
            <a:pPr lvl="2"/>
            <a:r>
              <a:rPr lang="en-US" dirty="0" err="1"/>
              <a:t>System.Data</a:t>
            </a:r>
            <a:endParaRPr lang="en-US" dirty="0"/>
          </a:p>
          <a:p>
            <a:pPr lvl="2"/>
            <a:r>
              <a:rPr lang="en-US" dirty="0" err="1"/>
              <a:t>System.Net</a:t>
            </a:r>
            <a:endParaRPr lang="en-US" dirty="0"/>
          </a:p>
          <a:p>
            <a:pPr lvl="2"/>
            <a:r>
              <a:rPr lang="en-US" dirty="0" err="1"/>
              <a:t>System.Reflection</a:t>
            </a:r>
            <a:endParaRPr lang="en-US" dirty="0"/>
          </a:p>
          <a:p>
            <a:pPr lvl="2"/>
            <a:r>
              <a:rPr lang="en-US" dirty="0" err="1"/>
              <a:t>System.Runtime</a:t>
            </a:r>
            <a:endParaRPr lang="en-US" dirty="0"/>
          </a:p>
          <a:p>
            <a:pPr lvl="2"/>
            <a:r>
              <a:rPr lang="en-US" dirty="0" err="1"/>
              <a:t>System.Xml</a:t>
            </a:r>
            <a:endParaRPr lang="en-US" dirty="0"/>
          </a:p>
          <a:p>
            <a:pPr lvl="2"/>
            <a:r>
              <a:rPr lang="en-US" dirty="0"/>
              <a:t>and more …</a:t>
            </a:r>
          </a:p>
          <a:p>
            <a:endParaRPr lang="en-US" sz="1300" dirty="0"/>
          </a:p>
          <a:p>
            <a:r>
              <a:rPr lang="en-US" dirty="0"/>
              <a:t>Not included:</a:t>
            </a:r>
          </a:p>
          <a:p>
            <a:pPr lvl="1"/>
            <a:r>
              <a:rPr lang="en-US" dirty="0"/>
              <a:t>ASP.NET Core</a:t>
            </a:r>
          </a:p>
          <a:p>
            <a:pPr lvl="1"/>
            <a:r>
              <a:rPr lang="en-US" dirty="0"/>
              <a:t>WCF, EF</a:t>
            </a:r>
          </a:p>
          <a:p>
            <a:pPr lvl="1"/>
            <a:r>
              <a:rPr lang="en-US" dirty="0"/>
              <a:t>Namespaces, which are not part of .NET Core (e.g. UI / </a:t>
            </a:r>
            <a:r>
              <a:rPr lang="en-US" dirty="0" err="1"/>
              <a:t>System.Xaml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278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0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Seeking</a:t>
            </a:r>
          </a:p>
          <a:p>
            <a:pPr lvl="1"/>
            <a:r>
              <a:rPr lang="en-US" dirty="0"/>
              <a:t>Feedback</a:t>
            </a:r>
          </a:p>
          <a:p>
            <a:pPr lvl="1"/>
            <a:r>
              <a:rPr lang="en-US" dirty="0"/>
              <a:t>Alternative / existing solutions</a:t>
            </a:r>
          </a:p>
          <a:p>
            <a:pPr lvl="1"/>
            <a:r>
              <a:rPr lang="en-US" dirty="0"/>
              <a:t>Ideas (incl. above &amp; beyond CoreFX, Microsoft)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Contacts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2BDC13-CC22-4D01-8018-040B23AA42A0}"/>
              </a:ext>
            </a:extLst>
          </p:cNvPr>
          <p:cNvGrpSpPr/>
          <p:nvPr/>
        </p:nvGrpSpPr>
        <p:grpSpPr>
          <a:xfrm>
            <a:off x="1429035" y="5036114"/>
            <a:ext cx="1707318" cy="461665"/>
            <a:chOff x="1429035" y="5036114"/>
            <a:chExt cx="1707318" cy="461665"/>
          </a:xfrm>
        </p:grpSpPr>
        <p:pic>
          <p:nvPicPr>
            <p:cNvPr id="1026" name="Picture 2" descr="Image result for github logo">
              <a:extLst>
                <a:ext uri="{FF2B5EF4-FFF2-40B4-BE49-F238E27FC236}">
                  <a16:creationId xmlns:a16="http://schemas.microsoft.com/office/drawing/2014/main" id="{0C216007-6DE0-4214-A8D9-510FF6E41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035" y="5058529"/>
              <a:ext cx="381519" cy="38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256A41-4F3A-44D6-A5AF-EC0F66E26DE6}"/>
                </a:ext>
              </a:extLst>
            </p:cNvPr>
            <p:cNvSpPr txBox="1"/>
            <p:nvPr/>
          </p:nvSpPr>
          <p:spPr>
            <a:xfrm>
              <a:off x="1833071" y="5036114"/>
              <a:ext cx="1303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@karelz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10DEDD-6551-4283-BF7E-1B7660D09BD9}"/>
              </a:ext>
            </a:extLst>
          </p:cNvPr>
          <p:cNvGrpSpPr/>
          <p:nvPr/>
        </p:nvGrpSpPr>
        <p:grpSpPr>
          <a:xfrm>
            <a:off x="1429035" y="5581130"/>
            <a:ext cx="1778117" cy="461665"/>
            <a:chOff x="1429035" y="5581130"/>
            <a:chExt cx="1778117" cy="461665"/>
          </a:xfrm>
        </p:grpSpPr>
        <p:pic>
          <p:nvPicPr>
            <p:cNvPr id="6" name="Picture 2" descr="Image result for twitter picture">
              <a:extLst>
                <a:ext uri="{FF2B5EF4-FFF2-40B4-BE49-F238E27FC236}">
                  <a16:creationId xmlns:a16="http://schemas.microsoft.com/office/drawing/2014/main" id="{CD6DB2CD-2C18-4CEB-8DB2-F22806B32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035" y="5638759"/>
              <a:ext cx="404036" cy="40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A40D40-EE35-491D-B687-FB4F14128CAB}"/>
                </a:ext>
              </a:extLst>
            </p:cNvPr>
            <p:cNvSpPr txBox="1"/>
            <p:nvPr/>
          </p:nvSpPr>
          <p:spPr>
            <a:xfrm>
              <a:off x="1833071" y="5581130"/>
              <a:ext cx="1374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@</a:t>
              </a:r>
              <a:r>
                <a:rPr lang="en-US" sz="2400" dirty="0" err="1"/>
                <a:t>ziki_cz</a:t>
              </a:r>
              <a:endParaRPr lang="en-US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FB3284-EBAF-4023-A6B0-495F8D4D8753}"/>
              </a:ext>
            </a:extLst>
          </p:cNvPr>
          <p:cNvGrpSpPr/>
          <p:nvPr/>
        </p:nvGrpSpPr>
        <p:grpSpPr>
          <a:xfrm>
            <a:off x="1380643" y="4466254"/>
            <a:ext cx="3686548" cy="492592"/>
            <a:chOff x="1380643" y="4466254"/>
            <a:chExt cx="3686548" cy="4925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EE9813-39FD-4B36-BB3E-DBFDC9B0E0E3}"/>
                </a:ext>
              </a:extLst>
            </p:cNvPr>
            <p:cNvSpPr txBox="1"/>
            <p:nvPr/>
          </p:nvSpPr>
          <p:spPr>
            <a:xfrm>
              <a:off x="1877886" y="4497181"/>
              <a:ext cx="318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karelz@microsoft.com</a:t>
              </a:r>
            </a:p>
          </p:txBody>
        </p:sp>
        <p:pic>
          <p:nvPicPr>
            <p:cNvPr id="1028" name="Picture 4" descr="Image result for email logo">
              <a:extLst>
                <a:ext uri="{FF2B5EF4-FFF2-40B4-BE49-F238E27FC236}">
                  <a16:creationId xmlns:a16="http://schemas.microsoft.com/office/drawing/2014/main" id="{36CE1614-103A-4BF1-8CC0-A62C979CC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643" y="4466254"/>
              <a:ext cx="500820" cy="440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179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People behind CoreFX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~40 active engineers - </a:t>
            </a:r>
            <a:r>
              <a:rPr lang="en-US" dirty="0">
                <a:hlinkClick r:id="rId3"/>
              </a:rPr>
              <a:t>https://github.com/dotnet/corefx/graphs/contributors</a:t>
            </a:r>
            <a:endParaRPr lang="en-US" dirty="0"/>
          </a:p>
          <a:p>
            <a:endParaRPr lang="en-US" dirty="0"/>
          </a:p>
          <a:p>
            <a:r>
              <a:rPr lang="en-US" dirty="0"/>
              <a:t>Ownership/expertise per technology</a:t>
            </a:r>
          </a:p>
          <a:p>
            <a:r>
              <a:rPr lang="en-US" dirty="0"/>
              <a:t>Beyond .NET Core:</a:t>
            </a:r>
          </a:p>
          <a:p>
            <a:pPr lvl="1"/>
            <a:r>
              <a:rPr lang="en-US" dirty="0"/>
              <a:t>.NET Framework</a:t>
            </a:r>
          </a:p>
          <a:p>
            <a:pPr lvl="1"/>
            <a:r>
              <a:rPr lang="en-US" dirty="0"/>
              <a:t>.NET Native (UWP)</a:t>
            </a:r>
          </a:p>
          <a:p>
            <a:endParaRPr lang="en-US" dirty="0"/>
          </a:p>
          <a:p>
            <a:r>
              <a:rPr lang="en-US" dirty="0"/>
              <a:t>More teams part of end-to-end:</a:t>
            </a:r>
          </a:p>
          <a:p>
            <a:pPr lvl="1"/>
            <a:r>
              <a:rPr lang="en-US" dirty="0"/>
              <a:t>Runtime/JIT, infrastructure, CLI, SDK, project system, </a:t>
            </a:r>
            <a:r>
              <a:rPr lang="en-US" dirty="0" err="1"/>
              <a:t>NuGet</a:t>
            </a:r>
            <a:r>
              <a:rPr lang="en-US" dirty="0"/>
              <a:t>, VS, etc.</a:t>
            </a:r>
          </a:p>
        </p:txBody>
      </p:sp>
    </p:spTree>
    <p:extLst>
      <p:ext uri="{BB962C8B-B14F-4D97-AF65-F5344CB8AC3E}">
        <p14:creationId xmlns:p14="http://schemas.microsoft.com/office/powerpoint/2010/main" val="13429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How do I fit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Engineering manager on CoreFX team</a:t>
            </a:r>
          </a:p>
          <a:p>
            <a:r>
              <a:rPr lang="en-US" dirty="0"/>
              <a:t>.NET team since 2005</a:t>
            </a: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Behind the scenes knowledge = better collaboration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Seeking feedback, alternatives, ideas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5B2DB4-8867-4F7A-BB67-EFFFDF754CAA}"/>
              </a:ext>
            </a:extLst>
          </p:cNvPr>
          <p:cNvGrpSpPr/>
          <p:nvPr/>
        </p:nvGrpSpPr>
        <p:grpSpPr>
          <a:xfrm>
            <a:off x="1859959" y="3270376"/>
            <a:ext cx="1707318" cy="461665"/>
            <a:chOff x="1429035" y="5036114"/>
            <a:chExt cx="1707318" cy="461665"/>
          </a:xfrm>
        </p:grpSpPr>
        <p:pic>
          <p:nvPicPr>
            <p:cNvPr id="5" name="Picture 2" descr="Image result for github logo">
              <a:extLst>
                <a:ext uri="{FF2B5EF4-FFF2-40B4-BE49-F238E27FC236}">
                  <a16:creationId xmlns:a16="http://schemas.microsoft.com/office/drawing/2014/main" id="{BD5C9486-80FD-419F-A90F-86631E42A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035" y="5058529"/>
              <a:ext cx="381519" cy="38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488F44-D19D-462F-B72D-F349B22A732C}"/>
                </a:ext>
              </a:extLst>
            </p:cNvPr>
            <p:cNvSpPr txBox="1"/>
            <p:nvPr/>
          </p:nvSpPr>
          <p:spPr>
            <a:xfrm>
              <a:off x="1833071" y="5036114"/>
              <a:ext cx="1303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@karelz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F533C16-13A4-495C-8D89-342D32F96385}"/>
              </a:ext>
            </a:extLst>
          </p:cNvPr>
          <p:cNvGrpSpPr/>
          <p:nvPr/>
        </p:nvGrpSpPr>
        <p:grpSpPr>
          <a:xfrm>
            <a:off x="1859959" y="3815392"/>
            <a:ext cx="1778117" cy="461665"/>
            <a:chOff x="1429035" y="5581130"/>
            <a:chExt cx="1778117" cy="461665"/>
          </a:xfrm>
        </p:grpSpPr>
        <p:pic>
          <p:nvPicPr>
            <p:cNvPr id="8" name="Picture 2" descr="Image result for twitter picture">
              <a:extLst>
                <a:ext uri="{FF2B5EF4-FFF2-40B4-BE49-F238E27FC236}">
                  <a16:creationId xmlns:a16="http://schemas.microsoft.com/office/drawing/2014/main" id="{68D176B1-6784-431E-AFED-094F2107B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035" y="5638759"/>
              <a:ext cx="404036" cy="40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861A94-48E6-4310-BBDF-DF1FCA169DE3}"/>
                </a:ext>
              </a:extLst>
            </p:cNvPr>
            <p:cNvSpPr txBox="1"/>
            <p:nvPr/>
          </p:nvSpPr>
          <p:spPr>
            <a:xfrm>
              <a:off x="1833071" y="5581130"/>
              <a:ext cx="1374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@</a:t>
              </a:r>
              <a:r>
                <a:rPr lang="en-US" sz="2400" dirty="0" err="1"/>
                <a:t>ziki_cz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51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Issues and PRs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221135"/>
            <a:ext cx="10515600" cy="1043152"/>
          </a:xfrm>
        </p:spPr>
        <p:txBody>
          <a:bodyPr/>
          <a:lstStyle/>
          <a:p>
            <a:r>
              <a:rPr lang="en-US" dirty="0"/>
              <a:t>Incoming monthly: 500-600 issues, 700 PRs</a:t>
            </a:r>
          </a:p>
          <a:p>
            <a:r>
              <a:rPr lang="en-US" dirty="0"/>
              <a:t>Notifications: 400-500 per day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87" y="5264287"/>
            <a:ext cx="10267176" cy="14814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7624C2-D336-461B-B4B7-305F0E872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57036"/>
            <a:ext cx="4495800" cy="2562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B18B1B-155B-43E9-AFA9-31B10E94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5" y="1457036"/>
            <a:ext cx="4638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Slicing large repo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35669" y="1690688"/>
            <a:ext cx="7118130" cy="4486275"/>
          </a:xfrm>
        </p:spPr>
        <p:txBody>
          <a:bodyPr/>
          <a:lstStyle/>
          <a:p>
            <a:r>
              <a:rPr lang="en-US" dirty="0"/>
              <a:t>Area labels</a:t>
            </a:r>
          </a:p>
          <a:p>
            <a:endParaRPr lang="en-US" dirty="0"/>
          </a:p>
          <a:p>
            <a:r>
              <a:rPr lang="en-US" dirty="0"/>
              <a:t>Tooling – incoming / outgoing</a:t>
            </a:r>
          </a:p>
          <a:p>
            <a:pPr lvl="1"/>
            <a:r>
              <a:rPr lang="en-US" dirty="0"/>
              <a:t>Per area / query</a:t>
            </a:r>
          </a:p>
          <a:p>
            <a:pPr lvl="1"/>
            <a:r>
              <a:rPr lang="en-US" dirty="0"/>
              <a:t>Limitations (no replies, user-configuration, etc.)</a:t>
            </a:r>
          </a:p>
          <a:p>
            <a:pPr lvl="1"/>
            <a:endParaRPr lang="en-US" dirty="0"/>
          </a:p>
          <a:p>
            <a:r>
              <a:rPr lang="en-US" dirty="0"/>
              <a:t>Similar problem for community:</a:t>
            </a:r>
          </a:p>
          <a:p>
            <a:pPr lvl="1"/>
            <a:r>
              <a:rPr lang="en-US" dirty="0"/>
              <a:t>New issues/PRs into Twitter feeds @</a:t>
            </a:r>
            <a:r>
              <a:rPr lang="en-US" dirty="0" err="1"/>
              <a:t>corefxissues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061138" cy="44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C68-0CA2-4401-BE1D-984721F9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Tooling alerts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42C2BE-5CC8-45C0-9638-194F1C04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772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7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  <a:hlinkClick r:id="rId3"/>
              </a:rPr>
              <a:t>https://octobox.io</a:t>
            </a:r>
            <a:endParaRPr lang="en-US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8333342" cy="48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0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Rounded MT Bold" panose="020F0704030504030204" pitchFamily="34" charset="0"/>
              </a:rPr>
              <a:t>Next gen tooling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7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https://github.com/karelz/GitHubIssues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81" y="2375338"/>
            <a:ext cx="8079172" cy="38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0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644</TotalTime>
  <Words>664</Words>
  <Application>Microsoft Office PowerPoint</Application>
  <PresentationFormat>Widescreen</PresentationFormat>
  <Paragraphs>154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Office Theme</vt:lpstr>
      <vt:lpstr> Challenges of Managing CoreFX repo </vt:lpstr>
      <vt:lpstr>CoreFX repo</vt:lpstr>
      <vt:lpstr>People behind CoreFX repo</vt:lpstr>
      <vt:lpstr>How do I fit in?</vt:lpstr>
      <vt:lpstr>Issues and PRs</vt:lpstr>
      <vt:lpstr>Slicing large repo</vt:lpstr>
      <vt:lpstr>Tooling alerts</vt:lpstr>
      <vt:lpstr>https://octobox.io</vt:lpstr>
      <vt:lpstr>Next gen tooling</vt:lpstr>
      <vt:lpstr>Triage rules</vt:lpstr>
      <vt:lpstr>Adding new APIs</vt:lpstr>
      <vt:lpstr>Which code change to take?</vt:lpstr>
      <vt:lpstr>API usage information / telemetry</vt:lpstr>
      <vt:lpstr>API Compat tooling – Demo</vt:lpstr>
      <vt:lpstr>PowerPoint Presentation</vt:lpstr>
      <vt:lpstr>PowerPoint Presentation</vt:lpstr>
      <vt:lpstr>PowerPoint Presentation</vt:lpstr>
      <vt:lpstr>Team Culture changes &amp; challenges</vt:lpstr>
      <vt:lpstr>Involving Contributors &amp; Community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managing CoreFX repo</dc:title>
  <dc:creator>Karel Zikmund</dc:creator>
  <cp:lastModifiedBy>Karel Zikmund</cp:lastModifiedBy>
  <cp:revision>48</cp:revision>
  <dcterms:created xsi:type="dcterms:W3CDTF">2017-06-06T08:36:06Z</dcterms:created>
  <dcterms:modified xsi:type="dcterms:W3CDTF">2017-07-12T03:50:48Z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karelz@microsoft.com</vt:lpwstr>
  </property>
  <property fmtid="{D5CDD505-2E9C-101B-9397-08002B2CF9AE}" pid="6" name="MSIP_Label_f42aa342-8706-4288-bd11-ebb85995028c_SetDate">
    <vt:lpwstr>2017-06-06T01:50:42.7105612-07:00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