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61" r:id="rId5"/>
    <p:sldId id="262" r:id="rId6"/>
    <p:sldId id="264" r:id="rId7"/>
    <p:sldId id="283" r:id="rId8"/>
    <p:sldId id="289" r:id="rId9"/>
    <p:sldId id="290" r:id="rId10"/>
    <p:sldId id="291" r:id="rId11"/>
    <p:sldId id="284" r:id="rId12"/>
    <p:sldId id="285" r:id="rId13"/>
    <p:sldId id="286" r:id="rId14"/>
    <p:sldId id="263" r:id="rId15"/>
    <p:sldId id="292" r:id="rId16"/>
    <p:sldId id="293" r:id="rId17"/>
    <p:sldId id="294" r:id="rId18"/>
    <p:sldId id="267" r:id="rId19"/>
    <p:sldId id="268" r:id="rId20"/>
    <p:sldId id="265" r:id="rId21"/>
    <p:sldId id="270" r:id="rId22"/>
    <p:sldId id="278" r:id="rId23"/>
    <p:sldId id="280" r:id="rId24"/>
    <p:sldId id="281" r:id="rId25"/>
    <p:sldId id="282" r:id="rId26"/>
    <p:sldId id="277" r:id="rId27"/>
    <p:sldId id="276" r:id="rId28"/>
    <p:sldId id="273" r:id="rId29"/>
    <p:sldId id="274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DB3"/>
    <a:srgbClr val="FF33CC"/>
    <a:srgbClr val="9900CC"/>
    <a:srgbClr val="000000"/>
    <a:srgbClr val="FF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4" autoAdjust="0"/>
    <p:restoredTop sz="82252" autoAdjust="0"/>
  </p:normalViewPr>
  <p:slideViewPr>
    <p:cSldViewPr snapToGrid="0">
      <p:cViewPr varScale="1">
        <p:scale>
          <a:sx n="72" d="100"/>
          <a:sy n="72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1EFA2-5480-4E26-A834-659C67FA0F8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685FB-443C-49EC-B642-4AD41ADF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6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3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0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9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8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77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7/12/2017 5:44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291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7/12/2017 5:44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2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389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2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4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92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7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5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4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7/12/2017 5:44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4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19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5FB-443C-49EC-B642-4AD41ADFBC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0CC5-7714-4A02-AC57-8C99B760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BF45A-0CEF-4868-A0BA-E2AFDFA84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85EE-4241-453C-A66F-5FFEFA9F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959B-6C92-42DE-B28C-C29C0C6F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B579-B11F-4CEB-872C-2A6E2CA9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E383-900A-4F66-AA14-49F5CB50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BAE84-7D94-4D94-95F7-17D271C22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2A1E-B6CE-42BB-A7A6-B0DACD29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8F45-5AB7-44EE-800F-E6D98048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169F-C819-4A7E-B3BF-BD87FC30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DB4CE-3660-47A6-9E02-8B4FE5C4B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F3A0D-6CBF-49C6-B224-9C91CB90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6389C-4677-442F-9034-32815C8E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A74D-6B3A-43FF-B89E-33F2BB1E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7286-5441-4C32-AFEF-869616F6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8B89-5D77-4B02-BEC9-C8CBDAC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B1BF-2D87-4D4D-88AF-F63F58CB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5515-A3B7-4C49-971C-9DEC64E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9AE8-4983-4B13-A2A6-934815D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B509-BD64-4ECF-A34F-27AFDFA4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C8C4-3DD7-488D-84C5-A3ACEB74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FD81-251C-4397-B27E-D6A3A9CB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D50D-6A45-4068-86A4-CCCB90B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5C51-272F-4A5C-9784-FEB95596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9DB0-1D59-48EF-919E-C34D6526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3E3-60D8-400D-976E-A3B1409F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B0A4-ED3B-4096-BC31-E54016DCF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C7764-570F-4A65-92B8-616F2087D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856F-1729-4A6F-A626-E346F41B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5C78-0C70-4801-A291-92805450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D5575-F55F-43C2-92D4-72F75209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8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98F1-25A0-4B7E-9BE1-C26F3AB4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F78CB-CE25-46EF-BEFA-DEC563C2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6D710-2213-4215-8E82-B3F87DC12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0F825-E266-4376-AF19-1E677AD5B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B3108-20C9-43F2-90D2-495D3622F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A2D30-C287-452D-9ECC-AD60E101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EBEDE-7740-468F-84D2-2FB09424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F67B7-1F52-4713-AD41-75DA36E3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FF4-41FB-4E53-AF7D-F7AFCC87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AEACF-029A-4884-8D27-6E4BCA74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22075-2DE2-4E43-8534-D5983599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65A64-0262-4DC6-BD59-7B56D26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18DF7-1BA6-491C-B9C5-D569E3E8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03003-DD25-4300-B921-A600A2B1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4F10E-1965-45A0-A560-C3C3E7C4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F031-2063-4762-BD3A-50DEA520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E110-ACA0-4B19-9D08-7F7D1CD2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BE650-470D-4EE0-A8A2-9AF860FD1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A422A-45F0-45A9-AE02-3CCBCDD4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6E81D-BDDD-4C8F-A0A9-87D44C1A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51E9E-0F21-4A55-AEAE-DB29F91B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9977-507C-46D8-B2EF-19E69A91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3F9EB-FFDD-4D48-B83E-4E89E2E09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48555-C19F-46D2-B410-35FA79D45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84D0-A1AF-42CD-BB87-2F367667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98A2-91EB-472B-A19A-CF5415C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D44AB-CBE1-46CF-8579-C141F06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9BD37-5866-476E-A8ED-12D8643D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B388-EC1F-423D-9E07-A80A9422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BBE7-7ADC-4CBD-A621-20DBE133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A7FD-A384-4696-93E8-08D1D8BE748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77BF-9EDA-452D-961D-A6BA9B55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DC76-A7BC-4E16-B133-FC919A21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D7CD-D306-4552-8ED7-9B59093F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2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master/docs/versions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master/docs/versions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master/docs/versions.m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master/docs/versions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vout.net/browser-suppo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vout.net/browser-suppo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vout.net/browser-suppor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vout.net/browser-suppor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otnet-apipor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ConnieYau.NETPortabilityAnalyzer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of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dotnet/2017/06/29/performance-improvements-in-ryujit-in-net-core-and-net-framework/" TargetMode="External"/><Relationship Id="rId3" Type="http://schemas.openxmlformats.org/officeDocument/2006/relationships/hyperlink" Target="https://www.microsoft.com/net/core/platform" TargetMode="External"/><Relationship Id="rId7" Type="http://schemas.openxmlformats.org/officeDocument/2006/relationships/hyperlink" Target="https://blogs.msdn.microsoft.com/dotnet/2017/06/07/performance-improvements-in-net-cor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chempower.com/benchmarks/#section=data-r13&amp;hw=ph&amp;test=plaintext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core/plat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karelz.github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master/docs/versions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master/docs/versions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master/docs/versions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master/docs/versions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A7-3170-4B79-8737-EDE58067A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3758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.NET Standard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E7380-4DE0-46BE-BE99-D6948D7FB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8140"/>
            <a:ext cx="9140456" cy="366823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What is it all about?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.NET </a:t>
            </a:r>
            <a:r>
              <a:rPr lang="en-US" dirty="0" err="1">
                <a:latin typeface="Arial Rounded MT Bold" panose="020F0704030504030204" pitchFamily="34" charset="0"/>
              </a:rPr>
              <a:t>MeetUp</a:t>
            </a:r>
            <a:r>
              <a:rPr lang="en-US" dirty="0">
                <a:latin typeface="Arial Rounded MT Bold" panose="020F0704030504030204" pitchFamily="34" charset="0"/>
              </a:rPr>
              <a:t> in Amsterdam, NL </a:t>
            </a:r>
            <a:r>
              <a:rPr lang="en-US" sz="2000" dirty="0">
                <a:latin typeface="Arial Rounded MT Bold" panose="020F0704030504030204" pitchFamily="34" charset="0"/>
              </a:rPr>
              <a:t>(2017/7/11)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C37B8-EC52-4952-BA3C-C66F153C71E7}"/>
              </a:ext>
            </a:extLst>
          </p:cNvPr>
          <p:cNvGrpSpPr/>
          <p:nvPr/>
        </p:nvGrpSpPr>
        <p:grpSpPr>
          <a:xfrm>
            <a:off x="3834808" y="5453543"/>
            <a:ext cx="4518839" cy="461665"/>
            <a:chOff x="446566" y="4694276"/>
            <a:chExt cx="4518839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49524D-03AD-4EED-940F-35C67F8CB66B}"/>
                </a:ext>
              </a:extLst>
            </p:cNvPr>
            <p:cNvSpPr txBox="1"/>
            <p:nvPr/>
          </p:nvSpPr>
          <p:spPr>
            <a:xfrm>
              <a:off x="446566" y="4694276"/>
              <a:ext cx="4518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Rounded MT Bold" panose="020F0704030504030204" pitchFamily="34" charset="0"/>
                </a:rPr>
                <a:t>Karel Zikmund (      @</a:t>
              </a:r>
              <a:r>
                <a:rPr lang="en-US" sz="2400" dirty="0" err="1">
                  <a:latin typeface="Arial Rounded MT Bold" panose="020F0704030504030204" pitchFamily="34" charset="0"/>
                </a:rPr>
                <a:t>ziki_cz</a:t>
              </a:r>
              <a:r>
                <a:rPr lang="en-US" sz="2400" dirty="0">
                  <a:latin typeface="Arial Rounded MT Bold" panose="020F0704030504030204" pitchFamily="34" charset="0"/>
                </a:rPr>
                <a:t>)</a:t>
              </a:r>
              <a:endParaRPr lang="en-US" sz="2400" dirty="0"/>
            </a:p>
          </p:txBody>
        </p:sp>
        <p:pic>
          <p:nvPicPr>
            <p:cNvPr id="13" name="Picture 2" descr="Image result for twitter picture">
              <a:extLst>
                <a:ext uri="{FF2B5EF4-FFF2-40B4-BE49-F238E27FC236}">
                  <a16:creationId xmlns:a16="http://schemas.microsoft.com/office/drawing/2014/main" id="{F41710C4-D0DE-4BDF-8AF1-676B0F4EA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664" y="4736537"/>
              <a:ext cx="404036" cy="40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744CEB-2E85-4E78-B10D-F663FFDF0F39}"/>
              </a:ext>
            </a:extLst>
          </p:cNvPr>
          <p:cNvGrpSpPr/>
          <p:nvPr/>
        </p:nvGrpSpPr>
        <p:grpSpPr>
          <a:xfrm>
            <a:off x="4593265" y="4601719"/>
            <a:ext cx="3001924" cy="440660"/>
            <a:chOff x="202020" y="4812783"/>
            <a:chExt cx="3001924" cy="44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2DC8E3-18ED-4DD0-9B6D-CD711EA04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964" y="4812783"/>
              <a:ext cx="1321980" cy="4406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D26EA0-A7B4-44B2-94C2-8CB58C4BE834}"/>
                </a:ext>
              </a:extLst>
            </p:cNvPr>
            <p:cNvSpPr txBox="1"/>
            <p:nvPr/>
          </p:nvSpPr>
          <p:spPr>
            <a:xfrm>
              <a:off x="202020" y="4848447"/>
              <a:ext cx="1679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</a:rPr>
                <a:t>Organized 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426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9C78DA-41DA-42AD-BD5E-DD7B2B3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Support matrix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B5A2A3-68B0-44EA-A59A-C087E591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https://github.com/dotnet/</a:t>
            </a:r>
            <a:r>
              <a:rPr lang="en-US" b="1" dirty="0">
                <a:hlinkClick r:id="rId3"/>
              </a:rPr>
              <a:t>standard</a:t>
            </a:r>
            <a:r>
              <a:rPr lang="en-US" dirty="0">
                <a:hlinkClick r:id="rId3"/>
              </a:rPr>
              <a:t>/blob/master/docs/</a:t>
            </a:r>
            <a:r>
              <a:rPr lang="en-US" b="1" dirty="0">
                <a:hlinkClick r:id="rId3"/>
              </a:rPr>
              <a:t>versions.md</a:t>
            </a:r>
            <a:endParaRPr lang="en-US" b="1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E50D6310-BB6E-4CD4-951F-580D44350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77129"/>
              </p:ext>
            </p:extLst>
          </p:nvPr>
        </p:nvGraphicFramePr>
        <p:xfrm>
          <a:off x="837783" y="2441257"/>
          <a:ext cx="10516017" cy="407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74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4207192502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768009963"/>
                    </a:ext>
                  </a:extLst>
                </a:gridCol>
                <a:gridCol w="1233771">
                  <a:extLst>
                    <a:ext uri="{9D8B030D-6E8A-4147-A177-3AD203B41FA5}">
                      <a16:colId xmlns:a16="http://schemas.microsoft.com/office/drawing/2014/main" val="4059624821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.NET Standard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Core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Framework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585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54091418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Mono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Xamarin.iOS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Xamarin.Android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Native (UWP)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vNext</a:t>
                      </a:r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1220136998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 Silverlight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411371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38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9C78DA-41DA-42AD-BD5E-DD7B2B3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Support matrix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B5A2A3-68B0-44EA-A59A-C087E591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https://github.com/dotnet/</a:t>
            </a:r>
            <a:r>
              <a:rPr lang="en-US" b="1" dirty="0">
                <a:hlinkClick r:id="rId3"/>
              </a:rPr>
              <a:t>standard</a:t>
            </a:r>
            <a:r>
              <a:rPr lang="en-US" dirty="0">
                <a:hlinkClick r:id="rId3"/>
              </a:rPr>
              <a:t>/blob/master/docs/</a:t>
            </a:r>
            <a:r>
              <a:rPr lang="en-US" b="1" dirty="0">
                <a:hlinkClick r:id="rId3"/>
              </a:rPr>
              <a:t>versions.md</a:t>
            </a:r>
            <a:endParaRPr lang="en-US" b="1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E50D6310-BB6E-4CD4-951F-580D44350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076752"/>
              </p:ext>
            </p:extLst>
          </p:nvPr>
        </p:nvGraphicFramePr>
        <p:xfrm>
          <a:off x="837783" y="2441257"/>
          <a:ext cx="10516017" cy="407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74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4207192502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768009963"/>
                    </a:ext>
                  </a:extLst>
                </a:gridCol>
                <a:gridCol w="1233771">
                  <a:extLst>
                    <a:ext uri="{9D8B030D-6E8A-4147-A177-3AD203B41FA5}">
                      <a16:colId xmlns:a16="http://schemas.microsoft.com/office/drawing/2014/main" val="4059624821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.NET Standard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Core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Framework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585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54091418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Mono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Xamarin.iOS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Xamarin.Android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Native (UWP)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1220136998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 Silverlight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411371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21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9C78DA-41DA-42AD-BD5E-DD7B2B3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Support matrix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B5A2A3-68B0-44EA-A59A-C087E591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https://github.com/dotnet/</a:t>
            </a:r>
            <a:r>
              <a:rPr lang="en-US" b="1" dirty="0">
                <a:hlinkClick r:id="rId3"/>
              </a:rPr>
              <a:t>standard</a:t>
            </a:r>
            <a:r>
              <a:rPr lang="en-US" dirty="0">
                <a:hlinkClick r:id="rId3"/>
              </a:rPr>
              <a:t>/blob/master/docs/</a:t>
            </a:r>
            <a:r>
              <a:rPr lang="en-US" b="1" dirty="0">
                <a:hlinkClick r:id="rId3"/>
              </a:rPr>
              <a:t>versions.md</a:t>
            </a:r>
            <a:endParaRPr lang="en-US" b="1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E50D6310-BB6E-4CD4-951F-580D44350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998582"/>
              </p:ext>
            </p:extLst>
          </p:nvPr>
        </p:nvGraphicFramePr>
        <p:xfrm>
          <a:off x="837783" y="2441257"/>
          <a:ext cx="10516017" cy="407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74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4207192502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768009963"/>
                    </a:ext>
                  </a:extLst>
                </a:gridCol>
                <a:gridCol w="1233771">
                  <a:extLst>
                    <a:ext uri="{9D8B030D-6E8A-4147-A177-3AD203B41FA5}">
                      <a16:colId xmlns:a16="http://schemas.microsoft.com/office/drawing/2014/main" val="4059624821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.NET Standard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Core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Framework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585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54091418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Mono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Xamarin.iOS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Xamarin.Android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Native (UWP)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1220136998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 Silverlight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411371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78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9C78DA-41DA-42AD-BD5E-DD7B2B3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Support matrix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B5A2A3-68B0-44EA-A59A-C087E591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https://github.com/dotnet/</a:t>
            </a:r>
            <a:r>
              <a:rPr lang="en-US" b="1" dirty="0">
                <a:hlinkClick r:id="rId3"/>
              </a:rPr>
              <a:t>standard</a:t>
            </a:r>
            <a:r>
              <a:rPr lang="en-US" dirty="0">
                <a:hlinkClick r:id="rId3"/>
              </a:rPr>
              <a:t>/blob/master/docs/</a:t>
            </a:r>
            <a:r>
              <a:rPr lang="en-US" b="1" dirty="0">
                <a:hlinkClick r:id="rId3"/>
              </a:rPr>
              <a:t>versions.md</a:t>
            </a:r>
            <a:endParaRPr lang="en-US" b="1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E50D6310-BB6E-4CD4-951F-580D44350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158917"/>
              </p:ext>
            </p:extLst>
          </p:nvPr>
        </p:nvGraphicFramePr>
        <p:xfrm>
          <a:off x="837783" y="2441257"/>
          <a:ext cx="10516017" cy="407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74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4207192502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768009963"/>
                    </a:ext>
                  </a:extLst>
                </a:gridCol>
                <a:gridCol w="1233771">
                  <a:extLst>
                    <a:ext uri="{9D8B030D-6E8A-4147-A177-3AD203B41FA5}">
                      <a16:colId xmlns:a16="http://schemas.microsoft.com/office/drawing/2014/main" val="4059624821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.NET Standard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Core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Framework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585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54091418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Mono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vNext</a:t>
                      </a:r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Xamarin.iOS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vNext</a:t>
                      </a:r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Xamarin.Android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vNext</a:t>
                      </a:r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Native (UWP)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vNext</a:t>
                      </a:r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vNext</a:t>
                      </a:r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vNext</a:t>
                      </a:r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1220136998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 Silverlight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411371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1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FA66-1615-4A3D-98CE-65F4B229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Remember HTML and HTML5?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619F-4C7B-4A65-A214-C7E5A7C1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http://www.webdevout.net/browser-support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88E84A7B-05CA-40D7-BE5E-C28288628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165569"/>
              </p:ext>
            </p:extLst>
          </p:nvPr>
        </p:nvGraphicFramePr>
        <p:xfrm>
          <a:off x="843280" y="2299348"/>
          <a:ext cx="10429347" cy="3996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368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566950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566950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3713479">
                  <a:extLst>
                    <a:ext uri="{9D8B030D-6E8A-4147-A177-3AD203B41FA5}">
                      <a16:colId xmlns:a16="http://schemas.microsoft.com/office/drawing/2014/main" val="398513299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HTML version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Internet Explorer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Chrome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Firefox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Safari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Opera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FA66-1615-4A3D-98CE-65F4B229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Remember HTML and HTML5?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619F-4C7B-4A65-A214-C7E5A7C1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http://www.webdevout.net/browser-support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88E84A7B-05CA-40D7-BE5E-C28288628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62376"/>
              </p:ext>
            </p:extLst>
          </p:nvPr>
        </p:nvGraphicFramePr>
        <p:xfrm>
          <a:off x="843280" y="2299348"/>
          <a:ext cx="10429347" cy="4270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368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566950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566950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3713479">
                  <a:extLst>
                    <a:ext uri="{9D8B030D-6E8A-4147-A177-3AD203B41FA5}">
                      <a16:colId xmlns:a16="http://schemas.microsoft.com/office/drawing/2014/main" val="398513299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HTML version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Internet Explorer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IE11 also supports HTML5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Chrome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Latest Chrome 58 also supports HTML5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Firefox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Latest Firefox 53 also supports HTML5</a:t>
                      </a:r>
                    </a:p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Safari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8.0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Latest Safari 10.2 also supports HTML5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Opera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12.10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Latest Opera 45 also supports HTML5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Edge 12-15 all support latest HTML5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89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FA66-1615-4A3D-98CE-65F4B229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Remember HTML and HTML5?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619F-4C7B-4A65-A214-C7E5A7C1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http://www.webdevout.net/browser-support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88E84A7B-05CA-40D7-BE5E-C28288628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0557"/>
              </p:ext>
            </p:extLst>
          </p:nvPr>
        </p:nvGraphicFramePr>
        <p:xfrm>
          <a:off x="843280" y="2299348"/>
          <a:ext cx="10429347" cy="3996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368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566950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566950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3713479">
                  <a:extLst>
                    <a:ext uri="{9D8B030D-6E8A-4147-A177-3AD203B41FA5}">
                      <a16:colId xmlns:a16="http://schemas.microsoft.com/office/drawing/2014/main" val="398513299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HTML version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Internet Explorer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IE11 also supports HTML5</a:t>
                      </a:r>
                    </a:p>
                    <a:p>
                      <a:r>
                        <a:rPr lang="en-US" dirty="0"/>
                        <a:t>IE9 supports parts of HTML5</a:t>
                      </a:r>
                    </a:p>
                    <a:p>
                      <a:r>
                        <a:rPr lang="en-US" dirty="0"/>
                        <a:t>IE7 &amp; IE8 also support HTML 4.0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Chrome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Firefox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Safari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Opera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8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FA66-1615-4A3D-98CE-65F4B229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Remember HTML and HTML5?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619F-4C7B-4A65-A214-C7E5A7C1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http://www.webdevout.net/browser-support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88E84A7B-05CA-40D7-BE5E-C282886285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43280" y="2299348"/>
          <a:ext cx="10429347" cy="3996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368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566950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566950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3713479">
                  <a:extLst>
                    <a:ext uri="{9D8B030D-6E8A-4147-A177-3AD203B41FA5}">
                      <a16:colId xmlns:a16="http://schemas.microsoft.com/office/drawing/2014/main" val="398513299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HTML version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Internet Explorer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IE11 also supports HTML5</a:t>
                      </a:r>
                    </a:p>
                    <a:p>
                      <a:r>
                        <a:rPr lang="en-US" dirty="0"/>
                        <a:t>IE9 supports parts of HTML5</a:t>
                      </a:r>
                    </a:p>
                    <a:p>
                      <a:r>
                        <a:rPr lang="en-US" dirty="0"/>
                        <a:t>IE7 &amp; IE8 also support HTML 4.0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Chrome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Latest Chrome 58 also supports HTML5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Firefox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  <a:p>
                      <a:endParaRPr lang="en-US" sz="1400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Latest Firefox 53 also supports HTML5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Safari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8.0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Future?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Latest Safari 10.2 also supports HTML5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Opera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12.10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Future?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Latest Opera 45 also supports HTML5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Future?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 12-15 all support latest HTML5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21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.NET Standard 2.0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Xamarin</a:t>
            </a:r>
          </a:p>
          <a:p>
            <a:r>
              <a:rPr lang="en-US" dirty="0"/>
              <a:t>.NET Core 2.0 implements .NET Standard 2.0 (makes it bigger)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8108" y="2093633"/>
              <a:ext cx="520040" cy="4030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107" y="2834923"/>
              <a:ext cx="520040" cy="4030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Versioning of .NET Standard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122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Additive APIs</a:t>
            </a:r>
          </a:p>
          <a:p>
            <a:pPr lvl="1"/>
            <a:r>
              <a:rPr lang="en-US" dirty="0"/>
              <a:t>Higher versions have all APIs from previous versions.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83657A-5635-43BE-B69E-EDE420668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2121"/>
              </p:ext>
            </p:extLst>
          </p:nvPr>
        </p:nvGraphicFramePr>
        <p:xfrm>
          <a:off x="7048920" y="3053608"/>
          <a:ext cx="3174747" cy="3550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451">
                  <a:extLst>
                    <a:ext uri="{9D8B030D-6E8A-4147-A177-3AD203B41FA5}">
                      <a16:colId xmlns:a16="http://schemas.microsoft.com/office/drawing/2014/main" val="2167316507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3267306926"/>
                    </a:ext>
                  </a:extLst>
                </a:gridCol>
                <a:gridCol w="1172528">
                  <a:extLst>
                    <a:ext uri="{9D8B030D-6E8A-4147-A177-3AD203B41FA5}">
                      <a16:colId xmlns:a16="http://schemas.microsoft.com/office/drawing/2014/main" val="3905386675"/>
                    </a:ext>
                  </a:extLst>
                </a:gridCol>
              </a:tblGrid>
              <a:tr h="394468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Growth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159"/>
                  </a:ext>
                </a:extLst>
              </a:tr>
              <a:tr h="394468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7,949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980"/>
                  </a:ext>
                </a:extLst>
              </a:tr>
              <a:tr h="394468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+29%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757731"/>
                  </a:ext>
                </a:extLst>
              </a:tr>
              <a:tr h="394468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+0%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47510"/>
                  </a:ext>
                </a:extLst>
              </a:tr>
              <a:tr h="394468"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13,122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+28%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35357"/>
                  </a:ext>
                </a:extLst>
              </a:tr>
              <a:tr h="394468"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13,140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+0%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936597"/>
                  </a:ext>
                </a:extLst>
              </a:tr>
              <a:tr h="394468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13,355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+2%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94501"/>
                  </a:ext>
                </a:extLst>
              </a:tr>
              <a:tr h="394468"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13,501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+1%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92935"/>
                  </a:ext>
                </a:extLst>
              </a:tr>
              <a:tr h="394468">
                <a:tc>
                  <a:txBody>
                    <a:bodyPr/>
                    <a:lstStyle/>
                    <a:p>
                      <a:r>
                        <a:rPr lang="en-US" b="1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32,638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+142%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93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0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1A368A9-285E-40EA-B987-3A5ADA25D36B}"/>
              </a:ext>
            </a:extLst>
          </p:cNvPr>
          <p:cNvGrpSpPr/>
          <p:nvPr/>
        </p:nvGrpSpPr>
        <p:grpSpPr>
          <a:xfrm>
            <a:off x="6636203" y="1733467"/>
            <a:ext cx="2488861" cy="4774280"/>
            <a:chOff x="4965461" y="1733467"/>
            <a:chExt cx="3374098" cy="4774280"/>
          </a:xfrm>
          <a:solidFill>
            <a:srgbClr val="7030A0"/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C2B5F2A-FA50-4A6C-8C96-99F29EF47967}"/>
                </a:ext>
              </a:extLst>
            </p:cNvPr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  <a:grpFill/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A4EA36-B47D-4BDC-872D-DE5B694FAD04}"/>
                  </a:ext>
                </a:extLst>
              </p:cNvPr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0492F1B-4B71-42E4-B480-DC45C61F3958}"/>
                  </a:ext>
                </a:extLst>
              </p:cNvPr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Native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475B57-06A7-4ED9-9B41-194541E22FE4}"/>
                </a:ext>
              </a:extLst>
            </p:cNvPr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Native BCL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B29347-CF61-455A-ACDA-506318060B77}"/>
                </a:ext>
              </a:extLst>
            </p:cNvPr>
            <p:cNvSpPr txBox="1"/>
            <p:nvPr/>
          </p:nvSpPr>
          <p:spPr>
            <a:xfrm>
              <a:off x="5666233" y="3340341"/>
              <a:ext cx="1972550" cy="674820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8" y="1733467"/>
            <a:ext cx="2461372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1" cy="1388675"/>
              <a:chOff x="1188720" y="2356171"/>
              <a:chExt cx="2788919" cy="12231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689997" y="2996251"/>
                <a:ext cx="1578983" cy="58302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19" cy="594360"/>
                <a:chOff x="1645920" y="2384389"/>
                <a:chExt cx="2417063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83230" y="2384389"/>
                  <a:ext cx="1179753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040697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3959446" y="1733467"/>
            <a:ext cx="2488861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24668" y="3181648"/>
              <a:ext cx="1702157" cy="846388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9254836" y="1733468"/>
            <a:ext cx="2740007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.NET platforms today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5" y="2753926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747D-7E0F-425C-B691-1D5B12D2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Which .NET Standard?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D5D6-B732-477D-BFBC-F37E9B09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</a:t>
            </a:r>
            <a:r>
              <a:rPr lang="en-US" b="1" dirty="0">
                <a:solidFill>
                  <a:srgbClr val="4C5DB3"/>
                </a:solidFill>
              </a:rPr>
              <a:t>lower version</a:t>
            </a:r>
            <a:r>
              <a:rPr lang="en-US" dirty="0"/>
              <a:t> of NS = </a:t>
            </a:r>
            <a:r>
              <a:rPr lang="en-US" b="1" dirty="0">
                <a:solidFill>
                  <a:srgbClr val="4C5DB3"/>
                </a:solidFill>
              </a:rPr>
              <a:t>more platforms</a:t>
            </a:r>
            <a:r>
              <a:rPr lang="en-US" dirty="0"/>
              <a:t> support it</a:t>
            </a:r>
          </a:p>
          <a:p>
            <a:r>
              <a:rPr lang="en-US" dirty="0"/>
              <a:t>Supporting </a:t>
            </a:r>
            <a:r>
              <a:rPr lang="en-US" b="1" dirty="0">
                <a:solidFill>
                  <a:srgbClr val="4C5DB3"/>
                </a:solidFill>
              </a:rPr>
              <a:t>higher version</a:t>
            </a:r>
            <a:r>
              <a:rPr lang="en-US" dirty="0"/>
              <a:t> of NS = </a:t>
            </a:r>
            <a:r>
              <a:rPr lang="en-US" b="1" dirty="0">
                <a:solidFill>
                  <a:srgbClr val="4C5DB3"/>
                </a:solidFill>
              </a:rPr>
              <a:t>more APIs</a:t>
            </a:r>
            <a:r>
              <a:rPr lang="en-US" dirty="0"/>
              <a:t> you can use</a:t>
            </a:r>
          </a:p>
          <a:p>
            <a:endParaRPr lang="en-US" dirty="0"/>
          </a:p>
          <a:p>
            <a:r>
              <a:rPr lang="en-US" dirty="0"/>
              <a:t>Advice for Libraries:</a:t>
            </a:r>
          </a:p>
          <a:p>
            <a:pPr lvl="1"/>
            <a:r>
              <a:rPr lang="en-US" b="1" dirty="0">
                <a:solidFill>
                  <a:srgbClr val="4C5DB3"/>
                </a:solidFill>
              </a:rPr>
              <a:t>Target lowest version</a:t>
            </a:r>
            <a:r>
              <a:rPr lang="en-US" dirty="0"/>
              <a:t> of .NET Standard you can get away with</a:t>
            </a:r>
          </a:p>
          <a:p>
            <a:endParaRPr lang="en-US" dirty="0"/>
          </a:p>
          <a:p>
            <a:r>
              <a:rPr lang="en-US" dirty="0"/>
              <a:t>Advice for Applications:</a:t>
            </a:r>
          </a:p>
          <a:p>
            <a:pPr lvl="1"/>
            <a:r>
              <a:rPr lang="en-US" b="1" dirty="0">
                <a:solidFill>
                  <a:srgbClr val="4C5DB3"/>
                </a:solidFill>
              </a:rPr>
              <a:t>Don’t</a:t>
            </a:r>
            <a:r>
              <a:rPr lang="en-US" dirty="0"/>
              <a:t> target .NET Standard, it is for libraries</a:t>
            </a:r>
          </a:p>
          <a:p>
            <a:pPr lvl="1"/>
            <a:r>
              <a:rPr lang="en-US" dirty="0"/>
              <a:t>For cross-platform use .NET Core (server/console apps) or Xamarin (UI apps)</a:t>
            </a:r>
          </a:p>
        </p:txBody>
      </p:sp>
    </p:spTree>
    <p:extLst>
      <p:ext uri="{BB962C8B-B14F-4D97-AF65-F5344CB8AC3E}">
        <p14:creationId xmlns:p14="http://schemas.microsoft.com/office/powerpoint/2010/main" val="87313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931-AAD5-4B33-AA4A-538B464E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Which .NET Standard?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9683-36CC-4E91-BAEA-BD561647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Portability Analyzer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https://github.com/Microsoft/dotnet-apiport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 APIs used by your project</a:t>
            </a:r>
          </a:p>
          <a:p>
            <a:pPr lvl="1"/>
            <a:r>
              <a:rPr lang="en-US" dirty="0"/>
              <a:t>Check APIs used by your binaries</a:t>
            </a:r>
          </a:p>
          <a:p>
            <a:pPr lvl="1"/>
            <a:r>
              <a:rPr lang="en-US" dirty="0"/>
              <a:t>Command line / </a:t>
            </a:r>
            <a:r>
              <a:rPr lang="en-US" dirty="0">
                <a:hlinkClick r:id="rId4"/>
              </a:rPr>
              <a:t>VS extension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Outputs: HTML, XLSX, </a:t>
            </a:r>
            <a:r>
              <a:rPr lang="en-US" dirty="0" err="1"/>
              <a:t>Json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3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190E-1FB6-4E17-807F-A781F707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.NET Portability Analyzer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4CF97-5491-4896-9699-2F79F3C2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93" y="1348009"/>
            <a:ext cx="68580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CD023E-918F-4DB0-8439-00583DF6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91" y="0"/>
            <a:ext cx="8413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46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BCCA5-2BF5-4ED8-A47E-9EBB0C4D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0"/>
            <a:ext cx="10839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D5B4A-E261-4BC2-9614-ADE298EE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6014"/>
            <a:ext cx="9101469" cy="68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931-AAD5-4B33-AA4A-538B464E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Which .NET Standard? </a:t>
            </a:r>
            <a:r>
              <a:rPr lang="en-US" dirty="0">
                <a:hlinkClick r:id="rId3"/>
              </a:rPr>
              <a:t>https://apisof.net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B914F-3AA7-49DA-BE91-2E318F87C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32971"/>
            <a:ext cx="9129184" cy="2384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BCE63-50DB-4E36-BBAA-2D8DE2644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17089"/>
            <a:ext cx="9129184" cy="37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76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931-AAD5-4B33-AA4A-538B464E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.NET platforms –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9683-36CC-4E91-BAEA-BD561647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.NET Framework 4.6.1 – implements NS2.0</a:t>
            </a:r>
          </a:p>
          <a:p>
            <a:pPr lvl="1"/>
            <a:r>
              <a:rPr lang="en-US" dirty="0"/>
              <a:t>Windows only, machine-wide install (highly compatible)</a:t>
            </a:r>
          </a:p>
          <a:p>
            <a:pPr lvl="1"/>
            <a:r>
              <a:rPr lang="en-US" dirty="0"/>
              <a:t>Scenarios: All, incl. server, client/UI (WPF, WinForms), etc.</a:t>
            </a:r>
          </a:p>
          <a:p>
            <a:endParaRPr lang="en-US" sz="1400" dirty="0"/>
          </a:p>
          <a:p>
            <a:r>
              <a:rPr lang="en-US" dirty="0"/>
              <a:t>Xamarin – will implement NS2.0 very soon</a:t>
            </a:r>
          </a:p>
          <a:p>
            <a:pPr lvl="1"/>
            <a:r>
              <a:rPr lang="en-US" dirty="0"/>
              <a:t>Scenarios: UI apps for cross-platform (iOS, Android, UWP)</a:t>
            </a:r>
          </a:p>
          <a:p>
            <a:endParaRPr lang="en-US" sz="1400" dirty="0"/>
          </a:p>
          <a:p>
            <a:r>
              <a:rPr lang="en-US" dirty="0"/>
              <a:t>.NET Native 2.0 (UWP 6.0) – will implement NS2.0 (Q4 2017)</a:t>
            </a:r>
          </a:p>
          <a:p>
            <a:pPr lvl="1"/>
            <a:r>
              <a:rPr lang="en-US" dirty="0"/>
              <a:t>Scenarios: UWP (UI) apps only (Win10)</a:t>
            </a:r>
          </a:p>
          <a:p>
            <a:endParaRPr lang="en-US" sz="1400" dirty="0"/>
          </a:p>
          <a:p>
            <a:r>
              <a:rPr lang="en-US" dirty="0"/>
              <a:t>.NET Core 2.0 – will implement NS2.0 very soon (Q3 2017)</a:t>
            </a:r>
          </a:p>
          <a:p>
            <a:pPr lvl="1"/>
            <a:r>
              <a:rPr lang="en-US" dirty="0"/>
              <a:t>Cross-platform (Windows, Linux, OS X)</a:t>
            </a:r>
          </a:p>
          <a:p>
            <a:pPr lvl="1"/>
            <a:r>
              <a:rPr lang="en-US" dirty="0"/>
              <a:t>Scenarios: Server and console apps (no client/UI apps)</a:t>
            </a:r>
          </a:p>
        </p:txBody>
      </p:sp>
    </p:spTree>
    <p:extLst>
      <p:ext uri="{BB962C8B-B14F-4D97-AF65-F5344CB8AC3E}">
        <p14:creationId xmlns:p14="http://schemas.microsoft.com/office/powerpoint/2010/main" val="142552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931-AAD5-4B33-AA4A-538B464E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9683-36CC-4E91-BAEA-BD561647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66"/>
            <a:ext cx="10515600" cy="52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https://www.microsoft.com/net/core/platform</a:t>
            </a:r>
            <a:r>
              <a:rPr lang="en-US" sz="2400" dirty="0"/>
              <a:t> - 6 key values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4D38D-C72D-437A-B09A-73930D412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00555"/>
            <a:ext cx="1400175" cy="1181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41851-6C26-49E5-B71D-0AC3514E6C77}"/>
              </a:ext>
            </a:extLst>
          </p:cNvPr>
          <p:cNvSpPr txBox="1"/>
          <p:nvPr/>
        </p:nvSpPr>
        <p:spPr>
          <a:xfrm>
            <a:off x="2238375" y="2075813"/>
            <a:ext cx="9115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Cross-platform</a:t>
            </a:r>
          </a:p>
          <a:p>
            <a:endParaRPr lang="en-US" sz="1200" dirty="0"/>
          </a:p>
          <a:p>
            <a:r>
              <a:rPr lang="en-US" dirty="0"/>
              <a:t>You can create .NET Core apps that run on Windows, Linux and macOS.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B0AE5-9EA3-41BD-A4B1-4E6E8A351753}"/>
              </a:ext>
            </a:extLst>
          </p:cNvPr>
          <p:cNvSpPr txBox="1"/>
          <p:nvPr/>
        </p:nvSpPr>
        <p:spPr>
          <a:xfrm>
            <a:off x="2238375" y="3148563"/>
            <a:ext cx="91154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Unified</a:t>
            </a:r>
          </a:p>
          <a:p>
            <a:endParaRPr lang="en-US" sz="1200" dirty="0"/>
          </a:p>
          <a:p>
            <a:r>
              <a:rPr lang="en-US" dirty="0"/>
              <a:t>Leverage the unified .NET Standard library to target all platforms with the same code and use the same languages and tools to reuse your skills.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4C46C5-ABB2-4727-974D-B7CB22A6B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" y="3204399"/>
            <a:ext cx="1371600" cy="1152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9725E3-80C2-455A-B5F5-1EFA36DFA537}"/>
              </a:ext>
            </a:extLst>
          </p:cNvPr>
          <p:cNvSpPr txBox="1"/>
          <p:nvPr/>
        </p:nvSpPr>
        <p:spPr>
          <a:xfrm>
            <a:off x="838200" y="4470239"/>
            <a:ext cx="9187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Fast</a:t>
            </a:r>
          </a:p>
          <a:p>
            <a:endParaRPr lang="en-US" sz="800" dirty="0"/>
          </a:p>
          <a:p>
            <a:r>
              <a:rPr lang="en-US" dirty="0"/>
              <a:t>High performance server runtime for Windows Server and Linux makes .NET a top performing web framework on </a:t>
            </a:r>
            <a:r>
              <a:rPr lang="en-US" dirty="0" err="1">
                <a:hlinkClick r:id="rId6"/>
              </a:rPr>
              <a:t>TechEmpower</a:t>
            </a:r>
            <a:r>
              <a:rPr lang="en-US" dirty="0">
                <a:hlinkClick r:id="rId6"/>
              </a:rPr>
              <a:t> benchmarks</a:t>
            </a:r>
            <a:r>
              <a:rPr lang="en-US" dirty="0"/>
              <a:t>. That means applications provide better response times and require less compute power.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Performance Improvements in .NET 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Performance Improvements in </a:t>
            </a:r>
            <a:r>
              <a:rPr lang="en-US" dirty="0" err="1">
                <a:hlinkClick r:id="rId8"/>
              </a:rPr>
              <a:t>RyuJIT</a:t>
            </a:r>
            <a:r>
              <a:rPr lang="en-US" dirty="0">
                <a:hlinkClick r:id="rId8"/>
              </a:rPr>
              <a:t> in .NET Core and .NET Framework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CE57E3-7954-4BBE-BB8D-FFA246EBB3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225" y="4498312"/>
            <a:ext cx="1171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931-AAD5-4B33-AA4A-538B464E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.NET Core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9683-36CC-4E91-BAEA-BD561647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66"/>
            <a:ext cx="10515600" cy="52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https://www.microsoft.com/net/core/platform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41851-6C26-49E5-B71D-0AC3514E6C77}"/>
              </a:ext>
            </a:extLst>
          </p:cNvPr>
          <p:cNvSpPr txBox="1"/>
          <p:nvPr/>
        </p:nvSpPr>
        <p:spPr>
          <a:xfrm>
            <a:off x="2119993" y="3578858"/>
            <a:ext cx="91154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Modern</a:t>
            </a:r>
          </a:p>
          <a:p>
            <a:endParaRPr lang="en-US" sz="1400" dirty="0"/>
          </a:p>
          <a:p>
            <a:r>
              <a:rPr lang="en-US" dirty="0"/>
              <a:t>Multiple language support with C#, VB, F# and modern constructs like generics, Language Integrated Query (LINQ), </a:t>
            </a:r>
            <a:r>
              <a:rPr lang="en-US" dirty="0" err="1"/>
              <a:t>async</a:t>
            </a:r>
            <a:r>
              <a:rPr lang="en-US" dirty="0"/>
              <a:t> support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B0AE5-9EA3-41BD-A4B1-4E6E8A351753}"/>
              </a:ext>
            </a:extLst>
          </p:cNvPr>
          <p:cNvSpPr txBox="1"/>
          <p:nvPr/>
        </p:nvSpPr>
        <p:spPr>
          <a:xfrm>
            <a:off x="2129518" y="5050299"/>
            <a:ext cx="91154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Source</a:t>
            </a:r>
          </a:p>
          <a:p>
            <a:endParaRPr lang="en-US" sz="1400" dirty="0"/>
          </a:p>
          <a:p>
            <a:r>
              <a:rPr lang="en-US" dirty="0"/>
              <a:t>Runtime, libraries, compiler, languages and tools are all open source on GitHub where contributions are accepted, tested and fully supported.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185B7-1DC5-4A0E-8B6B-5BE190AFB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68" y="3608623"/>
            <a:ext cx="1181100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3B487-5564-47BB-9B36-0CA3BB387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68" y="5050299"/>
            <a:ext cx="1190625" cy="1171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D471FE-1843-470C-9EAD-BB49CC97BE3E}"/>
              </a:ext>
            </a:extLst>
          </p:cNvPr>
          <p:cNvSpPr txBox="1"/>
          <p:nvPr/>
        </p:nvSpPr>
        <p:spPr>
          <a:xfrm>
            <a:off x="838200" y="2107418"/>
            <a:ext cx="9187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Lightweight</a:t>
            </a:r>
          </a:p>
          <a:p>
            <a:endParaRPr lang="en-US" sz="1200" dirty="0"/>
          </a:p>
          <a:p>
            <a:r>
              <a:rPr lang="en-US" dirty="0"/>
              <a:t>No impact deployment and a modular development model where you only take dependencies on the minimal set of packages you need.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C82F0D-4095-4CB9-8641-20B8A63B9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5743" y="2024935"/>
            <a:ext cx="12096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785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.NET reusing code – yesterday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Portable Class Libraries (PCLs)</a:t>
            </a:r>
          </a:p>
          <a:p>
            <a:pPr lvl="1"/>
            <a:r>
              <a:rPr lang="en-US" dirty="0"/>
              <a:t>No systematic approach to versioning</a:t>
            </a:r>
          </a:p>
          <a:p>
            <a:pPr lvl="1"/>
            <a:r>
              <a:rPr lang="en-US" dirty="0"/>
              <a:t>Computed intersection profiles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4C5DB3"/>
                </a:solidFill>
              </a:rPr>
              <a:t>Each PCLs is targeting a specific set of</a:t>
            </a:r>
            <a:br>
              <a:rPr lang="en-US" b="1" dirty="0">
                <a:solidFill>
                  <a:srgbClr val="4C5DB3"/>
                </a:solidFill>
              </a:rPr>
            </a:br>
            <a:r>
              <a:rPr lang="en-US" b="1" dirty="0">
                <a:solidFill>
                  <a:srgbClr val="4C5DB3"/>
                </a:solidFill>
              </a:rPr>
              <a:t>platforms</a:t>
            </a:r>
          </a:p>
          <a:p>
            <a:pPr lvl="1"/>
            <a:r>
              <a:rPr lang="en-US" dirty="0"/>
              <a:t>Not compatible with newer platforms</a:t>
            </a:r>
          </a:p>
          <a:p>
            <a:pPr lvl="1"/>
            <a:r>
              <a:rPr lang="en-US" dirty="0"/>
              <a:t>Hard to understand compatibility relationships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2087-FCFD-4ED8-B0CE-AED4E031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The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8360-E611-42A1-88CA-654C8A12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Author: Karel Zikmund (      @</a:t>
            </a:r>
            <a:r>
              <a:rPr lang="en-US" dirty="0" err="1"/>
              <a:t>ziki_cz</a:t>
            </a:r>
            <a:r>
              <a:rPr lang="en-US" dirty="0"/>
              <a:t>)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https://karelz.github.io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Special thanks to </a:t>
            </a:r>
            <a:r>
              <a:rPr lang="en-US" b="1" dirty="0"/>
              <a:t>Immo Landwerth</a:t>
            </a:r>
            <a:r>
              <a:rPr lang="en-US" dirty="0"/>
              <a:t> (      @</a:t>
            </a:r>
            <a:r>
              <a:rPr lang="en-US" dirty="0" err="1"/>
              <a:t>terrajobst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Immo’s</a:t>
            </a:r>
            <a:r>
              <a:rPr lang="en-US" dirty="0"/>
              <a:t> .NET Standard slides for .NET Fringe 2017 conference</a:t>
            </a:r>
          </a:p>
        </p:txBody>
      </p:sp>
      <p:pic>
        <p:nvPicPr>
          <p:cNvPr id="4" name="Picture 2" descr="Image result for twitter picture">
            <a:extLst>
              <a:ext uri="{FF2B5EF4-FFF2-40B4-BE49-F238E27FC236}">
                <a16:creationId xmlns:a16="http://schemas.microsoft.com/office/drawing/2014/main" id="{7E3F4753-0636-4037-8623-FD0EAF26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94" y="3887623"/>
            <a:ext cx="404036" cy="4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twitter picture">
            <a:extLst>
              <a:ext uri="{FF2B5EF4-FFF2-40B4-BE49-F238E27FC236}">
                <a16:creationId xmlns:a16="http://schemas.microsoft.com/office/drawing/2014/main" id="{77A88657-E48E-4DEC-915B-AF09FB55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26" y="1825625"/>
            <a:ext cx="404036" cy="4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53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1A368A9-285E-40EA-B987-3A5ADA25D36B}"/>
              </a:ext>
            </a:extLst>
          </p:cNvPr>
          <p:cNvGrpSpPr/>
          <p:nvPr/>
        </p:nvGrpSpPr>
        <p:grpSpPr>
          <a:xfrm>
            <a:off x="6636203" y="1733467"/>
            <a:ext cx="2488861" cy="4774280"/>
            <a:chOff x="4965461" y="1733467"/>
            <a:chExt cx="3374098" cy="4774280"/>
          </a:xfrm>
          <a:solidFill>
            <a:srgbClr val="7030A0"/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C2B5F2A-FA50-4A6C-8C96-99F29EF47967}"/>
                </a:ext>
              </a:extLst>
            </p:cNvPr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  <a:grpFill/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A4EA36-B47D-4BDC-872D-DE5B694FAD04}"/>
                  </a:ext>
                </a:extLst>
              </p:cNvPr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0492F1B-4B71-42E4-B480-DC45C61F3958}"/>
                  </a:ext>
                </a:extLst>
              </p:cNvPr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Native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475B57-06A7-4ED9-9B41-194541E22FE4}"/>
                </a:ext>
              </a:extLst>
            </p:cNvPr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Native BCL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B29347-CF61-455A-ACDA-506318060B77}"/>
                </a:ext>
              </a:extLst>
            </p:cNvPr>
            <p:cNvSpPr txBox="1"/>
            <p:nvPr/>
          </p:nvSpPr>
          <p:spPr>
            <a:xfrm>
              <a:off x="5666233" y="3340341"/>
              <a:ext cx="1972550" cy="674820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8" y="1733467"/>
            <a:ext cx="2461372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1" cy="1388675"/>
              <a:chOff x="1188720" y="2356171"/>
              <a:chExt cx="2788919" cy="12231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689997" y="2996251"/>
                <a:ext cx="1578983" cy="58302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19" cy="594360"/>
                <a:chOff x="1645920" y="2384389"/>
                <a:chExt cx="2417063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83230" y="2384389"/>
                  <a:ext cx="1179753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040697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3959446" y="1733467"/>
            <a:ext cx="2488861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24668" y="3181648"/>
              <a:ext cx="1702157" cy="846388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9254836" y="1733468"/>
            <a:ext cx="2740007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.NET reusing code – tomorrow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5" y="2753926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BF5B3-58BF-4EED-BCCB-8BB236EC705B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2223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BA55-E5E2-4B9D-AC4B-ADBB4183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What is .NET Standard?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DD82-14F1-4A99-997D-AA3BD279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.NET Standard </a:t>
            </a:r>
            <a:r>
              <a:rPr lang="en-US" b="1" dirty="0">
                <a:solidFill>
                  <a:srgbClr val="4C5DB3"/>
                </a:solidFill>
              </a:rPr>
              <a:t>is a specification</a:t>
            </a:r>
          </a:p>
          <a:p>
            <a:r>
              <a:rPr lang="en-US" dirty="0"/>
              <a:t>A set of APIs that </a:t>
            </a:r>
            <a:r>
              <a:rPr lang="en-US" b="1" dirty="0">
                <a:solidFill>
                  <a:srgbClr val="4C5DB3"/>
                </a:solidFill>
              </a:rPr>
              <a:t>all .NET platforms have to implement</a:t>
            </a:r>
          </a:p>
          <a:p>
            <a:endParaRPr lang="en-US" b="1" dirty="0"/>
          </a:p>
          <a:p>
            <a:r>
              <a:rPr lang="en-US" dirty="0"/>
              <a:t>.NET Standard versions: 1.0, 1.1, …, 1.6, </a:t>
            </a:r>
            <a:r>
              <a:rPr lang="en-US" b="1" dirty="0">
                <a:solidFill>
                  <a:srgbClr val="4C5DB3"/>
                </a:solidFill>
              </a:rPr>
              <a:t>2.0</a:t>
            </a:r>
            <a:r>
              <a:rPr lang="en-US" dirty="0">
                <a:solidFill>
                  <a:srgbClr val="4C5DB3"/>
                </a:solidFill>
              </a:rPr>
              <a:t>*</a:t>
            </a:r>
          </a:p>
          <a:p>
            <a:r>
              <a:rPr lang="en-US" dirty="0"/>
              <a:t>.NET platforms also version:</a:t>
            </a:r>
          </a:p>
          <a:p>
            <a:pPr lvl="1"/>
            <a:r>
              <a:rPr lang="en-US" dirty="0"/>
              <a:t>.NET Framework:</a:t>
            </a:r>
          </a:p>
          <a:p>
            <a:pPr lvl="2"/>
            <a:r>
              <a:rPr lang="en-US" dirty="0"/>
              <a:t>1.0, 1.1, 2.0, 3.0, 3.5</a:t>
            </a:r>
          </a:p>
          <a:p>
            <a:pPr lvl="2"/>
            <a:r>
              <a:rPr lang="en-US" dirty="0"/>
              <a:t>4.0, 4.5, 4.5.1, 4.5.2, 4.6, 4.6.1, 4.6.2, 4.7</a:t>
            </a:r>
          </a:p>
          <a:p>
            <a:pPr lvl="1"/>
            <a:r>
              <a:rPr lang="en-US" dirty="0"/>
              <a:t>.NET Core: 1.0, 1.1, </a:t>
            </a:r>
            <a:r>
              <a:rPr lang="en-US" b="1" dirty="0">
                <a:solidFill>
                  <a:srgbClr val="4C5DB3"/>
                </a:solidFill>
              </a:rPr>
              <a:t>2.0</a:t>
            </a:r>
            <a:r>
              <a:rPr lang="en-US" dirty="0">
                <a:solidFill>
                  <a:srgbClr val="4C5DB3"/>
                </a:solidFill>
              </a:rPr>
              <a:t>*</a:t>
            </a:r>
          </a:p>
          <a:p>
            <a:endParaRPr lang="en-US" dirty="0"/>
          </a:p>
          <a:p>
            <a:r>
              <a:rPr lang="en-US" dirty="0"/>
              <a:t>Newer .NET platforms implement newer .NET Standard versions</a:t>
            </a:r>
          </a:p>
        </p:txBody>
      </p:sp>
    </p:spTree>
    <p:extLst>
      <p:ext uri="{BB962C8B-B14F-4D97-AF65-F5344CB8AC3E}">
        <p14:creationId xmlns:p14="http://schemas.microsoft.com/office/powerpoint/2010/main" val="229595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9C78DA-41DA-42AD-BD5E-DD7B2B3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Support matrix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B5A2A3-68B0-44EA-A59A-C087E591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https://github.com/dotnet/</a:t>
            </a:r>
            <a:r>
              <a:rPr lang="en-US" b="1" dirty="0">
                <a:hlinkClick r:id="rId3"/>
              </a:rPr>
              <a:t>standard</a:t>
            </a:r>
            <a:r>
              <a:rPr lang="en-US" dirty="0">
                <a:hlinkClick r:id="rId3"/>
              </a:rPr>
              <a:t>/blob/master/docs/</a:t>
            </a:r>
            <a:r>
              <a:rPr lang="en-US" b="1" dirty="0">
                <a:hlinkClick r:id="rId3"/>
              </a:rPr>
              <a:t>versions.md</a:t>
            </a:r>
            <a:endParaRPr lang="en-US" b="1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E50D6310-BB6E-4CD4-951F-580D44350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906865"/>
              </p:ext>
            </p:extLst>
          </p:nvPr>
        </p:nvGraphicFramePr>
        <p:xfrm>
          <a:off x="837783" y="2441257"/>
          <a:ext cx="10516017" cy="407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74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4207192502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768009963"/>
                    </a:ext>
                  </a:extLst>
                </a:gridCol>
                <a:gridCol w="1233771">
                  <a:extLst>
                    <a:ext uri="{9D8B030D-6E8A-4147-A177-3AD203B41FA5}">
                      <a16:colId xmlns:a16="http://schemas.microsoft.com/office/drawing/2014/main" val="4059624821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.NET Standard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Core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Framework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585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54091418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Mono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Xamarin.iOS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Xamarin.Android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Native (UWP)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1220136998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 Silverlight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411371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85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9C78DA-41DA-42AD-BD5E-DD7B2B3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Support matrix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B5A2A3-68B0-44EA-A59A-C087E591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https://github.com/dotnet/</a:t>
            </a:r>
            <a:r>
              <a:rPr lang="en-US" b="1" dirty="0">
                <a:hlinkClick r:id="rId3"/>
              </a:rPr>
              <a:t>standard</a:t>
            </a:r>
            <a:r>
              <a:rPr lang="en-US" dirty="0">
                <a:hlinkClick r:id="rId3"/>
              </a:rPr>
              <a:t>/blob/master/docs/</a:t>
            </a:r>
            <a:r>
              <a:rPr lang="en-US" b="1" dirty="0">
                <a:hlinkClick r:id="rId3"/>
              </a:rPr>
              <a:t>versions.md</a:t>
            </a:r>
            <a:endParaRPr lang="en-US" b="1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E50D6310-BB6E-4CD4-951F-580D44350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711441"/>
              </p:ext>
            </p:extLst>
          </p:nvPr>
        </p:nvGraphicFramePr>
        <p:xfrm>
          <a:off x="837783" y="2441257"/>
          <a:ext cx="10516017" cy="407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74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4207192502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768009963"/>
                    </a:ext>
                  </a:extLst>
                </a:gridCol>
                <a:gridCol w="1233771">
                  <a:extLst>
                    <a:ext uri="{9D8B030D-6E8A-4147-A177-3AD203B41FA5}">
                      <a16:colId xmlns:a16="http://schemas.microsoft.com/office/drawing/2014/main" val="4059624821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.NET Standard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Core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Framework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585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54091418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Mono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Xamarin.iOS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Xamarin.Android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Native (UWP)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1220136998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 Silverlight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411371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74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9C78DA-41DA-42AD-BD5E-DD7B2B3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Support matrix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B5A2A3-68B0-44EA-A59A-C087E591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https://github.com/dotnet/</a:t>
            </a:r>
            <a:r>
              <a:rPr lang="en-US" b="1" dirty="0">
                <a:hlinkClick r:id="rId3"/>
              </a:rPr>
              <a:t>standard</a:t>
            </a:r>
            <a:r>
              <a:rPr lang="en-US" dirty="0">
                <a:hlinkClick r:id="rId3"/>
              </a:rPr>
              <a:t>/blob/master/docs/</a:t>
            </a:r>
            <a:r>
              <a:rPr lang="en-US" b="1" dirty="0">
                <a:hlinkClick r:id="rId3"/>
              </a:rPr>
              <a:t>versions.md</a:t>
            </a:r>
            <a:endParaRPr lang="en-US" b="1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E50D6310-BB6E-4CD4-951F-580D44350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261853"/>
              </p:ext>
            </p:extLst>
          </p:nvPr>
        </p:nvGraphicFramePr>
        <p:xfrm>
          <a:off x="837783" y="2441257"/>
          <a:ext cx="10516017" cy="407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74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4207192502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768009963"/>
                    </a:ext>
                  </a:extLst>
                </a:gridCol>
                <a:gridCol w="1233771">
                  <a:extLst>
                    <a:ext uri="{9D8B030D-6E8A-4147-A177-3AD203B41FA5}">
                      <a16:colId xmlns:a16="http://schemas.microsoft.com/office/drawing/2014/main" val="4059624821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.NET Standard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Core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Framework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585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54091418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Mono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Xamarin.iOS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Xamarin.Android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Native (UWP)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1220136998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 Silverlight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411371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06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9C78DA-41DA-42AD-BD5E-DD7B2B3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Support matrix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B5A2A3-68B0-44EA-A59A-C087E591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https://github.com/dotnet/</a:t>
            </a:r>
            <a:r>
              <a:rPr lang="en-US" b="1" dirty="0">
                <a:hlinkClick r:id="rId3"/>
              </a:rPr>
              <a:t>standard</a:t>
            </a:r>
            <a:r>
              <a:rPr lang="en-US" dirty="0">
                <a:hlinkClick r:id="rId3"/>
              </a:rPr>
              <a:t>/blob/master/docs/</a:t>
            </a:r>
            <a:r>
              <a:rPr lang="en-US" b="1" dirty="0">
                <a:hlinkClick r:id="rId3"/>
              </a:rPr>
              <a:t>versions.md</a:t>
            </a:r>
            <a:endParaRPr lang="en-US" b="1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E50D6310-BB6E-4CD4-951F-580D44350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26787"/>
              </p:ext>
            </p:extLst>
          </p:nvPr>
        </p:nvGraphicFramePr>
        <p:xfrm>
          <a:off x="837783" y="2441257"/>
          <a:ext cx="10516017" cy="407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74">
                  <a:extLst>
                    <a:ext uri="{9D8B030D-6E8A-4147-A177-3AD203B41FA5}">
                      <a16:colId xmlns:a16="http://schemas.microsoft.com/office/drawing/2014/main" val="342281812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890613467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719488170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923230361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3813215909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504820806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4207192502"/>
                    </a:ext>
                  </a:extLst>
                </a:gridCol>
                <a:gridCol w="821096">
                  <a:extLst>
                    <a:ext uri="{9D8B030D-6E8A-4147-A177-3AD203B41FA5}">
                      <a16:colId xmlns:a16="http://schemas.microsoft.com/office/drawing/2014/main" val="2768009963"/>
                    </a:ext>
                  </a:extLst>
                </a:gridCol>
                <a:gridCol w="1233771">
                  <a:extLst>
                    <a:ext uri="{9D8B030D-6E8A-4147-A177-3AD203B41FA5}">
                      <a16:colId xmlns:a16="http://schemas.microsoft.com/office/drawing/2014/main" val="4059624821"/>
                    </a:ext>
                  </a:extLst>
                </a:gridCol>
              </a:tblGrid>
              <a:tr h="3872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.NET Standard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694256281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Core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78233436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Framework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609891863"/>
                  </a:ext>
                </a:extLst>
              </a:tr>
              <a:tr h="585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54091418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Mono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0742876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Xamarin.iOS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28644094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 err="1"/>
                        <a:t>Xamarin.Android</a:t>
                      </a: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3847650375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.NET Native (UWP)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2833977110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1220136998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r>
                        <a:rPr lang="en-US" dirty="0"/>
                        <a:t>Windows Phone Silverlight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1231" marR="11123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231" marR="111231"/>
                </a:tc>
                <a:extLst>
                  <a:ext uri="{0D108BD9-81ED-4DB2-BD59-A6C34878D82A}">
                    <a16:rowId xmlns:a16="http://schemas.microsoft.com/office/drawing/2014/main" val="411371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0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1849</Words>
  <Application>Microsoft Office PowerPoint</Application>
  <PresentationFormat>Widescreen</PresentationFormat>
  <Paragraphs>641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Rounded MT Bold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.NET Standard</vt:lpstr>
      <vt:lpstr>.NET platforms today</vt:lpstr>
      <vt:lpstr>.NET reusing code – yesterday</vt:lpstr>
      <vt:lpstr>.NET reusing code – tomorrow</vt:lpstr>
      <vt:lpstr>What is .NET Standard?</vt:lpstr>
      <vt:lpstr>Support matrix</vt:lpstr>
      <vt:lpstr>Support matrix</vt:lpstr>
      <vt:lpstr>Support matrix</vt:lpstr>
      <vt:lpstr>Support matrix</vt:lpstr>
      <vt:lpstr>Support matrix</vt:lpstr>
      <vt:lpstr>Support matrix</vt:lpstr>
      <vt:lpstr>Support matrix</vt:lpstr>
      <vt:lpstr>Support matrix</vt:lpstr>
      <vt:lpstr>Remember HTML and HTML5?</vt:lpstr>
      <vt:lpstr>Remember HTML and HTML5?</vt:lpstr>
      <vt:lpstr>Remember HTML and HTML5?</vt:lpstr>
      <vt:lpstr>Remember HTML and HTML5?</vt:lpstr>
      <vt:lpstr>.NET Standard 2.0</vt:lpstr>
      <vt:lpstr>Versioning of .NET Standard</vt:lpstr>
      <vt:lpstr>Which .NET Standard?</vt:lpstr>
      <vt:lpstr>Which .NET Standard?</vt:lpstr>
      <vt:lpstr>.NET Portability Analyzer demo</vt:lpstr>
      <vt:lpstr>PowerPoint Presentation</vt:lpstr>
      <vt:lpstr>PowerPoint Presentation</vt:lpstr>
      <vt:lpstr>PowerPoint Presentation</vt:lpstr>
      <vt:lpstr>Which .NET Standard? https://apisof.net</vt:lpstr>
      <vt:lpstr>.NET platforms – recap</vt:lpstr>
      <vt:lpstr>.NET Core</vt:lpstr>
      <vt:lpstr>.NET Core (cont.)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Karel Zikmund</dc:creator>
  <cp:lastModifiedBy>Karel Zikmund</cp:lastModifiedBy>
  <cp:revision>46</cp:revision>
  <dcterms:created xsi:type="dcterms:W3CDTF">2017-07-10T05:51:21Z</dcterms:created>
  <dcterms:modified xsi:type="dcterms:W3CDTF">2017-07-12T03:45:41Z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karelz@microsoft.com</vt:lpwstr>
  </property>
  <property fmtid="{D5CDD505-2E9C-101B-9397-08002B2CF9AE}" pid="6" name="MSIP_Label_f42aa342-8706-4288-bd11-ebb85995028c_SetDate">
    <vt:lpwstr>2017-07-10T08:09:09.5513314+02:00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