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2" r:id="rId6"/>
    <p:sldId id="263" r:id="rId7"/>
    <p:sldId id="264" r:id="rId8"/>
    <p:sldId id="265" r:id="rId9"/>
    <p:sldId id="277" r:id="rId10"/>
    <p:sldId id="278" r:id="rId11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0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57B284-434F-4737-87F6-3C1E78FB2C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727AB7-3970-4FE4-A134-9D1EEE3EAD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B8E98-EB83-4166-8CDF-F8D5CC97446D}" type="datetimeFigureOut">
              <a:rPr lang="es-ES" smtClean="0"/>
              <a:t>27/11/2022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C17C43-A4DD-44E5-B373-511461F87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9C40B9-1970-4F62-BE22-5883A05E9A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CBA8-3118-4264-9DB3-F09EDF8E1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798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F1FC-52BF-40A0-B8CD-E5DB9AB207F2}" type="datetimeFigureOut">
              <a:rPr lang="es-ES" noProof="0" smtClean="0"/>
              <a:t>27/11/2022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C092-CABA-48D0-B3F7-B535EA5228F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34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95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1881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pPr rtl="0"/>
            <a:fld id="{7F3AD093-6935-4E25-8E83-BEC3D2E3622E}" type="datetime1">
              <a:rPr lang="es-ES" noProof="0" smtClean="0"/>
              <a:t>27/11/2022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70751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DB00A2C-96CA-430C-81E9-81B790CC7C63}" type="datetime1">
              <a:rPr lang="es-ES" noProof="0" smtClean="0"/>
              <a:t>27/11/2022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80997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DB00A2C-96CA-430C-81E9-81B790CC7C63}" type="datetime1">
              <a:rPr lang="es-ES" noProof="0" smtClean="0"/>
              <a:t>27/11/2022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50912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DB00A2C-96CA-430C-81E9-81B790CC7C63}" type="datetime1">
              <a:rPr lang="es-ES" noProof="0" smtClean="0"/>
              <a:t>27/11/2022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788175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DB00A2C-96CA-430C-81E9-81B790CC7C63}" type="datetime1">
              <a:rPr lang="es-ES" noProof="0" smtClean="0"/>
              <a:t>27/11/2022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837258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DB00A2C-96CA-430C-81E9-81B790CC7C63}" type="datetime1">
              <a:rPr lang="es-ES" noProof="0" smtClean="0"/>
              <a:t>27/11/2022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885669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DB00A2C-96CA-430C-81E9-81B790CC7C63}" type="datetime1">
              <a:rPr lang="es-ES" noProof="0" smtClean="0"/>
              <a:t>27/11/2022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832962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0FE6873-B7CD-47F1-B4BA-70026F4A4FD4}" type="datetime1">
              <a:rPr lang="es-ES" noProof="0" smtClean="0"/>
              <a:t>27/11/2022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80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6AA1814-B970-47C5-B4E1-BCA0D77E15F3}" type="datetime1">
              <a:rPr lang="es-ES" noProof="0" smtClean="0"/>
              <a:t>27/11/2022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5512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DB00A2C-96CA-430C-81E9-81B790CC7C63}" type="datetime1">
              <a:rPr lang="es-ES" noProof="0" smtClean="0"/>
              <a:t>27/11/2022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731995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6CF4E9-F423-4970-91B6-143DF72FA056}" type="datetime1">
              <a:rPr lang="es-ES" noProof="0" smtClean="0"/>
              <a:t>27/11/2022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9435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955445-6089-478A-9DA1-4738AC4A8C11}" type="datetime1">
              <a:rPr lang="es-ES" noProof="0" smtClean="0"/>
              <a:t>27/11/2022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2381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32D574B-5FDE-4FDF-8F45-99828D8C688F}" type="datetime1">
              <a:rPr lang="es-ES" noProof="0" smtClean="0"/>
              <a:t>27/11/2022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67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9631C6-D8ED-4343-819F-B7AEF7D4E056}" type="datetime1">
              <a:rPr lang="es-ES" noProof="0" smtClean="0"/>
              <a:t>27/11/2022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376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46FA238-7AE4-47C1-BF2A-706B9C8FFAA8}" type="datetime1">
              <a:rPr lang="es-ES" noProof="0" smtClean="0"/>
              <a:t>27/11/2022</a:t>
            </a:fld>
            <a:endParaRPr lang="es-E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7619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6D5EDF-0088-49D6-AAFA-F513F5E3B893}" type="datetime1">
              <a:rPr lang="es-ES" noProof="0" smtClean="0"/>
              <a:t>27/11/2022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6292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DB00A2C-96CA-430C-81E9-81B790CC7C63}" type="datetime1">
              <a:rPr lang="es-ES" noProof="0" smtClean="0"/>
              <a:t>27/11/2022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843525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DB00A2C-96CA-430C-81E9-81B790CC7C63}" type="datetime1">
              <a:rPr lang="es-ES" noProof="0" smtClean="0"/>
              <a:t>27/11/2022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83681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7" y="4292246"/>
            <a:ext cx="10993549" cy="8952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algn="ctr"/>
            <a:r>
              <a:rPr lang="es-BO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Procesual Hito 4</a:t>
            </a:r>
            <a:endParaRPr lang="es-ES" sz="4000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99715" y="5437964"/>
            <a:ext cx="105875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BO" sz="3200" dirty="0" smtClean="0">
                <a:solidFill>
                  <a:schemeClr val="bg2">
                    <a:lumMod val="90000"/>
                  </a:schemeClr>
                </a:solidFill>
                <a:latin typeface="Bahnschrift Light" panose="020B0502040204020203" pitchFamily="34" charset="0"/>
              </a:rPr>
              <a:t>ESTUDIANTE: Univ. Karen </a:t>
            </a:r>
            <a:r>
              <a:rPr lang="es-BO" sz="3200" dirty="0" err="1" smtClean="0">
                <a:solidFill>
                  <a:schemeClr val="bg2">
                    <a:lumMod val="90000"/>
                  </a:schemeClr>
                </a:solidFill>
                <a:latin typeface="Bahnschrift Light" panose="020B0502040204020203" pitchFamily="34" charset="0"/>
              </a:rPr>
              <a:t>Alisson</a:t>
            </a:r>
            <a:r>
              <a:rPr lang="es-BO" sz="3200" dirty="0" smtClean="0">
                <a:solidFill>
                  <a:schemeClr val="bg2">
                    <a:lumMod val="90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s-BO" sz="3200" dirty="0" err="1" smtClean="0">
                <a:solidFill>
                  <a:schemeClr val="bg2">
                    <a:lumMod val="90000"/>
                  </a:schemeClr>
                </a:solidFill>
                <a:latin typeface="Bahnschrift Light" panose="020B0502040204020203" pitchFamily="34" charset="0"/>
              </a:rPr>
              <a:t>Chuquimia</a:t>
            </a:r>
            <a:r>
              <a:rPr lang="es-BO" sz="3200" dirty="0" smtClean="0">
                <a:solidFill>
                  <a:schemeClr val="bg2">
                    <a:lumMod val="90000"/>
                  </a:schemeClr>
                </a:solidFill>
                <a:latin typeface="Bahnschrift Light" panose="020B0502040204020203" pitchFamily="34" charset="0"/>
              </a:rPr>
              <a:t> Mamani</a:t>
            </a:r>
            <a:endParaRPr lang="es-BO" sz="3200" dirty="0">
              <a:solidFill>
                <a:schemeClr val="bg2">
                  <a:lumMod val="90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9859" y="340622"/>
            <a:ext cx="10131425" cy="1456267"/>
          </a:xfrm>
        </p:spPr>
        <p:txBody>
          <a:bodyPr/>
          <a:lstStyle/>
          <a:p>
            <a:r>
              <a:rPr lang="es-BO" b="1" dirty="0" smtClean="0"/>
              <a:t>SECCIÓN: Manejo </a:t>
            </a:r>
            <a:r>
              <a:rPr lang="es-BO" b="1" dirty="0"/>
              <a:t>de conceptos.</a:t>
            </a:r>
            <a:endParaRPr lang="es-BO" dirty="0"/>
          </a:p>
        </p:txBody>
      </p:sp>
      <p:sp>
        <p:nvSpPr>
          <p:cNvPr id="3" name="CuadroTexto 2"/>
          <p:cNvSpPr txBox="1"/>
          <p:nvPr/>
        </p:nvSpPr>
        <p:spPr>
          <a:xfrm>
            <a:off x="1162384" y="1796889"/>
            <a:ext cx="1102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2.1.Muestra </a:t>
            </a:r>
            <a:r>
              <a:rPr lang="es-MX" dirty="0"/>
              <a:t>un ejemplo de </a:t>
            </a:r>
            <a:r>
              <a:rPr lang="es-MX" b="1" dirty="0" smtClean="0">
                <a:solidFill>
                  <a:srgbClr val="92D050"/>
                </a:solidFill>
              </a:rPr>
              <a:t>DDL</a:t>
            </a:r>
            <a:r>
              <a:rPr lang="es-MX" dirty="0" smtClean="0"/>
              <a:t>.                                                      2.2</a:t>
            </a:r>
            <a:r>
              <a:rPr lang="es-MX" dirty="0"/>
              <a:t>. Muestra un ejemplo de </a:t>
            </a:r>
            <a:r>
              <a:rPr lang="es-MX" b="1" dirty="0" smtClean="0">
                <a:solidFill>
                  <a:srgbClr val="FFC000"/>
                </a:solidFill>
              </a:rPr>
              <a:t>DML</a:t>
            </a:r>
          </a:p>
          <a:p>
            <a:endParaRPr lang="es-MX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755" t="16696" r="49966" b="34732"/>
          <a:stretch/>
        </p:blipFill>
        <p:spPr>
          <a:xfrm>
            <a:off x="2403564" y="2335310"/>
            <a:ext cx="6849233" cy="4130803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1933303" y="2335310"/>
            <a:ext cx="600891" cy="27726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Flecha derecha 5"/>
          <p:cNvSpPr/>
          <p:nvPr/>
        </p:nvSpPr>
        <p:spPr>
          <a:xfrm>
            <a:off x="1933302" y="4799836"/>
            <a:ext cx="600891" cy="27726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Flecha derecha 6"/>
          <p:cNvSpPr/>
          <p:nvPr/>
        </p:nvSpPr>
        <p:spPr>
          <a:xfrm>
            <a:off x="1933302" y="5338257"/>
            <a:ext cx="600891" cy="277261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8" name="Flecha derecha 7"/>
          <p:cNvSpPr/>
          <p:nvPr/>
        </p:nvSpPr>
        <p:spPr>
          <a:xfrm>
            <a:off x="1959426" y="4538676"/>
            <a:ext cx="600891" cy="277261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2694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5894" y="697001"/>
            <a:ext cx="11029616" cy="988332"/>
          </a:xfrm>
        </p:spPr>
        <p:txBody>
          <a:bodyPr/>
          <a:lstStyle/>
          <a:p>
            <a:r>
              <a:rPr lang="es-BO" b="1" dirty="0"/>
              <a:t>SECCIÓN: Manejo de conceptos.</a:t>
            </a:r>
            <a:endParaRPr lang="es-BO" dirty="0"/>
          </a:p>
        </p:txBody>
      </p:sp>
      <p:sp>
        <p:nvSpPr>
          <p:cNvPr id="3" name="CuadroTexto 2"/>
          <p:cNvSpPr txBox="1"/>
          <p:nvPr/>
        </p:nvSpPr>
        <p:spPr>
          <a:xfrm>
            <a:off x="554335" y="2103120"/>
            <a:ext cx="4866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2.3. Para que drive </a:t>
            </a:r>
            <a:r>
              <a:rPr lang="pt-BR" b="1" dirty="0"/>
              <a:t>INNER JOIN</a:t>
            </a:r>
            <a:r>
              <a:rPr lang="pt-BR" b="1" dirty="0" smtClean="0"/>
              <a:t>.</a:t>
            </a:r>
          </a:p>
          <a:p>
            <a:endParaRPr lang="pt-BR" b="1" dirty="0"/>
          </a:p>
          <a:p>
            <a:r>
              <a:rPr lang="es-MX" b="1" dirty="0" smtClean="0"/>
              <a:t>Combina </a:t>
            </a:r>
            <a:r>
              <a:rPr lang="es-MX" b="1" dirty="0"/>
              <a:t>los registros de dos tablas si hay </a:t>
            </a:r>
            <a:r>
              <a:rPr lang="es-MX" b="1" dirty="0" smtClean="0"/>
              <a:t>valores </a:t>
            </a:r>
            <a:r>
              <a:rPr lang="es-MX" b="1" dirty="0"/>
              <a:t>coincidentes en un campo común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</p:txBody>
      </p:sp>
      <p:pic>
        <p:nvPicPr>
          <p:cNvPr id="1030" name="Picture 6" descr="INNER JOIN in SQL Server: The Ultimate Guide for Beginn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657" y="3534281"/>
            <a:ext cx="3430047" cy="280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5786844" y="2103120"/>
            <a:ext cx="56823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2.4. Defina que es una función de </a:t>
            </a:r>
            <a:r>
              <a:rPr lang="es-MX" b="1" dirty="0"/>
              <a:t>agregación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pPr algn="just"/>
            <a:r>
              <a:rPr lang="es-MX" b="1" dirty="0"/>
              <a:t>N</a:t>
            </a:r>
            <a:r>
              <a:rPr lang="es-MX" b="1" dirty="0" smtClean="0"/>
              <a:t>os </a:t>
            </a:r>
            <a:r>
              <a:rPr lang="es-MX" b="1" dirty="0"/>
              <a:t>permiten efectuar operaciones sobre un conjunto de resultados, pero devolviendo un único valor agregado para todos ellos</a:t>
            </a:r>
            <a:r>
              <a:rPr lang="es-MX" dirty="0"/>
              <a:t>. Es decir, nos permiten obtener medias, máximos, etc... sobre un conjunto de valores.</a:t>
            </a:r>
          </a:p>
          <a:p>
            <a:endParaRPr lang="es-B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51539" t="29197" r="4487" b="12054"/>
          <a:stretch/>
        </p:blipFill>
        <p:spPr>
          <a:xfrm>
            <a:off x="6997624" y="3886176"/>
            <a:ext cx="3260783" cy="244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3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2127" y="361406"/>
            <a:ext cx="10131425" cy="1456267"/>
          </a:xfrm>
        </p:spPr>
        <p:txBody>
          <a:bodyPr/>
          <a:lstStyle/>
          <a:p>
            <a:r>
              <a:rPr lang="es-BO" b="1" dirty="0"/>
              <a:t>SECCIÓN: Manejo de conceptos.</a:t>
            </a:r>
            <a:endParaRPr lang="es-BO" dirty="0"/>
          </a:p>
        </p:txBody>
      </p:sp>
      <p:sp>
        <p:nvSpPr>
          <p:cNvPr id="3" name="CuadroTexto 2"/>
          <p:cNvSpPr txBox="1"/>
          <p:nvPr/>
        </p:nvSpPr>
        <p:spPr>
          <a:xfrm>
            <a:off x="575893" y="1816930"/>
            <a:ext cx="5001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2.5. </a:t>
            </a:r>
            <a:r>
              <a:rPr lang="es-MX" b="1" dirty="0"/>
              <a:t>Liste funciones de agregación </a:t>
            </a:r>
            <a:r>
              <a:rPr lang="es-MX" dirty="0"/>
              <a:t>que conozca.</a:t>
            </a:r>
          </a:p>
          <a:p>
            <a:endParaRPr lang="es-MX" dirty="0"/>
          </a:p>
          <a:p>
            <a:endParaRPr lang="es-BO" dirty="0"/>
          </a:p>
        </p:txBody>
      </p:sp>
      <p:sp>
        <p:nvSpPr>
          <p:cNvPr id="4" name="CuadroTexto 3"/>
          <p:cNvSpPr txBox="1"/>
          <p:nvPr/>
        </p:nvSpPr>
        <p:spPr>
          <a:xfrm>
            <a:off x="5577839" y="1816930"/>
            <a:ext cx="563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2.6. </a:t>
            </a:r>
            <a:r>
              <a:rPr lang="es-MX" b="1" dirty="0"/>
              <a:t>Mencione algunas funciones propias </a:t>
            </a:r>
            <a:r>
              <a:rPr lang="es-MX" dirty="0"/>
              <a:t>de </a:t>
            </a:r>
            <a:r>
              <a:rPr lang="es-MX" dirty="0" smtClean="0"/>
              <a:t>SQL  Server</a:t>
            </a:r>
            <a:endParaRPr lang="es-BO" dirty="0"/>
          </a:p>
        </p:txBody>
      </p:sp>
      <p:pic>
        <p:nvPicPr>
          <p:cNvPr id="2050" name="Picture 2" descr="🥇▷【 Operadores y Funciones de Agregado - SQL Básico 】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31" b="1714"/>
          <a:stretch/>
        </p:blipFill>
        <p:spPr bwMode="auto">
          <a:xfrm>
            <a:off x="1806157" y="2489588"/>
            <a:ext cx="7543363" cy="4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98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b="1" dirty="0"/>
              <a:t>SECCIÓN: Manejo de conceptos.</a:t>
            </a:r>
            <a:endParaRPr lang="es-BO" dirty="0"/>
          </a:p>
        </p:txBody>
      </p:sp>
      <p:sp>
        <p:nvSpPr>
          <p:cNvPr id="3" name="CuadroTexto 2"/>
          <p:cNvSpPr txBox="1"/>
          <p:nvPr/>
        </p:nvSpPr>
        <p:spPr>
          <a:xfrm>
            <a:off x="685802" y="2292532"/>
            <a:ext cx="41082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2.7. Para qué sirve la función </a:t>
            </a:r>
            <a:r>
              <a:rPr lang="es-MX" b="1" dirty="0"/>
              <a:t>CONCAT en </a:t>
            </a:r>
            <a:r>
              <a:rPr lang="es-MX" b="1" dirty="0" smtClean="0"/>
              <a:t>SQL-Server</a:t>
            </a:r>
          </a:p>
          <a:p>
            <a:endParaRPr lang="es-MX" b="1" dirty="0" smtClean="0"/>
          </a:p>
          <a:p>
            <a:pPr algn="just"/>
            <a:r>
              <a:rPr lang="es-MX" dirty="0"/>
              <a:t>CONCAT </a:t>
            </a:r>
            <a:r>
              <a:rPr lang="es-MX" b="1" dirty="0"/>
              <a:t>convierte implícitamente todos los argumentos en tipos de cadena antes de la concatenación</a:t>
            </a:r>
            <a:r>
              <a:rPr lang="es-MX" dirty="0"/>
              <a:t>. CONCAT convierte implícitamente los valores NULL en cadenas vacías. Si CONCAT recibe argumentos en los que todos los valores son NULL, devolverá una cadena vacía de tipo </a:t>
            </a:r>
            <a:r>
              <a:rPr lang="es-MX" dirty="0" err="1"/>
              <a:t>varchar</a:t>
            </a:r>
            <a:r>
              <a:rPr lang="es-MX" dirty="0"/>
              <a:t>(1</a:t>
            </a:r>
            <a:r>
              <a:rPr lang="es-MX" dirty="0" smtClean="0"/>
              <a:t>).</a:t>
            </a:r>
          </a:p>
          <a:p>
            <a:endParaRPr lang="es-MX" b="1" dirty="0"/>
          </a:p>
          <a:p>
            <a:endParaRPr lang="es-BO" dirty="0"/>
          </a:p>
        </p:txBody>
      </p:sp>
      <p:pic>
        <p:nvPicPr>
          <p:cNvPr id="3074" name="Picture 2" descr="CONCAT y FORMAT, nuevas funciones de cadena en SQL Server 2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95" y="2292532"/>
            <a:ext cx="6595210" cy="369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44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1391" y="139337"/>
            <a:ext cx="10131425" cy="1456267"/>
          </a:xfrm>
        </p:spPr>
        <p:txBody>
          <a:bodyPr/>
          <a:lstStyle/>
          <a:p>
            <a:r>
              <a:rPr lang="es-BO" b="1" dirty="0"/>
              <a:t>SECCIÓN: Manejo de conceptos.</a:t>
            </a:r>
            <a:endParaRPr lang="es-BO" dirty="0"/>
          </a:p>
        </p:txBody>
      </p:sp>
      <p:sp>
        <p:nvSpPr>
          <p:cNvPr id="3" name="CuadroTexto 2"/>
          <p:cNvSpPr txBox="1"/>
          <p:nvPr/>
        </p:nvSpPr>
        <p:spPr>
          <a:xfrm>
            <a:off x="575894" y="2122713"/>
            <a:ext cx="31731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2.8. Muestra un ejemplo del uso de </a:t>
            </a:r>
            <a:r>
              <a:rPr lang="es-MX" b="1" dirty="0" smtClean="0"/>
              <a:t>COUNT</a:t>
            </a:r>
          </a:p>
          <a:p>
            <a:endParaRPr lang="es-MX" b="1" dirty="0"/>
          </a:p>
          <a:p>
            <a:endParaRPr lang="es-MX" b="1" dirty="0"/>
          </a:p>
          <a:p>
            <a:r>
              <a:rPr lang="es-MX" dirty="0"/>
              <a:t>2.9. Muestra un ejemplo del usos de </a:t>
            </a:r>
            <a:r>
              <a:rPr lang="es-MX" b="1" dirty="0" smtClean="0"/>
              <a:t>AVG</a:t>
            </a:r>
          </a:p>
          <a:p>
            <a:endParaRPr lang="es-MX" b="1" dirty="0"/>
          </a:p>
          <a:p>
            <a:endParaRPr lang="es-MX" b="1" dirty="0"/>
          </a:p>
          <a:p>
            <a:r>
              <a:rPr lang="es-MX" dirty="0"/>
              <a:t>2.10. Muestra un ejemplo del uso de </a:t>
            </a:r>
            <a:r>
              <a:rPr lang="es-MX" b="1" dirty="0"/>
              <a:t>MIN-MAX</a:t>
            </a:r>
            <a:endParaRPr lang="es-BO" dirty="0"/>
          </a:p>
          <a:p>
            <a:endParaRPr lang="es-BO" dirty="0" smtClean="0"/>
          </a:p>
          <a:p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218" t="19100" r="73935" b="14202"/>
          <a:stretch/>
        </p:blipFill>
        <p:spPr>
          <a:xfrm>
            <a:off x="4413698" y="1595604"/>
            <a:ext cx="3175823" cy="499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19263"/>
            <a:ext cx="7942217" cy="84145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algn="ctr"/>
            <a:r>
              <a:rPr lang="es-BO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¡GRACIAS POR TU ATENCIÓN!</a:t>
            </a:r>
            <a:endParaRPr lang="es-ES" sz="4000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77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189</Words>
  <Application>Microsoft Office PowerPoint</Application>
  <PresentationFormat>Panorámica</PresentationFormat>
  <Paragraphs>33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Bahnschrift Light</vt:lpstr>
      <vt:lpstr>Calibri</vt:lpstr>
      <vt:lpstr>Calibri Light</vt:lpstr>
      <vt:lpstr>Celestial</vt:lpstr>
      <vt:lpstr>Procesual Hito 4</vt:lpstr>
      <vt:lpstr>SECCIÓN: Manejo de conceptos.</vt:lpstr>
      <vt:lpstr>SECCIÓN: Manejo de conceptos.</vt:lpstr>
      <vt:lpstr>SECCIÓN: Manejo de conceptos.</vt:lpstr>
      <vt:lpstr>SECCIÓN: Manejo de conceptos.</vt:lpstr>
      <vt:lpstr>SECCIÓN: Manejo de conceptos.</vt:lpstr>
      <vt:lpstr>¡GRACIAS POR TU ATENCIÓN!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2022-09-09T19:57:40Z</dcterms:created>
  <dcterms:modified xsi:type="dcterms:W3CDTF">2022-11-27T15:39:22Z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