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  <p:sldId id="276" r:id="rId20"/>
    <p:sldId id="260" r:id="rId2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1" d="100"/>
          <a:sy n="71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11/09/2022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11/09/2022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810965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 smtClean="0">
                <a:solidFill>
                  <a:schemeClr val="bg1"/>
                </a:solidFill>
              </a:rPr>
              <a:t>MANEJO DEL MODELO ENTIDAD RELACIÓN-ER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4583340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rgbClr val="7CEBFF"/>
                </a:solidFill>
              </a:rPr>
              <a:t>BASE DE DATOS I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1191" y="5736720"/>
            <a:ext cx="10587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ESTUDIANTE: Univ. Karen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Alisson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Chuquimia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Mamani</a:t>
            </a:r>
            <a:endParaRPr lang="es-BO" sz="3200" dirty="0">
              <a:solidFill>
                <a:schemeClr val="bg2">
                  <a:lumMod val="9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3.Crear la tabla universidad en base al diseño anterior.</a:t>
            </a:r>
          </a:p>
          <a:p>
            <a:pPr lvl="1"/>
            <a:r>
              <a:rPr lang="es-MX" dirty="0" smtClean="0"/>
              <a:t>○ Crear una base de datos de nombre </a:t>
            </a:r>
            <a:r>
              <a:rPr lang="es-MX" b="1" dirty="0" smtClean="0"/>
              <a:t>Hito2Tarea</a:t>
            </a:r>
          </a:p>
          <a:p>
            <a:pPr lvl="1"/>
            <a:r>
              <a:rPr lang="es-MX" dirty="0" smtClean="0"/>
              <a:t>○ Crear la tabla </a:t>
            </a:r>
            <a:r>
              <a:rPr lang="es-MX" b="1" dirty="0" smtClean="0"/>
              <a:t>universidad </a:t>
            </a:r>
            <a:r>
              <a:rPr lang="es-MX" dirty="0" smtClean="0"/>
              <a:t>en la base de datos creada.</a:t>
            </a:r>
          </a:p>
          <a:p>
            <a:pPr lvl="1"/>
            <a:r>
              <a:rPr lang="es-MX" dirty="0" smtClean="0"/>
              <a:t>○ Adjuntar la consulta SQL (imagen).</a:t>
            </a:r>
          </a:p>
          <a:p>
            <a:pPr lvl="1"/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526" t="17211" r="51339" b="47074"/>
          <a:stretch/>
        </p:blipFill>
        <p:spPr>
          <a:xfrm>
            <a:off x="1035540" y="3739990"/>
            <a:ext cx="5612352" cy="26125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478" t="59808" r="70039" b="17510"/>
          <a:stretch/>
        </p:blipFill>
        <p:spPr>
          <a:xfrm>
            <a:off x="7166733" y="3739990"/>
            <a:ext cx="4019014" cy="186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4.Agregar </a:t>
            </a:r>
            <a:r>
              <a:rPr lang="es-MX" dirty="0"/>
              <a:t>registros a la tabla creada anteriormente.</a:t>
            </a:r>
          </a:p>
          <a:p>
            <a:pPr lvl="1"/>
            <a:r>
              <a:rPr lang="es-MX" dirty="0"/>
              <a:t>○ Agregar 4 registros a la tabla creada.</a:t>
            </a:r>
          </a:p>
          <a:p>
            <a:pPr lvl="1"/>
            <a:r>
              <a:rPr lang="es-MX" dirty="0"/>
              <a:t>○ Adjuntar la consulta SQL (imagen</a:t>
            </a:r>
            <a:r>
              <a:rPr lang="es-MX" dirty="0" smtClean="0"/>
              <a:t>)</a:t>
            </a:r>
          </a:p>
          <a:p>
            <a:pPr lvl="1"/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86" t="18601" r="28582" b="33978"/>
          <a:stretch/>
        </p:blipFill>
        <p:spPr>
          <a:xfrm>
            <a:off x="887045" y="3451867"/>
            <a:ext cx="7226442" cy="28785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67" t="68548" r="70693" b="14732"/>
          <a:stretch/>
        </p:blipFill>
        <p:spPr>
          <a:xfrm>
            <a:off x="8424638" y="3451867"/>
            <a:ext cx="3505202" cy="122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5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15.Crear las tablas y 2 registros para cada tabla para el siguiente modelo ER.</a:t>
            </a:r>
          </a:p>
          <a:p>
            <a:pPr lvl="1"/>
            <a:r>
              <a:rPr lang="es-BO" dirty="0"/>
              <a:t>○ </a:t>
            </a:r>
            <a:r>
              <a:rPr lang="es-BO" dirty="0" smtClean="0"/>
              <a:t>Diseño.</a:t>
            </a:r>
          </a:p>
          <a:p>
            <a:pPr lvl="1"/>
            <a:r>
              <a:rPr lang="es-MX" dirty="0"/>
              <a:t>○ Se </a:t>
            </a:r>
            <a:r>
              <a:rPr lang="es-MX" b="1" dirty="0"/>
              <a:t>sugiere </a:t>
            </a:r>
            <a:r>
              <a:rPr lang="es-MX" dirty="0"/>
              <a:t>crear una base de datos de nombre </a:t>
            </a:r>
            <a:endParaRPr lang="es-MX" dirty="0" smtClean="0"/>
          </a:p>
          <a:p>
            <a:pPr lvl="1"/>
            <a:r>
              <a:rPr lang="es-MX" b="1" dirty="0" smtClean="0"/>
              <a:t>POLLOS_COPA </a:t>
            </a:r>
            <a:r>
              <a:rPr lang="es-MX" dirty="0"/>
              <a:t>y en ella crear</a:t>
            </a:r>
          </a:p>
          <a:p>
            <a:pPr lvl="1"/>
            <a:r>
              <a:rPr lang="es-BO" dirty="0"/>
              <a:t>las tablas:</a:t>
            </a:r>
          </a:p>
          <a:p>
            <a:pPr lvl="2"/>
            <a:r>
              <a:rPr lang="es-BO" b="1" dirty="0"/>
              <a:t>■ cliente</a:t>
            </a:r>
          </a:p>
          <a:p>
            <a:pPr lvl="2"/>
            <a:r>
              <a:rPr lang="es-BO" b="1" dirty="0"/>
              <a:t>■ </a:t>
            </a:r>
            <a:r>
              <a:rPr lang="es-BO" b="1" dirty="0" err="1"/>
              <a:t>detalle_pedido</a:t>
            </a:r>
            <a:endParaRPr lang="es-BO" b="1" dirty="0"/>
          </a:p>
          <a:p>
            <a:pPr lvl="2"/>
            <a:r>
              <a:rPr lang="es-BO" b="1" dirty="0"/>
              <a:t>■ pedido</a:t>
            </a:r>
          </a:p>
          <a:p>
            <a:pPr lvl="1"/>
            <a:r>
              <a:rPr lang="es-BO" dirty="0"/>
              <a:t>○ Adjuntar el código SQL generado.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324" t="34474" r="24008" b="33184"/>
          <a:stretch/>
        </p:blipFill>
        <p:spPr>
          <a:xfrm>
            <a:off x="4564200" y="3663010"/>
            <a:ext cx="7627800" cy="24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2229" y="915627"/>
            <a:ext cx="6850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CREATE </a:t>
            </a:r>
            <a:r>
              <a:rPr lang="es-BO" dirty="0"/>
              <a:t>DATABASE POLLOS_COPA;</a:t>
            </a:r>
          </a:p>
          <a:p>
            <a:r>
              <a:rPr lang="es-BO" dirty="0"/>
              <a:t>USE POLLOS_COPA;</a:t>
            </a:r>
          </a:p>
          <a:p>
            <a:endParaRPr lang="es-BO" dirty="0"/>
          </a:p>
          <a:p>
            <a:r>
              <a:rPr lang="es-BO" dirty="0"/>
              <a:t>CREATE TABLE cliente(</a:t>
            </a:r>
          </a:p>
          <a:p>
            <a:r>
              <a:rPr lang="es-BO" dirty="0" err="1"/>
              <a:t>id_cliente</a:t>
            </a:r>
            <a:r>
              <a:rPr lang="es-BO" dirty="0"/>
              <a:t> VARCHAR(30)PRIMARY KEY,</a:t>
            </a:r>
          </a:p>
          <a:p>
            <a:r>
              <a:rPr lang="es-BO" dirty="0" err="1"/>
              <a:t>fullname</a:t>
            </a:r>
            <a:r>
              <a:rPr lang="es-BO" dirty="0"/>
              <a:t> VARCHAR(30),</a:t>
            </a:r>
          </a:p>
          <a:p>
            <a:r>
              <a:rPr lang="es-BO" dirty="0" err="1"/>
              <a:t>lastname</a:t>
            </a:r>
            <a:r>
              <a:rPr lang="es-BO" dirty="0"/>
              <a:t> VARCHAR(30),</a:t>
            </a:r>
          </a:p>
          <a:p>
            <a:r>
              <a:rPr lang="es-BO" dirty="0"/>
              <a:t>edad INTEGER,</a:t>
            </a:r>
          </a:p>
          <a:p>
            <a:r>
              <a:rPr lang="es-BO" dirty="0"/>
              <a:t>domicilio VARCHAR(15)</a:t>
            </a:r>
          </a:p>
          <a:p>
            <a:r>
              <a:rPr lang="es-BO" dirty="0"/>
              <a:t>);</a:t>
            </a:r>
          </a:p>
          <a:p>
            <a:r>
              <a:rPr lang="es-BO" dirty="0"/>
              <a:t>INSERT INTO cliente (</a:t>
            </a:r>
            <a:r>
              <a:rPr lang="es-BO" dirty="0" err="1"/>
              <a:t>id_cliente,fullname,lastname,edad,domicilio</a:t>
            </a:r>
            <a:r>
              <a:rPr lang="es-BO" dirty="0"/>
              <a:t>)</a:t>
            </a:r>
          </a:p>
          <a:p>
            <a:r>
              <a:rPr lang="es-BO" dirty="0"/>
              <a:t>VALUES ('ID_01', 'fullname1','lastname1',15,'El Alto');</a:t>
            </a:r>
          </a:p>
          <a:p>
            <a:r>
              <a:rPr lang="es-BO" dirty="0"/>
              <a:t>INSERT INTO cliente (</a:t>
            </a:r>
            <a:r>
              <a:rPr lang="es-BO" dirty="0" err="1"/>
              <a:t>id_cliente,fullname,lastname,edad,domicilio</a:t>
            </a:r>
            <a:r>
              <a:rPr lang="es-BO" dirty="0"/>
              <a:t>)</a:t>
            </a:r>
          </a:p>
          <a:p>
            <a:r>
              <a:rPr lang="es-MX" dirty="0"/>
              <a:t>VALUES ('ID_02', 'fullname2','lastname2',16,'El Alto0');</a:t>
            </a:r>
          </a:p>
          <a:p>
            <a:endParaRPr lang="es-BO" dirty="0"/>
          </a:p>
          <a:p>
            <a:r>
              <a:rPr lang="es-BO" dirty="0"/>
              <a:t>CREATE TABLE </a:t>
            </a:r>
            <a:r>
              <a:rPr lang="es-BO" dirty="0" err="1"/>
              <a:t>detalle_pedido</a:t>
            </a:r>
            <a:r>
              <a:rPr lang="es-BO" dirty="0"/>
              <a:t>(</a:t>
            </a:r>
          </a:p>
          <a:p>
            <a:r>
              <a:rPr lang="es-BO" dirty="0" err="1"/>
              <a:t>id_detalle_pedido</a:t>
            </a:r>
            <a:r>
              <a:rPr lang="es-BO" dirty="0"/>
              <a:t> VARCHAR(30) PRIMARY KEY,</a:t>
            </a:r>
          </a:p>
          <a:p>
            <a:r>
              <a:rPr lang="es-BO" dirty="0" err="1"/>
              <a:t>id_cliente</a:t>
            </a:r>
            <a:r>
              <a:rPr lang="es-BO" dirty="0"/>
              <a:t> VARCHAR(30),</a:t>
            </a:r>
          </a:p>
          <a:p>
            <a:r>
              <a:rPr lang="es-BO" dirty="0" err="1"/>
              <a:t>id_pedido</a:t>
            </a:r>
            <a:r>
              <a:rPr lang="es-BO" dirty="0"/>
              <a:t> VARCHAR(30),</a:t>
            </a:r>
          </a:p>
          <a:p>
            <a:r>
              <a:rPr lang="es-BO" dirty="0" smtClean="0"/>
              <a:t>);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6560458" y="638627"/>
            <a:ext cx="53412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INSERT INTO </a:t>
            </a:r>
            <a:r>
              <a:rPr lang="es-BO" dirty="0" err="1"/>
              <a:t>detalle_pedido</a:t>
            </a:r>
            <a:r>
              <a:rPr lang="es-BO" dirty="0"/>
              <a:t>(</a:t>
            </a:r>
            <a:r>
              <a:rPr lang="es-BO" dirty="0" err="1"/>
              <a:t>id_detalle_pedido,id_cliente,id_pedido</a:t>
            </a:r>
            <a:r>
              <a:rPr lang="es-BO" dirty="0"/>
              <a:t>)</a:t>
            </a:r>
          </a:p>
          <a:p>
            <a:r>
              <a:rPr lang="es-BO" dirty="0"/>
              <a:t>VALUES ('ID_00000','ID_00','ID_001');</a:t>
            </a:r>
          </a:p>
          <a:p>
            <a:r>
              <a:rPr lang="es-BO" dirty="0"/>
              <a:t>INSERT INTO </a:t>
            </a:r>
            <a:r>
              <a:rPr lang="es-BO" dirty="0" err="1"/>
              <a:t>detalle_pedido</a:t>
            </a:r>
            <a:r>
              <a:rPr lang="es-BO" dirty="0"/>
              <a:t>(</a:t>
            </a:r>
            <a:r>
              <a:rPr lang="es-BO" dirty="0" err="1"/>
              <a:t>id_detalle_pedido,id_cliente,id_pedido</a:t>
            </a:r>
            <a:r>
              <a:rPr lang="es-BO" dirty="0"/>
              <a:t>)</a:t>
            </a:r>
          </a:p>
          <a:p>
            <a:r>
              <a:rPr lang="es-BO" dirty="0"/>
              <a:t>VALUES ('ID_00001','ID_01','ID_010');</a:t>
            </a:r>
          </a:p>
          <a:p>
            <a:endParaRPr lang="es-BO" dirty="0"/>
          </a:p>
          <a:p>
            <a:r>
              <a:rPr lang="es-BO" dirty="0"/>
              <a:t>CREATE TABLE pedido(</a:t>
            </a:r>
          </a:p>
          <a:p>
            <a:r>
              <a:rPr lang="es-BO" dirty="0" err="1"/>
              <a:t>id_pedido</a:t>
            </a:r>
            <a:r>
              <a:rPr lang="es-BO" dirty="0"/>
              <a:t> VARCHAR(30)PRIMARY KEY,</a:t>
            </a:r>
          </a:p>
          <a:p>
            <a:r>
              <a:rPr lang="es-BO" dirty="0"/>
              <a:t>articulo VARCHAR(50),</a:t>
            </a:r>
          </a:p>
          <a:p>
            <a:r>
              <a:rPr lang="es-BO" dirty="0"/>
              <a:t>costo INTEGER,</a:t>
            </a:r>
          </a:p>
          <a:p>
            <a:r>
              <a:rPr lang="es-BO" dirty="0"/>
              <a:t>fecha INTEGER,</a:t>
            </a:r>
          </a:p>
          <a:p>
            <a:r>
              <a:rPr lang="es-BO" dirty="0"/>
              <a:t>);</a:t>
            </a:r>
          </a:p>
          <a:p>
            <a:r>
              <a:rPr lang="es-BO" dirty="0"/>
              <a:t>INSERT INTO pedido(</a:t>
            </a:r>
            <a:r>
              <a:rPr lang="es-BO" dirty="0" err="1"/>
              <a:t>id_pedido,articulo,costo,fecha</a:t>
            </a:r>
            <a:r>
              <a:rPr lang="es-BO" dirty="0"/>
              <a:t>)</a:t>
            </a:r>
          </a:p>
          <a:p>
            <a:r>
              <a:rPr lang="es-BO" dirty="0"/>
              <a:t>VALUES ('ID_011','Art.1',100,01-02-2000);</a:t>
            </a:r>
          </a:p>
          <a:p>
            <a:r>
              <a:rPr lang="es-BO" dirty="0"/>
              <a:t>INSERT INTO pedido(</a:t>
            </a:r>
            <a:r>
              <a:rPr lang="es-BO" dirty="0" err="1"/>
              <a:t>id_pedido,articulo,costo,fecha</a:t>
            </a:r>
            <a:r>
              <a:rPr lang="es-BO" dirty="0"/>
              <a:t>)</a:t>
            </a:r>
          </a:p>
          <a:p>
            <a:r>
              <a:rPr lang="es-BO" dirty="0"/>
              <a:t>VALUES ('ID_012','Art.2',200,02-03-2001);</a:t>
            </a:r>
          </a:p>
          <a:p>
            <a:endParaRPr lang="es-BO" dirty="0"/>
          </a:p>
          <a:p>
            <a:r>
              <a:rPr lang="es-BO" dirty="0"/>
              <a:t>SELECT *FROM pedido;</a:t>
            </a:r>
          </a:p>
          <a:p>
            <a:r>
              <a:rPr lang="es-BO" dirty="0"/>
              <a:t>SELECT *FROM </a:t>
            </a:r>
            <a:r>
              <a:rPr lang="es-BO" dirty="0" err="1"/>
              <a:t>detalle_pedido</a:t>
            </a:r>
            <a:r>
              <a:rPr lang="es-BO" dirty="0"/>
              <a:t>;</a:t>
            </a:r>
          </a:p>
          <a:p>
            <a:r>
              <a:rPr lang="es-BO" dirty="0"/>
              <a:t>SELECT *FROM cliente;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454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144" t="44876" r="42861" b="13343"/>
          <a:stretch/>
        </p:blipFill>
        <p:spPr>
          <a:xfrm>
            <a:off x="1074057" y="1306286"/>
            <a:ext cx="10296212" cy="43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6.Crear </a:t>
            </a:r>
            <a:r>
              <a:rPr lang="es-MX" dirty="0"/>
              <a:t>el modelo entidad relación ER y su código SQL.</a:t>
            </a:r>
          </a:p>
          <a:p>
            <a:pPr lvl="1"/>
            <a:r>
              <a:rPr lang="es-MX" dirty="0"/>
              <a:t>○ El contexto de análisis es:</a:t>
            </a:r>
          </a:p>
          <a:p>
            <a:pPr lvl="1"/>
            <a:r>
              <a:rPr lang="es-BO" dirty="0" smtClean="0"/>
              <a:t>	■ </a:t>
            </a:r>
            <a:r>
              <a:rPr lang="es-BO" dirty="0"/>
              <a:t>Una empresa compra vehículos.</a:t>
            </a:r>
          </a:p>
          <a:p>
            <a:pPr lvl="1"/>
            <a:r>
              <a:rPr lang="es-MX" dirty="0"/>
              <a:t>○ Adjuntar el diagrama Entidad Relación </a:t>
            </a:r>
            <a:r>
              <a:rPr lang="es-MX" b="1" dirty="0"/>
              <a:t>ER </a:t>
            </a:r>
            <a:r>
              <a:rPr lang="es-MX" dirty="0"/>
              <a:t>(imagen)</a:t>
            </a:r>
          </a:p>
          <a:p>
            <a:pPr lvl="1"/>
            <a:r>
              <a:rPr lang="es-BO" dirty="0"/>
              <a:t>○ Adjuntar el código SQL generado.</a:t>
            </a:r>
          </a:p>
          <a:p>
            <a:pPr lvl="1"/>
            <a:r>
              <a:rPr lang="es-MX" dirty="0"/>
              <a:t>○ </a:t>
            </a:r>
            <a:r>
              <a:rPr lang="es-MX" b="1" dirty="0"/>
              <a:t>Sugerencia</a:t>
            </a:r>
            <a:r>
              <a:rPr lang="es-MX" dirty="0"/>
              <a:t>: Podría crear las entidades</a:t>
            </a:r>
          </a:p>
          <a:p>
            <a:pPr lvl="1"/>
            <a:r>
              <a:rPr lang="es-BO" b="1" dirty="0" smtClean="0"/>
              <a:t>	■ </a:t>
            </a:r>
            <a:r>
              <a:rPr lang="es-BO" b="1" dirty="0"/>
              <a:t>empresa</a:t>
            </a:r>
          </a:p>
          <a:p>
            <a:pPr lvl="1"/>
            <a:r>
              <a:rPr lang="es-BO" b="1" dirty="0" smtClean="0"/>
              <a:t>	■ </a:t>
            </a:r>
            <a:r>
              <a:rPr lang="es-BO" b="1" dirty="0" err="1"/>
              <a:t>detalle_compra</a:t>
            </a:r>
            <a:endParaRPr lang="es-BO" b="1" dirty="0"/>
          </a:p>
          <a:p>
            <a:pPr lvl="1"/>
            <a:r>
              <a:rPr lang="es-BO" b="1" dirty="0" smtClean="0"/>
              <a:t>	■ vehículos</a:t>
            </a:r>
          </a:p>
          <a:p>
            <a:pPr lvl="1"/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066" t="45559" r="23245" b="17106"/>
          <a:stretch/>
        </p:blipFill>
        <p:spPr>
          <a:xfrm>
            <a:off x="5329988" y="3759579"/>
            <a:ext cx="6545180" cy="2725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5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29112" y="1070099"/>
            <a:ext cx="51512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CREATE DATABASE Hito01;</a:t>
            </a:r>
          </a:p>
          <a:p>
            <a:r>
              <a:rPr lang="es-BO" dirty="0"/>
              <a:t>USE Hito01;</a:t>
            </a:r>
          </a:p>
          <a:p>
            <a:endParaRPr lang="es-BO" dirty="0"/>
          </a:p>
          <a:p>
            <a:r>
              <a:rPr lang="es-BO" dirty="0"/>
              <a:t>CREATE TABLE EMPRESA(</a:t>
            </a:r>
          </a:p>
          <a:p>
            <a:r>
              <a:rPr lang="es-BO" dirty="0"/>
              <a:t>ID_EMPRESARIAL VARCHAR(30) PRIMARY KEY,</a:t>
            </a:r>
          </a:p>
          <a:p>
            <a:r>
              <a:rPr lang="es-BO" dirty="0"/>
              <a:t>nombre </a:t>
            </a:r>
            <a:r>
              <a:rPr lang="es-BO" dirty="0" err="1"/>
              <a:t>varchar</a:t>
            </a:r>
            <a:r>
              <a:rPr lang="es-BO" dirty="0"/>
              <a:t> (20),</a:t>
            </a:r>
          </a:p>
          <a:p>
            <a:r>
              <a:rPr lang="es-BO" dirty="0" err="1"/>
              <a:t>FundaEmpresa</a:t>
            </a:r>
            <a:r>
              <a:rPr lang="es-BO" dirty="0"/>
              <a:t> </a:t>
            </a:r>
            <a:r>
              <a:rPr lang="es-BO" dirty="0" err="1"/>
              <a:t>varchar</a:t>
            </a:r>
            <a:r>
              <a:rPr lang="es-BO" dirty="0"/>
              <a:t>(20)</a:t>
            </a:r>
          </a:p>
          <a:p>
            <a:endParaRPr lang="es-BO" dirty="0"/>
          </a:p>
          <a:p>
            <a:r>
              <a:rPr lang="es-BO" dirty="0"/>
              <a:t>);</a:t>
            </a:r>
          </a:p>
          <a:p>
            <a:endParaRPr lang="es-BO" dirty="0"/>
          </a:p>
          <a:p>
            <a:r>
              <a:rPr lang="es-BO" dirty="0"/>
              <a:t>CREATE TABLE VEHICULO(</a:t>
            </a:r>
          </a:p>
          <a:p>
            <a:r>
              <a:rPr lang="es-BO" dirty="0"/>
              <a:t>IDE_CAR  </a:t>
            </a:r>
            <a:r>
              <a:rPr lang="es-BO" dirty="0" err="1"/>
              <a:t>varchar</a:t>
            </a:r>
            <a:r>
              <a:rPr lang="es-BO" dirty="0"/>
              <a:t>(100) PRIMARY KEY,</a:t>
            </a:r>
          </a:p>
          <a:p>
            <a:r>
              <a:rPr lang="es-BO" dirty="0"/>
              <a:t>modelo </a:t>
            </a:r>
            <a:r>
              <a:rPr lang="es-BO" dirty="0" err="1"/>
              <a:t>varchar</a:t>
            </a:r>
            <a:r>
              <a:rPr lang="es-BO" dirty="0"/>
              <a:t>(100),</a:t>
            </a:r>
          </a:p>
          <a:p>
            <a:r>
              <a:rPr lang="es-BO" dirty="0"/>
              <a:t>color </a:t>
            </a:r>
            <a:r>
              <a:rPr lang="es-BO" dirty="0" err="1"/>
              <a:t>varchar</a:t>
            </a:r>
            <a:r>
              <a:rPr lang="es-BO" dirty="0"/>
              <a:t>(100),</a:t>
            </a:r>
          </a:p>
          <a:p>
            <a:r>
              <a:rPr lang="es-BO" dirty="0"/>
              <a:t>marca </a:t>
            </a:r>
            <a:r>
              <a:rPr lang="es-BO" dirty="0" err="1"/>
              <a:t>varchar</a:t>
            </a:r>
            <a:r>
              <a:rPr lang="es-BO" dirty="0"/>
              <a:t>(100),</a:t>
            </a:r>
          </a:p>
          <a:p>
            <a:r>
              <a:rPr lang="es-BO" dirty="0"/>
              <a:t>costo </a:t>
            </a:r>
            <a:r>
              <a:rPr lang="es-BO" dirty="0" err="1"/>
              <a:t>integer</a:t>
            </a:r>
            <a:endParaRPr lang="es-BO" dirty="0"/>
          </a:p>
          <a:p>
            <a:r>
              <a:rPr lang="es-BO" dirty="0"/>
              <a:t>);</a:t>
            </a:r>
          </a:p>
          <a:p>
            <a:endParaRPr lang="es-BO" dirty="0"/>
          </a:p>
          <a:p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6206836" y="1070099"/>
            <a:ext cx="5320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CREATE TABLE DET_COMPRA(</a:t>
            </a:r>
          </a:p>
          <a:p>
            <a:r>
              <a:rPr lang="es-BO" dirty="0"/>
              <a:t>NIT </a:t>
            </a:r>
            <a:r>
              <a:rPr lang="es-BO" dirty="0" err="1"/>
              <a:t>integer</a:t>
            </a:r>
            <a:r>
              <a:rPr lang="es-BO" dirty="0"/>
              <a:t> PRIMARY KEY,</a:t>
            </a:r>
          </a:p>
          <a:p>
            <a:r>
              <a:rPr lang="es-BO" dirty="0"/>
              <a:t>ID_EMPRESARIAL </a:t>
            </a:r>
            <a:r>
              <a:rPr lang="es-BO" dirty="0" err="1"/>
              <a:t>varchar</a:t>
            </a:r>
            <a:r>
              <a:rPr lang="es-BO" dirty="0"/>
              <a:t> (30),</a:t>
            </a:r>
          </a:p>
          <a:p>
            <a:r>
              <a:rPr lang="es-BO" dirty="0"/>
              <a:t>IDE_CAR </a:t>
            </a:r>
            <a:r>
              <a:rPr lang="es-BO" dirty="0" err="1"/>
              <a:t>varchar</a:t>
            </a:r>
            <a:r>
              <a:rPr lang="es-BO" dirty="0"/>
              <a:t>(100),</a:t>
            </a:r>
          </a:p>
          <a:p>
            <a:r>
              <a:rPr lang="es-BO" dirty="0"/>
              <a:t>precio </a:t>
            </a:r>
            <a:r>
              <a:rPr lang="es-BO" dirty="0" err="1"/>
              <a:t>integer</a:t>
            </a:r>
            <a:r>
              <a:rPr lang="es-BO" dirty="0"/>
              <a:t>,</a:t>
            </a:r>
          </a:p>
          <a:p>
            <a:r>
              <a:rPr lang="es-BO" dirty="0"/>
              <a:t>FOREIGN KEY (ID_EMPRESARIAL) REFERENCES EMPRESA(ID_EMPRESARIAL),</a:t>
            </a:r>
          </a:p>
          <a:p>
            <a:r>
              <a:rPr lang="en-US" dirty="0"/>
              <a:t>FOREIGN KEY (IDE_CAR) REFERENCES VEHICULO(IDE_CAR)</a:t>
            </a:r>
          </a:p>
          <a:p>
            <a:r>
              <a:rPr lang="es-BO" dirty="0"/>
              <a:t>);</a:t>
            </a:r>
          </a:p>
          <a:p>
            <a:endParaRPr lang="es-BO" dirty="0"/>
          </a:p>
          <a:p>
            <a:endParaRPr lang="es-BO" dirty="0"/>
          </a:p>
          <a:p>
            <a:r>
              <a:rPr lang="es-BO" dirty="0"/>
              <a:t>SELECT * FROM EMPRESA;</a:t>
            </a:r>
          </a:p>
          <a:p>
            <a:r>
              <a:rPr lang="es-BO" dirty="0"/>
              <a:t>SELECT * FROM VEHICULO;</a:t>
            </a:r>
          </a:p>
          <a:p>
            <a:r>
              <a:rPr lang="es-BO" dirty="0"/>
              <a:t>SELECT * FROM DET_COMPRA;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87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257468"/>
            <a:ext cx="3081576" cy="2644927"/>
          </a:xfrm>
        </p:spPr>
        <p:txBody>
          <a:bodyPr rtlCol="0">
            <a:normAutofit/>
          </a:bodyPr>
          <a:lstStyle/>
          <a:p>
            <a:r>
              <a:rPr lang="es-BO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¡GRACIAS POR SU ATENCION!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>
              <a:solidFill>
                <a:srgbClr val="FFFFFF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8391684" y="5851320"/>
            <a:ext cx="10993546" cy="590321"/>
          </a:xfrm>
        </p:spPr>
        <p:txBody>
          <a:bodyPr/>
          <a:lstStyle/>
          <a:p>
            <a:r>
              <a:rPr lang="es-BO" dirty="0" smtClean="0">
                <a:solidFill>
                  <a:schemeClr val="bg1"/>
                </a:solidFill>
              </a:rPr>
              <a:t>12 de septiembre del 2022</a:t>
            </a:r>
            <a:endParaRPr lang="es-B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 smtClean="0"/>
              <a:t>SECCIÓN: Manejo </a:t>
            </a:r>
            <a:r>
              <a:rPr lang="es-BO" b="1" dirty="0"/>
              <a:t>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94560"/>
            <a:ext cx="11029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 smtClean="0"/>
              <a:t>¿</a:t>
            </a:r>
            <a:r>
              <a:rPr lang="es-MX" dirty="0"/>
              <a:t>Qué son las bases de datos</a:t>
            </a:r>
            <a:r>
              <a:rPr lang="es-MX" dirty="0" smtClean="0"/>
              <a:t>?</a:t>
            </a:r>
          </a:p>
          <a:p>
            <a:pPr marL="342900" indent="-342900">
              <a:buAutoNum type="arabicPeriod"/>
            </a:pPr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Es un almacén sobre </a:t>
            </a:r>
            <a:r>
              <a:rPr lang="es-MX" dirty="0"/>
              <a:t>personas, productos, pedidos u otras </a:t>
            </a:r>
            <a:r>
              <a:rPr lang="es-MX" dirty="0" smtClean="0"/>
              <a:t>cosas y nos permite guardar grandes cantidades de 	información de forma organizada. </a:t>
            </a:r>
            <a:r>
              <a:rPr lang="es-MX" dirty="0"/>
              <a:t>También es una </a:t>
            </a:r>
            <a:r>
              <a:rPr lang="es-MX" dirty="0" smtClean="0"/>
              <a:t>herramienta </a:t>
            </a:r>
            <a:r>
              <a:rPr lang="es-MX" dirty="0"/>
              <a:t>para recopilar y organizar información.  </a:t>
            </a:r>
          </a:p>
          <a:p>
            <a:endParaRPr lang="es-MX" dirty="0"/>
          </a:p>
          <a:p>
            <a:r>
              <a:rPr lang="es-MX" dirty="0"/>
              <a:t>2. ¿A que se refiere cuando se habla de bases de datos relacionales</a:t>
            </a:r>
            <a:r>
              <a:rPr lang="es-MX" dirty="0" smtClean="0"/>
              <a:t>?</a:t>
            </a:r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Es una </a:t>
            </a:r>
            <a:r>
              <a:rPr lang="es-MX" dirty="0"/>
              <a:t>recopilación de elementos de datos con relaciones predefinidas entre ellos. </a:t>
            </a:r>
            <a:r>
              <a:rPr lang="es-MX" dirty="0" smtClean="0"/>
              <a:t>	Estos </a:t>
            </a:r>
            <a:r>
              <a:rPr lang="es-MX" dirty="0"/>
              <a:t>elementos se </a:t>
            </a:r>
            <a:r>
              <a:rPr lang="es-MX" dirty="0" smtClean="0"/>
              <a:t>	organizan </a:t>
            </a:r>
            <a:r>
              <a:rPr lang="es-MX" dirty="0"/>
              <a:t>como un conjunto de tablas con </a:t>
            </a:r>
            <a:r>
              <a:rPr lang="es-MX" dirty="0" smtClean="0"/>
              <a:t>columnas (campos) </a:t>
            </a:r>
            <a:r>
              <a:rPr lang="es-MX" dirty="0"/>
              <a:t>y </a:t>
            </a:r>
            <a:r>
              <a:rPr lang="es-MX" dirty="0" smtClean="0"/>
              <a:t>filas (registros). </a:t>
            </a:r>
            <a:r>
              <a:rPr lang="es-MX" dirty="0"/>
              <a:t>Las tablas se utilizan para </a:t>
            </a:r>
            <a:r>
              <a:rPr lang="es-MX" dirty="0" smtClean="0"/>
              <a:t>	guardar </a:t>
            </a:r>
            <a:r>
              <a:rPr lang="es-MX" dirty="0"/>
              <a:t>información </a:t>
            </a:r>
            <a:r>
              <a:rPr lang="es-MX" dirty="0" smtClean="0"/>
              <a:t>sobre </a:t>
            </a:r>
            <a:r>
              <a:rPr lang="es-MX" dirty="0"/>
              <a:t>los objetos que se van a representar en la base de datos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/>
              <a:t>3. ¿Qué es el modelo entidad relación y/o diagrama entidad relación</a:t>
            </a:r>
            <a:r>
              <a:rPr lang="es-MX" dirty="0" smtClean="0"/>
              <a:t>?</a:t>
            </a:r>
          </a:p>
          <a:p>
            <a:endParaRPr lang="es-MX" dirty="0" smtClean="0"/>
          </a:p>
          <a:p>
            <a:r>
              <a:rPr lang="es-MX" dirty="0"/>
              <a:t>	Un diagrama entidad-relación, también conocido como modelo entidad relación o </a:t>
            </a:r>
            <a:r>
              <a:rPr lang="es-MX" dirty="0" smtClean="0"/>
              <a:t>ERD, es </a:t>
            </a:r>
            <a:r>
              <a:rPr lang="es-MX" dirty="0"/>
              <a:t>un tipo de diagrama </a:t>
            </a:r>
            <a:r>
              <a:rPr lang="es-MX" dirty="0" smtClean="0"/>
              <a:t>	de </a:t>
            </a:r>
            <a:r>
              <a:rPr lang="es-MX" dirty="0"/>
              <a:t>flujo que ilustra cómo las "</a:t>
            </a:r>
            <a:r>
              <a:rPr lang="es-MX" dirty="0" smtClean="0"/>
              <a:t>entidades”.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269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894" y="697001"/>
            <a:ext cx="11029616" cy="988332"/>
          </a:xfrm>
        </p:spPr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54333" y="2103120"/>
            <a:ext cx="11051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¿Cuáles son las figuras que representan a un diagrama entidad </a:t>
            </a:r>
            <a:r>
              <a:rPr lang="es-MX" dirty="0" smtClean="0"/>
              <a:t>relación? Explique </a:t>
            </a:r>
            <a:r>
              <a:rPr lang="es-MX" dirty="0"/>
              <a:t>cada una de ellas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/>
              <a:t>	El modelo entidad relación tiene tres elementos principales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	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Entidades: </a:t>
            </a:r>
            <a:r>
              <a:rPr lang="es-MX" dirty="0" smtClean="0"/>
              <a:t>El modelo contará con una entidad por cada uno de los componentes del proceso de negocio.  Así, en 	un negocio de venta de suscripciones a revistas, podemos tener entidades “Cliente”, “Dirección”, “Factura”, 	“Producto”, o “Incidencias”, entre otras.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	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Atributos: </a:t>
            </a:r>
            <a:r>
              <a:rPr lang="es-MX" dirty="0"/>
              <a:t>C</a:t>
            </a:r>
            <a:r>
              <a:rPr lang="es-MX" dirty="0" smtClean="0"/>
              <a:t>omponente fundamental de cada modelo entidad-relación, nos permiten describir las 	propiedades 	que tiene cada entidad. “Nombre”, “Primer Apellido”, “Segundo Apellido”, ”Fecha de nacimiento”, 	“Género” o 	“Segmento de valor” serán atributos de la entidad “Cliente”.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	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Relaciones: </a:t>
            </a:r>
            <a:r>
              <a:rPr lang="es-MX" dirty="0" smtClean="0"/>
              <a:t>Se establecen vínculos entre parejas de entidades. Cada “Cliente” tendrá una 	“Dirección” de envío 	en la que recibirá la suscripción, podrá estar suscrito a uno o varios “Productos”, y recibirá 	una “Factura” con 	la periodicidad acordada.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99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22714"/>
            <a:ext cx="11029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5. ¿Qué es SQL Server y qué es SQL Server Management Studio?</a:t>
            </a:r>
          </a:p>
          <a:p>
            <a:endParaRPr lang="es-MX" dirty="0"/>
          </a:p>
          <a:p>
            <a:r>
              <a:rPr lang="es-MX" dirty="0"/>
              <a:t>	Microsoft SQL Server es uno de los principales sistemas de gestión de bases de datos relacional del mercado </a:t>
            </a:r>
            <a:r>
              <a:rPr lang="es-MX" dirty="0" smtClean="0"/>
              <a:t>	que </a:t>
            </a:r>
            <a:r>
              <a:rPr lang="es-MX" dirty="0"/>
              <a:t>presta servicio a un amplio abanico de aplicaciones de software destinadas a la inteligencia empresarial y </a:t>
            </a:r>
            <a:r>
              <a:rPr lang="es-MX" dirty="0" smtClean="0"/>
              <a:t>	análisis </a:t>
            </a:r>
            <a:r>
              <a:rPr lang="es-MX" dirty="0"/>
              <a:t>sobre entornos corporativos.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SQL </a:t>
            </a:r>
            <a:r>
              <a:rPr lang="es-MX" dirty="0"/>
              <a:t>Server Management Studio (SSMS) es la interfaz de usuario cliente </a:t>
            </a:r>
            <a:r>
              <a:rPr lang="es-MX" dirty="0" smtClean="0"/>
              <a:t>	preferida </a:t>
            </a:r>
            <a:r>
              <a:rPr lang="es-MX" dirty="0"/>
              <a:t>y oficial con la cual se puede </a:t>
            </a:r>
            <a:r>
              <a:rPr lang="es-MX" dirty="0" smtClean="0"/>
              <a:t>	manejar</a:t>
            </a:r>
            <a:r>
              <a:rPr lang="es-MX" dirty="0"/>
              <a:t>, configurar, desplegar, actualizar y administrar una instancia SQL </a:t>
            </a:r>
            <a:r>
              <a:rPr lang="es-MX" dirty="0" smtClean="0"/>
              <a:t>	Server</a:t>
            </a:r>
          </a:p>
          <a:p>
            <a:endParaRPr lang="es-MX" dirty="0"/>
          </a:p>
          <a:p>
            <a:r>
              <a:rPr lang="es-MX" dirty="0"/>
              <a:t>6. ¿Cómo se crea una base de datos</a:t>
            </a:r>
            <a:r>
              <a:rPr lang="es-MX" dirty="0" smtClean="0"/>
              <a:t>?</a:t>
            </a:r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Se introduce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DATABASE </a:t>
            </a:r>
            <a:r>
              <a:rPr lang="es-MX" dirty="0" smtClean="0"/>
              <a:t>nombre;</a:t>
            </a:r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749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22714"/>
            <a:ext cx="11029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7. ¿Para qué sirve el comando USE</a:t>
            </a:r>
            <a:r>
              <a:rPr lang="es-MX" dirty="0" smtClean="0"/>
              <a:t>?</a:t>
            </a:r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El USE nos permite conectar con la creación de la base de datos.</a:t>
            </a:r>
          </a:p>
          <a:p>
            <a:endParaRPr lang="es-MX" dirty="0"/>
          </a:p>
          <a:p>
            <a:r>
              <a:rPr lang="es-MX" dirty="0" smtClean="0"/>
              <a:t>8</a:t>
            </a:r>
            <a:r>
              <a:rPr lang="es-MX" dirty="0"/>
              <a:t>. Crear una tabla cualquiera con 3 columnas y su </a:t>
            </a:r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 smtClean="0"/>
              <a:t>.</a:t>
            </a:r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744" t="22617" r="56620" b="37400"/>
          <a:stretch/>
        </p:blipFill>
        <p:spPr>
          <a:xfrm>
            <a:off x="1181099" y="3775440"/>
            <a:ext cx="5614525" cy="24729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44" t="68423" r="77268" b="12984"/>
          <a:stretch/>
        </p:blipFill>
        <p:spPr>
          <a:xfrm>
            <a:off x="6795624" y="4146550"/>
            <a:ext cx="4156231" cy="173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4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22714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9. Insertar 3 registros a la tabla creada anteriormente</a:t>
            </a:r>
            <a:r>
              <a:rPr lang="es-BO" dirty="0" smtClean="0"/>
              <a:t>.</a:t>
            </a:r>
          </a:p>
          <a:p>
            <a:r>
              <a:rPr lang="es-BO" dirty="0"/>
              <a:t>	</a:t>
            </a:r>
            <a:endParaRPr lang="es-BO" dirty="0" smtClean="0"/>
          </a:p>
          <a:p>
            <a:r>
              <a:rPr lang="es-BO" dirty="0"/>
              <a:t>	</a:t>
            </a:r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 smtClean="0"/>
          </a:p>
          <a:p>
            <a:endParaRPr lang="es-BO" dirty="0"/>
          </a:p>
          <a:p>
            <a:endParaRPr lang="es-BO" dirty="0"/>
          </a:p>
          <a:p>
            <a:r>
              <a:rPr lang="es-MX" dirty="0"/>
              <a:t>10.¿Cómo se elimina una tabla</a:t>
            </a:r>
            <a:r>
              <a:rPr lang="es-MX" dirty="0" smtClean="0"/>
              <a:t>?</a:t>
            </a:r>
          </a:p>
          <a:p>
            <a:endParaRPr lang="es-MX" dirty="0" smtClean="0"/>
          </a:p>
          <a:p>
            <a:r>
              <a:rPr lang="es-MX" dirty="0"/>
              <a:t>	</a:t>
            </a:r>
            <a:r>
              <a:rPr lang="es-MX" dirty="0" smtClean="0"/>
              <a:t>Se ingresa </a:t>
            </a:r>
            <a:r>
              <a:rPr lang="es-MX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 TABLE </a:t>
            </a:r>
            <a:r>
              <a:rPr lang="es-MX" dirty="0" smtClean="0"/>
              <a:t>nombre;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05" t="21875" r="40923" b="35292"/>
          <a:stretch/>
        </p:blipFill>
        <p:spPr>
          <a:xfrm>
            <a:off x="756702" y="2492908"/>
            <a:ext cx="5334000" cy="23711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7" t="69271" r="74503" b="16896"/>
          <a:stretch/>
        </p:blipFill>
        <p:spPr>
          <a:xfrm>
            <a:off x="6807199" y="3200401"/>
            <a:ext cx="3873501" cy="13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1600" y="5050361"/>
            <a:ext cx="915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SECCIÓN:  PARTE PRÁCTICA</a:t>
            </a:r>
            <a:endParaRPr lang="es-BO" sz="4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5819802"/>
            <a:ext cx="7429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77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1.Crear </a:t>
            </a:r>
            <a:r>
              <a:rPr lang="es-MX" dirty="0"/>
              <a:t>el diseño para una UNIVERSIDAD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	○ </a:t>
            </a:r>
            <a:r>
              <a:rPr lang="es-MX" dirty="0"/>
              <a:t>Analizar qué cosas debería de tener como atributos una universidad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	○ </a:t>
            </a:r>
            <a:r>
              <a:rPr lang="es-MX" dirty="0"/>
              <a:t>Adjuntar la imagen que resuelve el problema.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850900" y="3898900"/>
            <a:ext cx="737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 smtClean="0"/>
          </a:p>
          <a:p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562" t="52133" r="35163" b="21875"/>
          <a:stretch/>
        </p:blipFill>
        <p:spPr>
          <a:xfrm>
            <a:off x="1175656" y="3898900"/>
            <a:ext cx="5370287" cy="190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7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</a:t>
            </a:r>
            <a:r>
              <a:rPr lang="es-BO" b="1" dirty="0" smtClean="0"/>
              <a:t>PARTE PRÁCTICA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413000"/>
            <a:ext cx="814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2.Crear </a:t>
            </a:r>
            <a:r>
              <a:rPr lang="es-MX" dirty="0"/>
              <a:t>el diagrama Entidad Relación E-R para el ejercicio anterior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dirty="0" smtClean="0"/>
              <a:t>	○ </a:t>
            </a:r>
            <a:r>
              <a:rPr lang="es-MX" dirty="0"/>
              <a:t>Adjuntar la imagen del diagrama generado</a:t>
            </a:r>
            <a:r>
              <a:rPr lang="es-MX" dirty="0" smtClean="0"/>
              <a:t>.</a:t>
            </a:r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219" t="32688" r="29920" b="31796"/>
          <a:stretch/>
        </p:blipFill>
        <p:spPr>
          <a:xfrm>
            <a:off x="1467615" y="3336330"/>
            <a:ext cx="6357257" cy="2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16c05727-aa75-4e4a-9b5f-8a80a1165891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566</Words>
  <Application>Microsoft Office PowerPoint</Application>
  <PresentationFormat>Panorámica</PresentationFormat>
  <Paragraphs>167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Bahnschrift Light</vt:lpstr>
      <vt:lpstr>Calibri</vt:lpstr>
      <vt:lpstr>Gill Sans MT</vt:lpstr>
      <vt:lpstr>Wingdings 2</vt:lpstr>
      <vt:lpstr>Dividendo</vt:lpstr>
      <vt:lpstr>MANEJO DEL MODELO ENTIDAD RELACIÓN-ER</vt:lpstr>
      <vt:lpstr>SECCIÓN: Manejo de conceptos.</vt:lpstr>
      <vt:lpstr>SECCIÓN: Manejo de conceptos.</vt:lpstr>
      <vt:lpstr>SECCIÓN: Manejo de conceptos.</vt:lpstr>
      <vt:lpstr>SECCIÓN: Manejo de conceptos.</vt:lpstr>
      <vt:lpstr>SECCIÓN: Manejo de conceptos.</vt:lpstr>
      <vt:lpstr>Presentación de PowerPoint</vt:lpstr>
      <vt:lpstr>SECCIÓN: PARTE PRÁCTICA</vt:lpstr>
      <vt:lpstr>SECCIÓN: PARTE PRÁCTICA</vt:lpstr>
      <vt:lpstr>SECCIÓN: PARTE PRÁCTICA</vt:lpstr>
      <vt:lpstr>SECCIÓN: PARTE PRÁCTICA</vt:lpstr>
      <vt:lpstr>SECCIÓN: PARTE PRÁCTICA</vt:lpstr>
      <vt:lpstr>Presentación de PowerPoint</vt:lpstr>
      <vt:lpstr>Presentación de PowerPoint</vt:lpstr>
      <vt:lpstr>SECCIÓN: PARTE PRÁCTICA</vt:lpstr>
      <vt:lpstr>Presentación de PowerPoint</vt:lpstr>
      <vt:lpstr>¡GRACIAS POR SU ATENCION!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2022-09-09T19:57:40Z</dcterms:created>
  <dcterms:modified xsi:type="dcterms:W3CDTF">2022-09-12T01:56:44Z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