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65" r:id="rId7"/>
    <p:sldId id="266" r:id="rId8"/>
    <p:sldId id="277" r:id="rId9"/>
    <p:sldId id="278" r:id="rId10"/>
    <p:sldId id="279" r:id="rId11"/>
    <p:sldId id="267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1" d="100"/>
          <a:sy n="71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24/10/2022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109" y="4996851"/>
            <a:ext cx="8226633" cy="824927"/>
          </a:xfrm>
        </p:spPr>
        <p:txBody>
          <a:bodyPr rtlCol="0">
            <a:noAutofit/>
          </a:bodyPr>
          <a:lstStyle/>
          <a:p>
            <a:pPr algn="ctr"/>
            <a:r>
              <a:rPr lang="es-ES" sz="4000" dirty="0" smtClean="0">
                <a:solidFill>
                  <a:schemeClr val="bg1">
                    <a:lumMod val="95000"/>
                  </a:schemeClr>
                </a:solidFill>
              </a:rPr>
              <a:t>SQL SERVER </a:t>
            </a:r>
            <a:r>
              <a:rPr lang="es-BO" dirty="0">
                <a:solidFill>
                  <a:schemeClr val="bg1">
                    <a:lumMod val="95000"/>
                  </a:schemeClr>
                </a:solidFill>
              </a:rPr>
              <a:t>Microsoft SQL Server </a:t>
            </a:r>
            <a:r>
              <a:rPr lang="es-BO" dirty="0" smtClean="0">
                <a:solidFill>
                  <a:schemeClr val="bg1">
                    <a:lumMod val="95000"/>
                  </a:schemeClr>
                </a:solidFill>
              </a:rPr>
              <a:t>           Management </a:t>
            </a:r>
            <a:r>
              <a:rPr lang="es-BO" dirty="0">
                <a:solidFill>
                  <a:schemeClr val="bg1">
                    <a:lumMod val="95000"/>
                  </a:schemeClr>
                </a:solidFill>
              </a:rPr>
              <a:t>Studio (SSMS</a:t>
            </a:r>
            <a:r>
              <a:rPr lang="es-BO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s-ES" sz="4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s-E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4529415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rgbClr val="7CEBFF"/>
                </a:solidFill>
              </a:rPr>
              <a:t>BASE DE DATOS I</a:t>
            </a:r>
          </a:p>
          <a:p>
            <a:pPr rtl="0"/>
            <a:endParaRPr lang="es-ES" dirty="0">
              <a:solidFill>
                <a:srgbClr val="7CEB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1191" y="5736720"/>
            <a:ext cx="1058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ESTUDIANTE: Univ. Karen </a:t>
            </a:r>
            <a:r>
              <a:rPr lang="es-BO" sz="3200" dirty="0" err="1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Alisson</a:t>
            </a:r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BO" sz="3200" dirty="0" err="1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Chuquimia</a:t>
            </a:r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 Mamani</a:t>
            </a:r>
            <a:endParaRPr lang="es-BO" sz="3200" dirty="0">
              <a:solidFill>
                <a:schemeClr val="bg2">
                  <a:lumMod val="9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114286"/>
            <a:ext cx="1102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1, Adjuntar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diagrama E-R GENERADO por su editor (DATAGRIP o SQL SERVER MANAGEMENTS STUDIO) </a:t>
            </a:r>
            <a:endParaRPr lang="es-B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BO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DDL y DML, adicionalmente muestra un ejemplo en la base de datos UNIFRANZITOS. </a:t>
            </a:r>
          </a:p>
          <a:p>
            <a:endParaRPr lang="es-BO" dirty="0"/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1547" t="16861" r="38558" b="16628"/>
          <a:stretch/>
        </p:blipFill>
        <p:spPr>
          <a:xfrm>
            <a:off x="931464" y="3067558"/>
            <a:ext cx="1842247" cy="3462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93189"/>
              </p:ext>
            </p:extLst>
          </p:nvPr>
        </p:nvGraphicFramePr>
        <p:xfrm>
          <a:off x="3129280" y="3131930"/>
          <a:ext cx="8128000" cy="3398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89532">
                  <a:extLst>
                    <a:ext uri="{9D8B030D-6E8A-4147-A177-3AD203B41FA5}">
                      <a16:colId xmlns:a16="http://schemas.microsoft.com/office/drawing/2014/main" val="2305531056"/>
                    </a:ext>
                  </a:extLst>
                </a:gridCol>
                <a:gridCol w="4438468">
                  <a:extLst>
                    <a:ext uri="{9D8B030D-6E8A-4147-A177-3AD203B41FA5}">
                      <a16:colId xmlns:a16="http://schemas.microsoft.com/office/drawing/2014/main" val="330743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DDL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DML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Lenguaje de definición de datos</a:t>
                      </a:r>
                      <a:endParaRPr lang="es-B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Lenguaje de manipulación de datos </a:t>
                      </a:r>
                      <a:endParaRPr lang="es-B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6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Ejemplo:</a:t>
                      </a:r>
                      <a:endParaRPr lang="es-B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Ejemplo:</a:t>
                      </a:r>
                      <a:endParaRPr lang="es-B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UNIFRANZITOS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campeonato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equipo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jugador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campeonato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equipo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jugador </a:t>
                      </a:r>
                      <a:endParaRPr lang="es-B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campeonato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equipo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jugador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campeonato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equipo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BO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es-BO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jugador</a:t>
                      </a:r>
                      <a:endParaRPr lang="es-BO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6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9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467618" y="2148839"/>
            <a:ext cx="11029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Que significa PRIMARY KEY y FOREIGN KEY. 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Defina que es una TABLA y el uso de IDENTITY. </a:t>
            </a:r>
          </a:p>
          <a:p>
            <a:endParaRPr lang="es-MX" dirty="0" smtClean="0"/>
          </a:p>
          <a:p>
            <a:endParaRPr lang="es-B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47286"/>
              </p:ext>
            </p:extLst>
          </p:nvPr>
        </p:nvGraphicFramePr>
        <p:xfrm>
          <a:off x="950936" y="2583595"/>
          <a:ext cx="10546298" cy="1833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73149">
                  <a:extLst>
                    <a:ext uri="{9D8B030D-6E8A-4147-A177-3AD203B41FA5}">
                      <a16:colId xmlns:a16="http://schemas.microsoft.com/office/drawing/2014/main" val="1221165545"/>
                    </a:ext>
                  </a:extLst>
                </a:gridCol>
                <a:gridCol w="5273149">
                  <a:extLst>
                    <a:ext uri="{9D8B030D-6E8A-4147-A177-3AD203B41FA5}">
                      <a16:colId xmlns:a16="http://schemas.microsoft.com/office/drawing/2014/main" val="304384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 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4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 llaves primarias.</a:t>
                      </a:r>
                    </a:p>
                    <a:p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MX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 los que identifican de manera única cada fila o registro de una tabla, esto quiere decir que no se puede repetir en una tabla el valor de un campo o columna.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llave foránea, externa o ajena.</a:t>
                      </a:r>
                      <a:r>
                        <a:rPr lang="es-MX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 que sea una llave foránea un campo, esta tiene que ser una llave primaria en otra tabla.</a:t>
                      </a:r>
                      <a:endParaRPr lang="es-BO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9474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37825"/>
              </p:ext>
            </p:extLst>
          </p:nvPr>
        </p:nvGraphicFramePr>
        <p:xfrm>
          <a:off x="950936" y="5149127"/>
          <a:ext cx="10452168" cy="1559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26084">
                  <a:extLst>
                    <a:ext uri="{9D8B030D-6E8A-4147-A177-3AD203B41FA5}">
                      <a16:colId xmlns:a16="http://schemas.microsoft.com/office/drawing/2014/main" val="2433454284"/>
                    </a:ext>
                  </a:extLst>
                </a:gridCol>
                <a:gridCol w="5226084">
                  <a:extLst>
                    <a:ext uri="{9D8B030D-6E8A-4147-A177-3AD203B41FA5}">
                      <a16:colId xmlns:a16="http://schemas.microsoft.com/office/drawing/2014/main" val="776858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IDENTITY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2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Son objetos de base de datos que contienen todos sus datos</a:t>
                      </a:r>
                      <a:r>
                        <a:rPr lang="es-MX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se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organizan con arreglo a un formato de filas y columnas.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identidad o </a:t>
                      </a:r>
                      <a:r>
                        <a:rPr lang="es-MX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identity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es </a:t>
                      </a:r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columna que se asigna al crear o alterar.</a:t>
                      </a:r>
                      <a:r>
                        <a:rPr lang="es-MX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columna como identidad es auto incrementable, especificando el incremente para cada nuevo registro.</a:t>
                      </a:r>
                      <a:endParaRPr lang="es-B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36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408792" y="2198980"/>
            <a:ext cx="15428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Para que se utiliza la cláusula WHERE. 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criterios que tienen que cumplir los valores 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de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campo para que los registros que contienen los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valores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incluyan en los resultados de la consulta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Para que se utiliza la instrucción INNER JOIN. </a:t>
            </a:r>
          </a:p>
          <a:p>
            <a:r>
              <a:rPr lang="es-BO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Combina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registros de dos tablas si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hay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valores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coincidentes en un campo común.</a:t>
            </a:r>
            <a:endParaRPr lang="es-B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láusula WHERE con múltiples condiciones | Blog de Jesús Sequeiros Ar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39" y="2198980"/>
            <a:ext cx="4908177" cy="25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INNER JOIN Key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038" y="4675031"/>
            <a:ext cx="2664822" cy="19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3" y="2232212"/>
            <a:ext cx="3442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7</a:t>
            </a:r>
            <a:r>
              <a:rPr lang="es-MX" dirty="0"/>
              <a:t>. Apoyándonos en el concepto de </a:t>
            </a:r>
            <a:endParaRPr lang="es-MX" dirty="0" smtClean="0"/>
          </a:p>
          <a:p>
            <a:r>
              <a:rPr lang="es-MX" dirty="0" smtClean="0"/>
              <a:t>conjuntos </a:t>
            </a:r>
            <a:r>
              <a:rPr lang="es-MX" dirty="0"/>
              <a:t>muestre los siguiente:</a:t>
            </a:r>
          </a:p>
          <a:p>
            <a:r>
              <a:rPr lang="es-MX" dirty="0"/>
              <a:t> </a:t>
            </a:r>
            <a:r>
              <a:rPr lang="es-MX" dirty="0" smtClean="0"/>
              <a:t>7.1</a:t>
            </a:r>
            <a:r>
              <a:rPr lang="es-MX" dirty="0"/>
              <a:t>. Ejemplo de INNER JOIN 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2054" name="Picture 6" descr="Tutorial de SQL Ser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8695" r="15828" b="3830"/>
          <a:stretch/>
        </p:blipFill>
        <p:spPr bwMode="auto">
          <a:xfrm>
            <a:off x="4424082" y="2232212"/>
            <a:ext cx="5916705" cy="44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QL INNER JOIN Key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3" y="3572373"/>
            <a:ext cx="3103727" cy="22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168434"/>
            <a:ext cx="33690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8. Apoyándonos en el concepto de conjuntos muestre los siguiente: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8.1. Ejemplo de LEFT JOIN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8.2. Adjuntar una imagen de conjuntos y la consulta SQL que refleje el LEFT JOIN 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3074" name="Picture 2" descr="Tutorial de SQL Ser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4" b="4603"/>
          <a:stretch/>
        </p:blipFill>
        <p:spPr bwMode="auto">
          <a:xfrm>
            <a:off x="4819013" y="2677886"/>
            <a:ext cx="5735775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QL LEFT JOIN Key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26" y="4171293"/>
            <a:ext cx="3237340" cy="23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96048" y="1895362"/>
            <a:ext cx="3369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Apoyándonos en el concepto de conjuntos muestre los siguiente: 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9.1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Ejemplo de RIGHT JOIN 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9.2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Adjuntar una imagen de conjuntos y la consulta SQL que refleje el RIGHT JOIN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098" name="Picture 2" descr="SQL RIGHT JOIN Key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4" y="4107927"/>
            <a:ext cx="3108526" cy="22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2163" t="27768" r="37116" b="19018"/>
          <a:stretch/>
        </p:blipFill>
        <p:spPr>
          <a:xfrm>
            <a:off x="4689565" y="2161560"/>
            <a:ext cx="4532811" cy="441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4813667"/>
            <a:ext cx="854310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BO" sz="3200" dirty="0" smtClean="0"/>
              <a:t>SECCIÓN PRÁCTICA: SEGUNDA PARTE</a:t>
            </a:r>
          </a:p>
          <a:p>
            <a:r>
              <a:rPr lang="es-BO" sz="3200" dirty="0" smtClean="0"/>
              <a:t>(Se mostrara en el video)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42077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257468"/>
            <a:ext cx="3081576" cy="2644927"/>
          </a:xfrm>
        </p:spPr>
        <p:txBody>
          <a:bodyPr rtlCol="0">
            <a:normAutofit/>
          </a:bodyPr>
          <a:lstStyle/>
          <a:p>
            <a:r>
              <a:rPr lang="es-BO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¡GRACIAS POR SU </a:t>
            </a:r>
            <a:r>
              <a:rPr lang="es-BO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ATENCIóN</a:t>
            </a:r>
            <a:r>
              <a:rPr lang="es-BO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dirty="0">
              <a:solidFill>
                <a:srgbClr val="FFFFFF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8391684" y="5851320"/>
            <a:ext cx="10993546" cy="590321"/>
          </a:xfrm>
        </p:spPr>
        <p:txBody>
          <a:bodyPr/>
          <a:lstStyle/>
          <a:p>
            <a:r>
              <a:rPr lang="es-BO" dirty="0" smtClean="0">
                <a:solidFill>
                  <a:schemeClr val="bg1"/>
                </a:solidFill>
              </a:rPr>
              <a:t>24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smtClean="0">
                <a:solidFill>
                  <a:schemeClr val="bg1"/>
                </a:solidFill>
              </a:rPr>
              <a:t>de </a:t>
            </a:r>
            <a:r>
              <a:rPr lang="es-BO" dirty="0" smtClean="0">
                <a:solidFill>
                  <a:schemeClr val="bg1"/>
                </a:solidFill>
              </a:rPr>
              <a:t>octubre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smtClean="0">
                <a:solidFill>
                  <a:schemeClr val="bg1"/>
                </a:solidFill>
              </a:rPr>
              <a:t>del 2022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purl.org/dc/dcmitype/"/>
    <ds:schemaRef ds:uri="16c05727-aa75-4e4a-9b5f-8a80a1165891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432</Words>
  <Application>Microsoft Office PowerPoint</Application>
  <PresentationFormat>Panorámica</PresentationFormat>
  <Paragraphs>92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Calibri</vt:lpstr>
      <vt:lpstr>Gill Sans MT</vt:lpstr>
      <vt:lpstr>Wingdings 2</vt:lpstr>
      <vt:lpstr>Dividendo</vt:lpstr>
      <vt:lpstr>SQL SERVER Microsoft SQL Server            Management Studio (SSMS) </vt:lpstr>
      <vt:lpstr>SECCIÓN: Manejo de conceptos.</vt:lpstr>
      <vt:lpstr>SECCIÓN: Manejo de conceptos.</vt:lpstr>
      <vt:lpstr>SECCIÓN: Manejo de conceptos.</vt:lpstr>
      <vt:lpstr>SECCIÓN: Manejo de conceptos.</vt:lpstr>
      <vt:lpstr>SECCIÓN: Manejo de conceptos.</vt:lpstr>
      <vt:lpstr>SECCIÓN: Manejo de conceptos.</vt:lpstr>
      <vt:lpstr>Presentación de PowerPoint</vt:lpstr>
      <vt:lpstr>¡GRACIAS POR SU ATENCIóN!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2022-09-09T19:57:40Z</dcterms:created>
  <dcterms:modified xsi:type="dcterms:W3CDTF">2022-10-25T02:03:34Z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