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handoutMasterIdLst>
    <p:handoutMasterId r:id="rId47"/>
  </p:handoutMasterIdLst>
  <p:sldIdLst>
    <p:sldId id="261" r:id="rId2"/>
    <p:sldId id="271" r:id="rId3"/>
    <p:sldId id="257" r:id="rId4"/>
    <p:sldId id="276" r:id="rId5"/>
    <p:sldId id="272" r:id="rId6"/>
    <p:sldId id="279" r:id="rId7"/>
    <p:sldId id="280" r:id="rId8"/>
    <p:sldId id="281" r:id="rId9"/>
    <p:sldId id="282" r:id="rId10"/>
    <p:sldId id="273" r:id="rId11"/>
    <p:sldId id="291" r:id="rId12"/>
    <p:sldId id="283" r:id="rId13"/>
    <p:sldId id="300" r:id="rId14"/>
    <p:sldId id="301" r:id="rId15"/>
    <p:sldId id="285" r:id="rId16"/>
    <p:sldId id="286" r:id="rId17"/>
    <p:sldId id="292" r:id="rId18"/>
    <p:sldId id="277" r:id="rId19"/>
    <p:sldId id="274" r:id="rId20"/>
    <p:sldId id="293" r:id="rId21"/>
    <p:sldId id="315" r:id="rId22"/>
    <p:sldId id="288" r:id="rId23"/>
    <p:sldId id="316" r:id="rId24"/>
    <p:sldId id="317" r:id="rId25"/>
    <p:sldId id="313" r:id="rId26"/>
    <p:sldId id="303" r:id="rId27"/>
    <p:sldId id="294" r:id="rId28"/>
    <p:sldId id="299" r:id="rId29"/>
    <p:sldId id="290" r:id="rId30"/>
    <p:sldId id="298" r:id="rId31"/>
    <p:sldId id="314" r:id="rId32"/>
    <p:sldId id="278" r:id="rId33"/>
    <p:sldId id="275" r:id="rId34"/>
    <p:sldId id="297" r:id="rId35"/>
    <p:sldId id="304" r:id="rId36"/>
    <p:sldId id="305" r:id="rId37"/>
    <p:sldId id="306" r:id="rId38"/>
    <p:sldId id="307" r:id="rId39"/>
    <p:sldId id="308" r:id="rId40"/>
    <p:sldId id="309" r:id="rId41"/>
    <p:sldId id="311" r:id="rId42"/>
    <p:sldId id="312" r:id="rId43"/>
    <p:sldId id="265" r:id="rId44"/>
    <p:sldId id="28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77184" autoAdjust="0"/>
  </p:normalViewPr>
  <p:slideViewPr>
    <p:cSldViewPr snapToGrid="0">
      <p:cViewPr varScale="1">
        <p:scale>
          <a:sx n="64" d="100"/>
          <a:sy n="64" d="100"/>
        </p:scale>
        <p:origin x="954" y="6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3/26/2018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3/26/2018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866220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INSERT SCATTERPLOT OF SAMPLE EXERCISE</a:t>
            </a:r>
          </a:p>
          <a:p>
            <a:endParaRPr lang="en-PH" dirty="0"/>
          </a:p>
        </p:txBody>
      </p:sp>
      <p:sp>
        <p:nvSpPr>
          <p:cNvPr id="4" name="Slide Number Placeholder 3"/>
          <p:cNvSpPr>
            <a:spLocks noGrp="1"/>
          </p:cNvSpPr>
          <p:nvPr>
            <p:ph type="sldNum" sz="quarter" idx="10"/>
          </p:nvPr>
        </p:nvSpPr>
        <p:spPr/>
        <p:txBody>
          <a:bodyPr/>
          <a:lstStyle/>
          <a:p>
            <a:fld id="{82869989-EB00-4EE7-BCB5-25BDC5BB29F8}" type="slidenum">
              <a:rPr lang="en-US" smtClean="0"/>
              <a:t>13</a:t>
            </a:fld>
            <a:endParaRPr lang="en-US"/>
          </a:p>
        </p:txBody>
      </p:sp>
    </p:spTree>
    <p:extLst>
      <p:ext uri="{BB962C8B-B14F-4D97-AF65-F5344CB8AC3E}">
        <p14:creationId xmlns:p14="http://schemas.microsoft.com/office/powerpoint/2010/main" val="2692743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INSERT SCATTERPLOT OF SAMPLE EXERCISE</a:t>
            </a:r>
          </a:p>
          <a:p>
            <a:endParaRPr lang="en-PH" dirty="0"/>
          </a:p>
        </p:txBody>
      </p:sp>
      <p:sp>
        <p:nvSpPr>
          <p:cNvPr id="4" name="Slide Number Placeholder 3"/>
          <p:cNvSpPr>
            <a:spLocks noGrp="1"/>
          </p:cNvSpPr>
          <p:nvPr>
            <p:ph type="sldNum" sz="quarter" idx="10"/>
          </p:nvPr>
        </p:nvSpPr>
        <p:spPr/>
        <p:txBody>
          <a:bodyPr/>
          <a:lstStyle/>
          <a:p>
            <a:fld id="{82869989-EB00-4EE7-BCB5-25BDC5BB29F8}" type="slidenum">
              <a:rPr lang="en-US" smtClean="0"/>
              <a:t>14</a:t>
            </a:fld>
            <a:endParaRPr lang="en-US"/>
          </a:p>
        </p:txBody>
      </p:sp>
    </p:spTree>
    <p:extLst>
      <p:ext uri="{BB962C8B-B14F-4D97-AF65-F5344CB8AC3E}">
        <p14:creationId xmlns:p14="http://schemas.microsoft.com/office/powerpoint/2010/main" val="3490475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the most common method used for fitting a regression line.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the deviations are first squared, when added, there is no cancelling out between positive and negative values.</a:t>
            </a:r>
          </a:p>
          <a:p>
            <a:pPr marL="0" indent="0">
              <a:buNone/>
            </a:pPr>
            <a:r>
              <a:rPr lang="en-US" dirty="0"/>
              <a:t>How to obtain best fit line (Value of a and b)?</a:t>
            </a:r>
          </a:p>
          <a:p>
            <a:pPr marL="0" indent="0">
              <a:buNone/>
            </a:pPr>
            <a:endParaRPr lang="en-US" dirty="0"/>
          </a:p>
          <a:p>
            <a:r>
              <a:rPr lang="en-US" dirty="0"/>
              <a:t>This task can be easily accomplished by </a:t>
            </a:r>
            <a:r>
              <a:rPr lang="en-US" b="1" i="1" dirty="0">
                <a:solidFill>
                  <a:schemeClr val="accent1"/>
                </a:solidFill>
                <a:effectLst>
                  <a:outerShdw blurRad="38100" dist="38100" dir="2700000" algn="tl">
                    <a:srgbClr val="000000">
                      <a:alpha val="43137"/>
                    </a:srgbClr>
                  </a:outerShdw>
                </a:effectLst>
              </a:rPr>
              <a:t>Ordinary Least Square (OLS) Method</a:t>
            </a:r>
          </a:p>
          <a:p>
            <a:pPr marL="0" indent="0" algn="ctr">
              <a:buNone/>
            </a:pPr>
            <a:endParaRPr lang="en-US" dirty="0">
              <a:solidFill>
                <a:schemeClr val="accent1"/>
              </a:solidFill>
            </a:endParaRPr>
          </a:p>
          <a:p>
            <a:r>
              <a:rPr lang="en-US" dirty="0"/>
              <a:t>It calculates the best-fit line for the observed data by minimizing the sum of the squares of the vertical deviations from each data point to the line. </a:t>
            </a:r>
          </a:p>
          <a:p>
            <a:endParaRPr lang="en-US" dirty="0"/>
          </a:p>
          <a:p>
            <a:endParaRPr lang="en-PH" dirty="0"/>
          </a:p>
        </p:txBody>
      </p:sp>
      <p:sp>
        <p:nvSpPr>
          <p:cNvPr id="4" name="Slide Number Placeholder 3"/>
          <p:cNvSpPr>
            <a:spLocks noGrp="1"/>
          </p:cNvSpPr>
          <p:nvPr>
            <p:ph type="sldNum" sz="quarter" idx="10"/>
          </p:nvPr>
        </p:nvSpPr>
        <p:spPr/>
        <p:txBody>
          <a:bodyPr/>
          <a:lstStyle/>
          <a:p>
            <a:fld id="{82869989-EB00-4EE7-BCB5-25BDC5BB29F8}" type="slidenum">
              <a:rPr lang="en-US" smtClean="0"/>
              <a:t>15</a:t>
            </a:fld>
            <a:endParaRPr lang="en-US"/>
          </a:p>
        </p:txBody>
      </p:sp>
    </p:spTree>
    <p:extLst>
      <p:ext uri="{BB962C8B-B14F-4D97-AF65-F5344CB8AC3E}">
        <p14:creationId xmlns:p14="http://schemas.microsoft.com/office/powerpoint/2010/main" val="3558140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OLS = MIN SSE (</a:t>
            </a:r>
            <a:r>
              <a:rPr lang="it-IT" dirty="0" err="1"/>
              <a:t>will</a:t>
            </a:r>
            <a:r>
              <a:rPr lang="it-IT" dirty="0"/>
              <a:t> be </a:t>
            </a:r>
            <a:r>
              <a:rPr lang="it-IT" dirty="0" err="1"/>
              <a:t>discussed</a:t>
            </a:r>
            <a:r>
              <a:rPr lang="it-IT" dirty="0"/>
              <a:t> </a:t>
            </a:r>
            <a:r>
              <a:rPr lang="it-IT" dirty="0" err="1"/>
              <a:t>later</a:t>
            </a:r>
            <a:r>
              <a:rPr lang="it-IT" dirty="0"/>
              <a:t> on )</a:t>
            </a:r>
          </a:p>
          <a:p>
            <a:endParaRPr lang="it-IT" dirty="0"/>
          </a:p>
          <a:p>
            <a:r>
              <a:rPr lang="it-IT" dirty="0" err="1"/>
              <a:t>Finding</a:t>
            </a:r>
            <a:r>
              <a:rPr lang="it-IT" dirty="0"/>
              <a:t> the line of best </a:t>
            </a:r>
            <a:r>
              <a:rPr lang="it-IT" dirty="0" err="1"/>
              <a:t>fit</a:t>
            </a:r>
            <a:r>
              <a:rPr lang="it-IT" dirty="0"/>
              <a:t> </a:t>
            </a:r>
            <a:r>
              <a:rPr lang="it-IT" dirty="0" err="1"/>
              <a:t>through</a:t>
            </a:r>
            <a:r>
              <a:rPr lang="it-IT" dirty="0"/>
              <a:t> OLS </a:t>
            </a:r>
            <a:r>
              <a:rPr lang="it-IT" dirty="0" err="1"/>
              <a:t>means</a:t>
            </a:r>
            <a:r>
              <a:rPr lang="it-IT" dirty="0"/>
              <a:t> </a:t>
            </a:r>
            <a:r>
              <a:rPr lang="it-IT" dirty="0" err="1"/>
              <a:t>determing</a:t>
            </a:r>
            <a:r>
              <a:rPr lang="it-IT" dirty="0"/>
              <a:t> the line (</a:t>
            </a:r>
            <a:r>
              <a:rPr lang="it-IT" dirty="0" err="1"/>
              <a:t>among</a:t>
            </a:r>
            <a:r>
              <a:rPr lang="it-IT" dirty="0"/>
              <a:t> </a:t>
            </a:r>
            <a:r>
              <a:rPr lang="it-IT" dirty="0" err="1"/>
              <a:t>many</a:t>
            </a:r>
            <a:r>
              <a:rPr lang="it-IT" dirty="0"/>
              <a:t> </a:t>
            </a:r>
            <a:r>
              <a:rPr lang="it-IT" dirty="0" err="1"/>
              <a:t>lines</a:t>
            </a:r>
            <a:r>
              <a:rPr lang="it-IT" dirty="0"/>
              <a:t> </a:t>
            </a:r>
            <a:r>
              <a:rPr lang="it-IT" dirty="0" err="1"/>
              <a:t>that</a:t>
            </a:r>
            <a:r>
              <a:rPr lang="it-IT" dirty="0"/>
              <a:t> can </a:t>
            </a:r>
            <a:r>
              <a:rPr lang="it-IT" dirty="0" err="1"/>
              <a:t>fit</a:t>
            </a:r>
            <a:r>
              <a:rPr lang="it-IT" dirty="0"/>
              <a:t> </a:t>
            </a:r>
            <a:r>
              <a:rPr lang="it-IT" dirty="0" err="1"/>
              <a:t>our</a:t>
            </a:r>
            <a:r>
              <a:rPr lang="it-IT" dirty="0"/>
              <a:t> data) with </a:t>
            </a:r>
            <a:r>
              <a:rPr lang="it-IT" dirty="0" err="1"/>
              <a:t>less</a:t>
            </a:r>
            <a:r>
              <a:rPr lang="it-IT" dirty="0"/>
              <a:t> </a:t>
            </a:r>
            <a:r>
              <a:rPr lang="it-IT" dirty="0" err="1"/>
              <a:t>error</a:t>
            </a:r>
            <a:r>
              <a:rPr lang="it-IT" dirty="0"/>
              <a:t>.  </a:t>
            </a:r>
          </a:p>
          <a:p>
            <a:r>
              <a:rPr lang="it-IT" dirty="0" err="1"/>
              <a:t>This</a:t>
            </a:r>
            <a:r>
              <a:rPr lang="it-IT" dirty="0"/>
              <a:t> </a:t>
            </a:r>
            <a:r>
              <a:rPr lang="it-IT" dirty="0" err="1"/>
              <a:t>is</a:t>
            </a:r>
            <a:r>
              <a:rPr lang="it-IT" dirty="0"/>
              <a:t> a </a:t>
            </a:r>
            <a:r>
              <a:rPr lang="it-IT" dirty="0" err="1"/>
              <a:t>minimization</a:t>
            </a:r>
            <a:r>
              <a:rPr lang="it-IT" dirty="0"/>
              <a:t> </a:t>
            </a:r>
            <a:r>
              <a:rPr lang="it-IT" dirty="0" err="1"/>
              <a:t>problem</a:t>
            </a:r>
            <a:r>
              <a:rPr lang="it-IT" dirty="0"/>
              <a:t> </a:t>
            </a:r>
            <a:r>
              <a:rPr lang="it-IT" dirty="0" err="1"/>
              <a:t>using</a:t>
            </a:r>
            <a:r>
              <a:rPr lang="it-IT" dirty="0"/>
              <a:t> </a:t>
            </a:r>
            <a:r>
              <a:rPr lang="it-IT" dirty="0" err="1"/>
              <a:t>Calculus</a:t>
            </a:r>
            <a:r>
              <a:rPr lang="it-IT" dirty="0"/>
              <a:t> and Algebra so I </a:t>
            </a:r>
            <a:r>
              <a:rPr lang="it-IT" dirty="0" err="1"/>
              <a:t>will</a:t>
            </a:r>
            <a:r>
              <a:rPr lang="it-IT" dirty="0"/>
              <a:t> </a:t>
            </a:r>
            <a:r>
              <a:rPr lang="it-IT" dirty="0" err="1"/>
              <a:t>not</a:t>
            </a:r>
            <a:r>
              <a:rPr lang="it-IT" dirty="0"/>
              <a:t> elaborate on </a:t>
            </a:r>
            <a:r>
              <a:rPr lang="it-IT" dirty="0" err="1"/>
              <a:t>this</a:t>
            </a:r>
            <a:r>
              <a:rPr lang="it-IT" dirty="0"/>
              <a:t>.</a:t>
            </a:r>
          </a:p>
          <a:p>
            <a:r>
              <a:rPr lang="it-IT" dirty="0"/>
              <a:t>OLS </a:t>
            </a:r>
            <a:r>
              <a:rPr lang="it-IT" dirty="0" err="1"/>
              <a:t>is</a:t>
            </a:r>
            <a:r>
              <a:rPr lang="it-IT" dirty="0"/>
              <a:t> a </a:t>
            </a:r>
            <a:r>
              <a:rPr lang="it-IT" dirty="0" err="1"/>
              <a:t>powerful</a:t>
            </a:r>
            <a:r>
              <a:rPr lang="it-IT" dirty="0"/>
              <a:t> </a:t>
            </a:r>
            <a:r>
              <a:rPr lang="it-IT" dirty="0" err="1"/>
              <a:t>method</a:t>
            </a:r>
            <a:r>
              <a:rPr lang="it-IT" dirty="0"/>
              <a:t> in </a:t>
            </a:r>
            <a:r>
              <a:rPr lang="it-IT" dirty="0" err="1"/>
              <a:t>finding</a:t>
            </a:r>
            <a:r>
              <a:rPr lang="it-IT" dirty="0"/>
              <a:t> the best </a:t>
            </a:r>
            <a:r>
              <a:rPr lang="it-IT" dirty="0" err="1"/>
              <a:t>fit</a:t>
            </a:r>
            <a:r>
              <a:rPr lang="it-IT" dirty="0"/>
              <a:t> line</a:t>
            </a:r>
          </a:p>
          <a:p>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b="1" dirty="0"/>
              <a:t>Least Squares Regression Line</a:t>
            </a:r>
            <a:r>
              <a:rPr lang="en-US" dirty="0"/>
              <a:t> is the line which minimizes the sum of the square or the error of the data points.  (See the graph below.) </a:t>
            </a:r>
          </a:p>
          <a:p>
            <a:endParaRPr lang="en-PH" dirty="0"/>
          </a:p>
        </p:txBody>
      </p:sp>
      <p:sp>
        <p:nvSpPr>
          <p:cNvPr id="4" name="Slide Number Placeholder 3"/>
          <p:cNvSpPr>
            <a:spLocks noGrp="1"/>
          </p:cNvSpPr>
          <p:nvPr>
            <p:ph type="sldNum" sz="quarter" idx="10"/>
          </p:nvPr>
        </p:nvSpPr>
        <p:spPr/>
        <p:txBody>
          <a:bodyPr/>
          <a:lstStyle/>
          <a:p>
            <a:fld id="{82869989-EB00-4EE7-BCB5-25BDC5BB29F8}" type="slidenum">
              <a:rPr lang="en-US" smtClean="0"/>
              <a:t>16</a:t>
            </a:fld>
            <a:endParaRPr lang="en-US"/>
          </a:p>
        </p:txBody>
      </p:sp>
    </p:spTree>
    <p:extLst>
      <p:ext uri="{BB962C8B-B14F-4D97-AF65-F5344CB8AC3E}">
        <p14:creationId xmlns:p14="http://schemas.microsoft.com/office/powerpoint/2010/main" val="954112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OLS = MIN SSE (</a:t>
            </a:r>
            <a:r>
              <a:rPr lang="it-IT" dirty="0" err="1"/>
              <a:t>will</a:t>
            </a:r>
            <a:r>
              <a:rPr lang="it-IT" dirty="0"/>
              <a:t> be </a:t>
            </a:r>
            <a:r>
              <a:rPr lang="it-IT" dirty="0" err="1"/>
              <a:t>discussed</a:t>
            </a:r>
            <a:r>
              <a:rPr lang="it-IT" dirty="0"/>
              <a:t> </a:t>
            </a:r>
            <a:r>
              <a:rPr lang="it-IT" dirty="0" err="1"/>
              <a:t>later</a:t>
            </a:r>
            <a:r>
              <a:rPr lang="it-IT" dirty="0"/>
              <a:t> on )</a:t>
            </a:r>
          </a:p>
          <a:p>
            <a:endParaRPr lang="it-IT" dirty="0"/>
          </a:p>
          <a:p>
            <a:r>
              <a:rPr lang="it-IT" dirty="0" err="1"/>
              <a:t>Finding</a:t>
            </a:r>
            <a:r>
              <a:rPr lang="it-IT" dirty="0"/>
              <a:t> the line of best </a:t>
            </a:r>
            <a:r>
              <a:rPr lang="it-IT" dirty="0" err="1"/>
              <a:t>fit</a:t>
            </a:r>
            <a:r>
              <a:rPr lang="it-IT" dirty="0"/>
              <a:t> </a:t>
            </a:r>
            <a:r>
              <a:rPr lang="it-IT" dirty="0" err="1"/>
              <a:t>through</a:t>
            </a:r>
            <a:r>
              <a:rPr lang="it-IT" dirty="0"/>
              <a:t> OLS </a:t>
            </a:r>
            <a:r>
              <a:rPr lang="it-IT" dirty="0" err="1"/>
              <a:t>means</a:t>
            </a:r>
            <a:r>
              <a:rPr lang="it-IT" dirty="0"/>
              <a:t> </a:t>
            </a:r>
            <a:r>
              <a:rPr lang="it-IT" dirty="0" err="1"/>
              <a:t>determing</a:t>
            </a:r>
            <a:r>
              <a:rPr lang="it-IT" dirty="0"/>
              <a:t> the line (</a:t>
            </a:r>
            <a:r>
              <a:rPr lang="it-IT" dirty="0" err="1"/>
              <a:t>among</a:t>
            </a:r>
            <a:r>
              <a:rPr lang="it-IT" dirty="0"/>
              <a:t> </a:t>
            </a:r>
            <a:r>
              <a:rPr lang="it-IT" dirty="0" err="1"/>
              <a:t>many</a:t>
            </a:r>
            <a:r>
              <a:rPr lang="it-IT" dirty="0"/>
              <a:t> </a:t>
            </a:r>
            <a:r>
              <a:rPr lang="it-IT" dirty="0" err="1"/>
              <a:t>lines</a:t>
            </a:r>
            <a:r>
              <a:rPr lang="it-IT" dirty="0"/>
              <a:t> </a:t>
            </a:r>
            <a:r>
              <a:rPr lang="it-IT" dirty="0" err="1"/>
              <a:t>that</a:t>
            </a:r>
            <a:r>
              <a:rPr lang="it-IT" dirty="0"/>
              <a:t> can </a:t>
            </a:r>
            <a:r>
              <a:rPr lang="it-IT" dirty="0" err="1"/>
              <a:t>fit</a:t>
            </a:r>
            <a:r>
              <a:rPr lang="it-IT" dirty="0"/>
              <a:t> </a:t>
            </a:r>
            <a:r>
              <a:rPr lang="it-IT" dirty="0" err="1"/>
              <a:t>our</a:t>
            </a:r>
            <a:r>
              <a:rPr lang="it-IT" dirty="0"/>
              <a:t> data) with </a:t>
            </a:r>
            <a:r>
              <a:rPr lang="it-IT" dirty="0" err="1"/>
              <a:t>less</a:t>
            </a:r>
            <a:r>
              <a:rPr lang="it-IT" dirty="0"/>
              <a:t> </a:t>
            </a:r>
            <a:r>
              <a:rPr lang="it-IT" dirty="0" err="1"/>
              <a:t>error</a:t>
            </a:r>
            <a:r>
              <a:rPr lang="it-IT" dirty="0"/>
              <a:t>.  </a:t>
            </a:r>
          </a:p>
          <a:p>
            <a:r>
              <a:rPr lang="it-IT" dirty="0" err="1"/>
              <a:t>This</a:t>
            </a:r>
            <a:r>
              <a:rPr lang="it-IT" dirty="0"/>
              <a:t> </a:t>
            </a:r>
            <a:r>
              <a:rPr lang="it-IT" dirty="0" err="1"/>
              <a:t>is</a:t>
            </a:r>
            <a:r>
              <a:rPr lang="it-IT" dirty="0"/>
              <a:t> a </a:t>
            </a:r>
            <a:r>
              <a:rPr lang="it-IT" dirty="0" err="1"/>
              <a:t>minimization</a:t>
            </a:r>
            <a:r>
              <a:rPr lang="it-IT" dirty="0"/>
              <a:t> </a:t>
            </a:r>
            <a:r>
              <a:rPr lang="it-IT" dirty="0" err="1"/>
              <a:t>problem</a:t>
            </a:r>
            <a:r>
              <a:rPr lang="it-IT" dirty="0"/>
              <a:t> </a:t>
            </a:r>
            <a:r>
              <a:rPr lang="it-IT" dirty="0" err="1"/>
              <a:t>using</a:t>
            </a:r>
            <a:r>
              <a:rPr lang="it-IT" dirty="0"/>
              <a:t> </a:t>
            </a:r>
            <a:r>
              <a:rPr lang="it-IT" dirty="0" err="1"/>
              <a:t>Calculus</a:t>
            </a:r>
            <a:r>
              <a:rPr lang="it-IT" dirty="0"/>
              <a:t> and Algebra so I </a:t>
            </a:r>
            <a:r>
              <a:rPr lang="it-IT" dirty="0" err="1"/>
              <a:t>will</a:t>
            </a:r>
            <a:r>
              <a:rPr lang="it-IT" dirty="0"/>
              <a:t> </a:t>
            </a:r>
            <a:r>
              <a:rPr lang="it-IT" dirty="0" err="1"/>
              <a:t>not</a:t>
            </a:r>
            <a:r>
              <a:rPr lang="it-IT" dirty="0"/>
              <a:t> elaborate on </a:t>
            </a:r>
            <a:r>
              <a:rPr lang="it-IT" dirty="0" err="1"/>
              <a:t>this</a:t>
            </a:r>
            <a:r>
              <a:rPr lang="it-IT" dirty="0"/>
              <a:t>.</a:t>
            </a:r>
          </a:p>
          <a:p>
            <a:r>
              <a:rPr lang="it-IT" dirty="0"/>
              <a:t>OLS </a:t>
            </a:r>
            <a:r>
              <a:rPr lang="it-IT" dirty="0" err="1"/>
              <a:t>is</a:t>
            </a:r>
            <a:r>
              <a:rPr lang="it-IT" dirty="0"/>
              <a:t> a </a:t>
            </a:r>
            <a:r>
              <a:rPr lang="it-IT" dirty="0" err="1"/>
              <a:t>powerful</a:t>
            </a:r>
            <a:r>
              <a:rPr lang="it-IT" dirty="0"/>
              <a:t> </a:t>
            </a:r>
            <a:r>
              <a:rPr lang="it-IT" dirty="0" err="1"/>
              <a:t>method</a:t>
            </a:r>
            <a:r>
              <a:rPr lang="it-IT" dirty="0"/>
              <a:t> in </a:t>
            </a:r>
            <a:r>
              <a:rPr lang="it-IT" dirty="0" err="1"/>
              <a:t>finding</a:t>
            </a:r>
            <a:r>
              <a:rPr lang="it-IT" dirty="0"/>
              <a:t> the best </a:t>
            </a:r>
            <a:r>
              <a:rPr lang="it-IT" dirty="0" err="1"/>
              <a:t>fit</a:t>
            </a:r>
            <a:r>
              <a:rPr lang="it-IT" dirty="0"/>
              <a:t> line</a:t>
            </a:r>
          </a:p>
          <a:p>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Error is the difference between prediction and reality: the vertical distance between a real data point and the regression line. OLS is concerned with the </a:t>
            </a:r>
            <a:r>
              <a:rPr lang="en-US" sz="1200" b="0" i="1" u="none" strike="noStrike" kern="1200" dirty="0">
                <a:solidFill>
                  <a:schemeClr val="tx1"/>
                </a:solidFill>
                <a:effectLst/>
                <a:latin typeface="+mn-lt"/>
                <a:ea typeface="+mn-ea"/>
                <a:cs typeface="+mn-cs"/>
              </a:rPr>
              <a:t>squares</a:t>
            </a:r>
            <a:r>
              <a:rPr lang="en-US" sz="1200" b="0" i="0" u="none" strike="noStrike" kern="1200" dirty="0">
                <a:solidFill>
                  <a:schemeClr val="tx1"/>
                </a:solidFill>
                <a:effectLst/>
                <a:latin typeface="+mn-lt"/>
                <a:ea typeface="+mn-ea"/>
                <a:cs typeface="+mn-cs"/>
              </a:rPr>
              <a:t> of the errors. It tries to find the line going through the sample data that minimizes the sum of the squared errors. Below, the squared errors are represented as squares, and your job is to choose betas (the slope and intercept of the regression line) so that the total area of all the squares (the sum of the squared errors) is as small as possible. That's OLS! </a:t>
            </a:r>
            <a:r>
              <a:rPr lang="it-IT" dirty="0"/>
              <a:t>W</a:t>
            </a:r>
            <a:r>
              <a:rPr lang="en-PH" dirty="0" err="1"/>
              <a:t>ebsite</a:t>
            </a:r>
            <a:r>
              <a:rPr lang="en-PH" dirty="0"/>
              <a:t>: http://setosa.io/ev/ordinary-least-squares-regression/</a:t>
            </a:r>
          </a:p>
          <a:p>
            <a:endParaRPr lang="it-IT" dirty="0"/>
          </a:p>
          <a:p>
            <a:r>
              <a:rPr lang="it-IT" dirty="0"/>
              <a:t>B </a:t>
            </a:r>
            <a:r>
              <a:rPr lang="it-IT" dirty="0" err="1"/>
              <a:t>coefficients</a:t>
            </a:r>
            <a:r>
              <a:rPr lang="it-IT" dirty="0"/>
              <a:t> are </a:t>
            </a:r>
            <a:r>
              <a:rPr lang="it-IT" dirty="0" err="1"/>
              <a:t>found</a:t>
            </a:r>
            <a:r>
              <a:rPr lang="it-IT" dirty="0"/>
              <a:t> by </a:t>
            </a:r>
            <a:r>
              <a:rPr lang="it-IT" dirty="0" err="1"/>
              <a:t>minimizing</a:t>
            </a:r>
            <a:r>
              <a:rPr lang="it-IT" dirty="0"/>
              <a:t> the </a:t>
            </a:r>
            <a:r>
              <a:rPr lang="it-IT" dirty="0" err="1"/>
              <a:t>error</a:t>
            </a:r>
            <a:r>
              <a:rPr lang="it-IT" dirty="0"/>
              <a:t> of the </a:t>
            </a:r>
            <a:r>
              <a:rPr lang="it-IT" dirty="0" err="1"/>
              <a:t>prediction</a:t>
            </a:r>
            <a:r>
              <a:rPr lang="it-IT" dirty="0"/>
              <a:t> </a:t>
            </a:r>
          </a:p>
          <a:p>
            <a:endParaRPr lang="it-IT" dirty="0"/>
          </a:p>
          <a:p>
            <a:r>
              <a:rPr lang="it-IT" dirty="0" err="1"/>
              <a:t>But</a:t>
            </a:r>
            <a:r>
              <a:rPr lang="it-IT" dirty="0"/>
              <a:t> </a:t>
            </a:r>
            <a:r>
              <a:rPr lang="it-IT" dirty="0" err="1"/>
              <a:t>how</a:t>
            </a:r>
            <a:r>
              <a:rPr lang="it-IT" dirty="0"/>
              <a:t> do </a:t>
            </a:r>
            <a:r>
              <a:rPr lang="it-IT" dirty="0" err="1"/>
              <a:t>we</a:t>
            </a:r>
            <a:r>
              <a:rPr lang="it-IT" dirty="0"/>
              <a:t> </a:t>
            </a:r>
            <a:r>
              <a:rPr lang="it-IT" dirty="0" err="1"/>
              <a:t>actually</a:t>
            </a:r>
            <a:r>
              <a:rPr lang="it-IT" dirty="0"/>
              <a:t> </a:t>
            </a:r>
            <a:r>
              <a:rPr lang="it-IT" dirty="0" err="1"/>
              <a:t>minimize</a:t>
            </a:r>
            <a:r>
              <a:rPr lang="it-IT" dirty="0"/>
              <a:t> the </a:t>
            </a:r>
            <a:r>
              <a:rPr lang="it-IT" dirty="0" err="1"/>
              <a:t>error</a:t>
            </a:r>
            <a:r>
              <a:rPr lang="it-IT" dirty="0"/>
              <a:t>?</a:t>
            </a:r>
          </a:p>
          <a:p>
            <a:endParaRPr lang="it-IT" dirty="0"/>
          </a:p>
          <a:p>
            <a:endParaRPr lang="it-IT" dirty="0"/>
          </a:p>
          <a:p>
            <a:endParaRPr lang="it-IT" dirty="0"/>
          </a:p>
          <a:p>
            <a:endParaRPr lang="en-PH" dirty="0"/>
          </a:p>
        </p:txBody>
      </p:sp>
      <p:sp>
        <p:nvSpPr>
          <p:cNvPr id="4" name="Slide Number Placeholder 3"/>
          <p:cNvSpPr>
            <a:spLocks noGrp="1"/>
          </p:cNvSpPr>
          <p:nvPr>
            <p:ph type="sldNum" sz="quarter" idx="10"/>
          </p:nvPr>
        </p:nvSpPr>
        <p:spPr/>
        <p:txBody>
          <a:bodyPr/>
          <a:lstStyle/>
          <a:p>
            <a:fld id="{82869989-EB00-4EE7-BCB5-25BDC5BB29F8}" type="slidenum">
              <a:rPr lang="en-US" smtClean="0"/>
              <a:t>17</a:t>
            </a:fld>
            <a:endParaRPr lang="en-US"/>
          </a:p>
        </p:txBody>
      </p:sp>
    </p:spTree>
    <p:extLst>
      <p:ext uri="{BB962C8B-B14F-4D97-AF65-F5344CB8AC3E}">
        <p14:creationId xmlns:p14="http://schemas.microsoft.com/office/powerpoint/2010/main" val="668148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err="1"/>
              <a:t>What</a:t>
            </a:r>
            <a:r>
              <a:rPr lang="it-IT" dirty="0"/>
              <a:t> </a:t>
            </a:r>
            <a:r>
              <a:rPr lang="it-IT" dirty="0" err="1"/>
              <a:t>we</a:t>
            </a:r>
            <a:r>
              <a:rPr lang="it-IT" dirty="0"/>
              <a:t> </a:t>
            </a:r>
            <a:r>
              <a:rPr lang="it-IT" dirty="0" err="1"/>
              <a:t>really</a:t>
            </a:r>
            <a:r>
              <a:rPr lang="it-IT" dirty="0"/>
              <a:t> </a:t>
            </a:r>
            <a:r>
              <a:rPr lang="it-IT" dirty="0" err="1"/>
              <a:t>want</a:t>
            </a:r>
            <a:r>
              <a:rPr lang="it-IT" dirty="0"/>
              <a:t> to </a:t>
            </a:r>
            <a:r>
              <a:rPr lang="it-IT" dirty="0" err="1"/>
              <a:t>see</a:t>
            </a:r>
            <a:r>
              <a:rPr lang="it-IT" dirty="0"/>
              <a:t> </a:t>
            </a:r>
            <a:r>
              <a:rPr lang="it-IT" dirty="0" err="1"/>
              <a:t>is</a:t>
            </a:r>
            <a:endParaRPr lang="it-IT" dirty="0"/>
          </a:p>
          <a:p>
            <a:r>
              <a:rPr lang="it-IT" dirty="0"/>
              <a:t>The </a:t>
            </a:r>
            <a:r>
              <a:rPr lang="it-IT" dirty="0" err="1"/>
              <a:t>regression</a:t>
            </a:r>
            <a:r>
              <a:rPr lang="it-IT" dirty="0"/>
              <a:t> </a:t>
            </a:r>
            <a:r>
              <a:rPr lang="it-IT" dirty="0" err="1"/>
              <a:t>equation</a:t>
            </a:r>
            <a:endParaRPr lang="it-IT" dirty="0"/>
          </a:p>
          <a:p>
            <a:r>
              <a:rPr lang="it-IT" dirty="0" err="1"/>
              <a:t>Significance</a:t>
            </a:r>
            <a:r>
              <a:rPr lang="it-IT" dirty="0"/>
              <a:t> </a:t>
            </a:r>
          </a:p>
          <a:p>
            <a:r>
              <a:rPr lang="it-IT" dirty="0" err="1"/>
              <a:t>Explanatory</a:t>
            </a:r>
            <a:r>
              <a:rPr lang="it-IT" dirty="0"/>
              <a:t> power</a:t>
            </a:r>
          </a:p>
          <a:p>
            <a:endParaRPr lang="en-PH" dirty="0"/>
          </a:p>
        </p:txBody>
      </p:sp>
      <p:sp>
        <p:nvSpPr>
          <p:cNvPr id="4" name="Slide Number Placeholder 3"/>
          <p:cNvSpPr>
            <a:spLocks noGrp="1"/>
          </p:cNvSpPr>
          <p:nvPr>
            <p:ph type="sldNum" sz="quarter" idx="10"/>
          </p:nvPr>
        </p:nvSpPr>
        <p:spPr/>
        <p:txBody>
          <a:bodyPr/>
          <a:lstStyle/>
          <a:p>
            <a:fld id="{82869989-EB00-4EE7-BCB5-25BDC5BB29F8}" type="slidenum">
              <a:rPr lang="en-US" smtClean="0"/>
              <a:t>18</a:t>
            </a:fld>
            <a:endParaRPr lang="en-US"/>
          </a:p>
        </p:txBody>
      </p:sp>
    </p:spTree>
    <p:extLst>
      <p:ext uri="{BB962C8B-B14F-4D97-AF65-F5344CB8AC3E}">
        <p14:creationId xmlns:p14="http://schemas.microsoft.com/office/powerpoint/2010/main" val="3430763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Simple linear regression gets its adjective "simple," because it concerns the study of only one predictor variable. In contrast, multiple linear regression, which we study later in this course, gets its adjective "multiple," because it concerns the study of two or more predictor variables.</a:t>
            </a:r>
          </a:p>
          <a:p>
            <a:endParaRPr lang="it-IT" dirty="0"/>
          </a:p>
          <a:p>
            <a:r>
              <a:rPr lang="en-PH" sz="1200" kern="1200" dirty="0">
                <a:solidFill>
                  <a:schemeClr val="tx1"/>
                </a:solidFill>
                <a:effectLst/>
                <a:latin typeface="+mn-lt"/>
                <a:ea typeface="+mn-ea"/>
                <a:cs typeface="+mn-cs"/>
              </a:rPr>
              <a:t>In this equation we want to predict the value of y, provided we have the value of x. but of course to have a regression, y must depend on x in some </a:t>
            </a:r>
            <a:r>
              <a:rPr lang="en-PH" sz="1200" b="1" kern="1200" dirty="0">
                <a:solidFill>
                  <a:schemeClr val="tx1"/>
                </a:solidFill>
                <a:effectLst/>
                <a:latin typeface="+mn-lt"/>
                <a:ea typeface="+mn-ea"/>
                <a:cs typeface="+mn-cs"/>
              </a:rPr>
              <a:t>causal way</a:t>
            </a:r>
            <a:r>
              <a:rPr lang="en-PH" sz="1200" kern="1200" dirty="0">
                <a:solidFill>
                  <a:schemeClr val="tx1"/>
                </a:solidFill>
                <a:effectLst/>
                <a:latin typeface="+mn-lt"/>
                <a:ea typeface="+mn-ea"/>
                <a:cs typeface="+mn-cs"/>
              </a:rPr>
              <a:t>. </a:t>
            </a:r>
          </a:p>
          <a:p>
            <a:r>
              <a:rPr lang="en-PH" sz="1200" b="1" kern="1200" dirty="0">
                <a:solidFill>
                  <a:schemeClr val="tx1"/>
                </a:solidFill>
                <a:effectLst/>
                <a:latin typeface="+mn-lt"/>
                <a:ea typeface="+mn-ea"/>
                <a:cs typeface="+mn-cs"/>
              </a:rPr>
              <a:t>Whenever there is a change in x, such change must translate in some change in y. </a:t>
            </a:r>
          </a:p>
          <a:p>
            <a:endParaRPr lang="en-PH" sz="1200" b="1" kern="1200" dirty="0">
              <a:solidFill>
                <a:schemeClr val="tx1"/>
              </a:solidFill>
              <a:effectLst/>
              <a:latin typeface="+mn-lt"/>
              <a:ea typeface="+mn-ea"/>
              <a:cs typeface="+mn-cs"/>
            </a:endParaRPr>
          </a:p>
          <a:p>
            <a:r>
              <a:rPr lang="en-PH" sz="1200" kern="1200" dirty="0">
                <a:solidFill>
                  <a:schemeClr val="tx1"/>
                </a:solidFill>
                <a:effectLst/>
                <a:latin typeface="+mn-lt"/>
                <a:ea typeface="+mn-ea"/>
                <a:cs typeface="+mn-cs"/>
              </a:rPr>
              <a:t>For example, income depends on education an other variables. There is a causal relationship, the more income you get, the more likely that your education is higher. (But of course in reality it does depend on a lot of factors, so in regression we can see by how much, so maybe it only account for little, or more)</a:t>
            </a:r>
          </a:p>
          <a:p>
            <a:r>
              <a:rPr lang="en-PH" sz="1200" kern="1200" dirty="0">
                <a:solidFill>
                  <a:schemeClr val="tx1"/>
                </a:solidFill>
                <a:effectLst/>
                <a:latin typeface="+mn-lt"/>
                <a:ea typeface="+mn-ea"/>
                <a:cs typeface="+mn-cs"/>
              </a:rPr>
              <a:t>This is something trivial….</a:t>
            </a:r>
          </a:p>
          <a:p>
            <a:endParaRPr lang="en-PH" dirty="0"/>
          </a:p>
        </p:txBody>
      </p:sp>
      <p:sp>
        <p:nvSpPr>
          <p:cNvPr id="4" name="Slide Number Placeholder 3"/>
          <p:cNvSpPr>
            <a:spLocks noGrp="1"/>
          </p:cNvSpPr>
          <p:nvPr>
            <p:ph type="sldNum" sz="quarter" idx="10"/>
          </p:nvPr>
        </p:nvSpPr>
        <p:spPr/>
        <p:txBody>
          <a:bodyPr/>
          <a:lstStyle/>
          <a:p>
            <a:fld id="{82869989-EB00-4EE7-BCB5-25BDC5BB29F8}" type="slidenum">
              <a:rPr lang="en-US" smtClean="0"/>
              <a:t>19</a:t>
            </a:fld>
            <a:endParaRPr lang="en-US"/>
          </a:p>
        </p:txBody>
      </p:sp>
    </p:spTree>
    <p:extLst>
      <p:ext uri="{BB962C8B-B14F-4D97-AF65-F5344CB8AC3E}">
        <p14:creationId xmlns:p14="http://schemas.microsoft.com/office/powerpoint/2010/main" val="32541583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200" kern="1200" dirty="0">
                <a:solidFill>
                  <a:schemeClr val="tx1"/>
                </a:solidFill>
                <a:effectLst/>
                <a:latin typeface="+mn-lt"/>
                <a:ea typeface="+mn-ea"/>
                <a:cs typeface="+mn-cs"/>
              </a:rPr>
              <a:t>THAT IS A POPULATION FORMULA, in practice we use the linear regression equation</a:t>
            </a:r>
          </a:p>
          <a:p>
            <a:endParaRPr lang="en-US" dirty="0"/>
          </a:p>
          <a:p>
            <a:endParaRPr lang="en-US" dirty="0"/>
          </a:p>
          <a:p>
            <a:r>
              <a:rPr lang="en-US" dirty="0"/>
              <a:t>Because the other terms are used less frequently today, we'll use the "</a:t>
            </a:r>
            <a:r>
              <a:rPr lang="en-US" b="1" dirty="0"/>
              <a:t>predictor</a:t>
            </a:r>
            <a:r>
              <a:rPr lang="en-US" dirty="0"/>
              <a:t>" and "</a:t>
            </a:r>
            <a:r>
              <a:rPr lang="en-US" b="1" dirty="0"/>
              <a:t>response</a:t>
            </a:r>
            <a:r>
              <a:rPr lang="en-US" dirty="0"/>
              <a:t>" terms to refer to the variables encountered in this course. The other terms are mentioned only to make you aware of them should you encounter them in other arenas.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PH" sz="1200" kern="1200" dirty="0">
                <a:solidFill>
                  <a:schemeClr val="tx1"/>
                </a:solidFill>
                <a:effectLst/>
                <a:latin typeface="+mn-lt"/>
                <a:ea typeface="+mn-ea"/>
                <a:cs typeface="+mn-cs"/>
              </a:rPr>
              <a:t>On average the error is 0, if you earn more that what the regression predicted, others earn less than the predicted value, so it evens out. </a:t>
            </a:r>
          </a:p>
          <a:p>
            <a:endParaRPr lang="en-PH" dirty="0"/>
          </a:p>
        </p:txBody>
      </p:sp>
      <p:sp>
        <p:nvSpPr>
          <p:cNvPr id="4" name="Slide Number Placeholder 3"/>
          <p:cNvSpPr>
            <a:spLocks noGrp="1"/>
          </p:cNvSpPr>
          <p:nvPr>
            <p:ph type="sldNum" sz="quarter" idx="10"/>
          </p:nvPr>
        </p:nvSpPr>
        <p:spPr/>
        <p:txBody>
          <a:bodyPr/>
          <a:lstStyle/>
          <a:p>
            <a:fld id="{82869989-EB00-4EE7-BCB5-25BDC5BB29F8}" type="slidenum">
              <a:rPr lang="en-US" smtClean="0"/>
              <a:t>20</a:t>
            </a:fld>
            <a:endParaRPr lang="en-US"/>
          </a:p>
        </p:txBody>
      </p:sp>
    </p:spTree>
    <p:extLst>
      <p:ext uri="{BB962C8B-B14F-4D97-AF65-F5344CB8AC3E}">
        <p14:creationId xmlns:p14="http://schemas.microsoft.com/office/powerpoint/2010/main" val="2565625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200" kern="1200" dirty="0">
                <a:solidFill>
                  <a:schemeClr val="tx1"/>
                </a:solidFill>
                <a:effectLst/>
                <a:latin typeface="+mn-lt"/>
                <a:ea typeface="+mn-ea"/>
                <a:cs typeface="+mn-cs"/>
              </a:rPr>
              <a:t>THAT IS A POPULATION FORMULA, in practice we use the linear regression equation</a:t>
            </a:r>
          </a:p>
          <a:p>
            <a:endParaRPr lang="en-US" dirty="0"/>
          </a:p>
          <a:p>
            <a:endParaRPr lang="en-US" dirty="0"/>
          </a:p>
          <a:p>
            <a:r>
              <a:rPr lang="en-US" dirty="0"/>
              <a:t>Because the other terms are used less frequently today, we'll use the "</a:t>
            </a:r>
            <a:r>
              <a:rPr lang="en-US" b="1" dirty="0"/>
              <a:t>predictor</a:t>
            </a:r>
            <a:r>
              <a:rPr lang="en-US" dirty="0"/>
              <a:t>" and "</a:t>
            </a:r>
            <a:r>
              <a:rPr lang="en-US" b="1" dirty="0"/>
              <a:t>response</a:t>
            </a:r>
            <a:r>
              <a:rPr lang="en-US" dirty="0"/>
              <a:t>" terms to refer to the variables encountered in this course. The other terms are mentioned only to make you aware of them should you encounter them in other arenas.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PH" sz="1200" kern="1200" dirty="0">
                <a:solidFill>
                  <a:schemeClr val="tx1"/>
                </a:solidFill>
                <a:effectLst/>
                <a:latin typeface="+mn-lt"/>
                <a:ea typeface="+mn-ea"/>
                <a:cs typeface="+mn-cs"/>
              </a:rPr>
              <a:t>On average the error is 0, if you earn more that what the regression predicted, others earn less than the predicted value, so it evens out. </a:t>
            </a:r>
          </a:p>
          <a:p>
            <a:endParaRPr lang="en-PH" dirty="0"/>
          </a:p>
        </p:txBody>
      </p:sp>
      <p:sp>
        <p:nvSpPr>
          <p:cNvPr id="4" name="Slide Number Placeholder 3"/>
          <p:cNvSpPr>
            <a:spLocks noGrp="1"/>
          </p:cNvSpPr>
          <p:nvPr>
            <p:ph type="sldNum" sz="quarter" idx="10"/>
          </p:nvPr>
        </p:nvSpPr>
        <p:spPr/>
        <p:txBody>
          <a:bodyPr/>
          <a:lstStyle/>
          <a:p>
            <a:fld id="{82869989-EB00-4EE7-BCB5-25BDC5BB29F8}" type="slidenum">
              <a:rPr lang="en-US" smtClean="0"/>
              <a:t>21</a:t>
            </a:fld>
            <a:endParaRPr lang="en-US"/>
          </a:p>
        </p:txBody>
      </p:sp>
    </p:spTree>
    <p:extLst>
      <p:ext uri="{BB962C8B-B14F-4D97-AF65-F5344CB8AC3E}">
        <p14:creationId xmlns:p14="http://schemas.microsoft.com/office/powerpoint/2010/main" val="493224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You need to determine how well the model fits the data</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Remember that Linear regression calculates an equation that minimizes the distance between the fitted line and all of the data points. Technically, ordinary least squares (OLS) regression minimizes the sum of the squared residuals. In general, a model fits the data well if the differences between the observed values and the model's predicted values are small and unbiased. </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Is R-squared?</a:t>
            </a:r>
          </a:p>
          <a:p>
            <a:r>
              <a:rPr lang="en-US" sz="1200" b="0" i="0" u="none" strike="noStrike" kern="1200" dirty="0">
                <a:solidFill>
                  <a:schemeClr val="tx1"/>
                </a:solidFill>
                <a:effectLst/>
                <a:latin typeface="+mn-lt"/>
                <a:ea typeface="+mn-ea"/>
                <a:cs typeface="+mn-cs"/>
              </a:rPr>
              <a:t>R-squared is a statistical measure of how close the data are to the fitted regression line. It is also known as the coefficient of determination, or the coefficient of multiple determination for multiple regression.</a:t>
            </a:r>
          </a:p>
          <a:p>
            <a:r>
              <a:rPr lang="en-US" sz="1200" b="0" i="0" u="none" strike="noStrike" kern="1200" dirty="0">
                <a:solidFill>
                  <a:schemeClr val="tx1"/>
                </a:solidFill>
                <a:effectLst/>
                <a:latin typeface="+mn-lt"/>
                <a:ea typeface="+mn-ea"/>
                <a:cs typeface="+mn-cs"/>
              </a:rPr>
              <a:t>The definition of R-squared is fairly straight-forward; it is the percentage of the response variable variation that is explained by a linear model. </a:t>
            </a:r>
          </a:p>
          <a:p>
            <a:r>
              <a:rPr lang="en-US" sz="1200" b="0" i="0" u="none" strike="noStrike" kern="1200" dirty="0">
                <a:solidFill>
                  <a:schemeClr val="tx1"/>
                </a:solidFill>
                <a:effectLst/>
                <a:latin typeface="+mn-lt"/>
                <a:ea typeface="+mn-ea"/>
                <a:cs typeface="+mn-cs"/>
              </a:rPr>
              <a:t>Or:</a:t>
            </a:r>
          </a:p>
          <a:p>
            <a:r>
              <a:rPr lang="en-US" sz="1200" b="0" i="0" u="none" strike="noStrike" kern="1200" dirty="0">
                <a:solidFill>
                  <a:schemeClr val="tx1"/>
                </a:solidFill>
                <a:effectLst/>
                <a:latin typeface="+mn-lt"/>
                <a:ea typeface="+mn-ea"/>
                <a:cs typeface="+mn-cs"/>
              </a:rPr>
              <a:t>R-squared = Explained variation / Total variation</a:t>
            </a:r>
          </a:p>
          <a:p>
            <a:r>
              <a:rPr lang="en-US" sz="1200" b="0" i="0" u="none" strike="noStrike" kern="1200" dirty="0">
                <a:solidFill>
                  <a:schemeClr val="tx1"/>
                </a:solidFill>
                <a:effectLst/>
                <a:latin typeface="+mn-lt"/>
                <a:ea typeface="+mn-ea"/>
                <a:cs typeface="+mn-cs"/>
              </a:rPr>
              <a:t>R-squared is always between 0 and 100%:</a:t>
            </a:r>
          </a:p>
          <a:p>
            <a:r>
              <a:rPr lang="en-US" sz="1200" b="0" i="0" u="none" strike="noStrike" kern="1200" dirty="0">
                <a:solidFill>
                  <a:schemeClr val="tx1"/>
                </a:solidFill>
                <a:effectLst/>
                <a:latin typeface="+mn-lt"/>
                <a:ea typeface="+mn-ea"/>
                <a:cs typeface="+mn-cs"/>
              </a:rPr>
              <a:t>0% indicates that the model explains none of the variability of the response data around its mean.</a:t>
            </a:r>
          </a:p>
          <a:p>
            <a:r>
              <a:rPr lang="en-US" sz="1200" b="0" i="0" u="none" strike="noStrike" kern="1200" dirty="0">
                <a:solidFill>
                  <a:schemeClr val="tx1"/>
                </a:solidFill>
                <a:effectLst/>
                <a:latin typeface="+mn-lt"/>
                <a:ea typeface="+mn-ea"/>
                <a:cs typeface="+mn-cs"/>
              </a:rPr>
              <a:t>100% indicates that the model explains all the variability of the response data around its mean.</a:t>
            </a:r>
          </a:p>
          <a:p>
            <a:r>
              <a:rPr lang="en-US" sz="1200" b="0" i="0" u="none" strike="noStrike" kern="1200" dirty="0">
                <a:solidFill>
                  <a:schemeClr val="tx1"/>
                </a:solidFill>
                <a:effectLst/>
                <a:latin typeface="+mn-lt"/>
                <a:ea typeface="+mn-ea"/>
                <a:cs typeface="+mn-cs"/>
              </a:rPr>
              <a:t>In general, the higher the R-squared, the better the model fits your data. However, there are important conditions for this guideline that I’ll talk about both in this post and my next post.</a:t>
            </a:r>
          </a:p>
          <a:p>
            <a:endParaRPr lang="en-US" sz="1200" b="0" i="0" u="none" strike="noStrike" kern="1200" dirty="0">
              <a:solidFill>
                <a:schemeClr val="tx1"/>
              </a:solidFill>
              <a:effectLst/>
              <a:latin typeface="+mn-lt"/>
              <a:ea typeface="+mn-ea"/>
              <a:cs typeface="+mn-cs"/>
            </a:endParaRPr>
          </a:p>
          <a:p>
            <a:endParaRPr lang="it-IT" dirty="0"/>
          </a:p>
          <a:p>
            <a:r>
              <a:rPr lang="it-IT" dirty="0"/>
              <a:t>R </a:t>
            </a:r>
            <a:r>
              <a:rPr lang="it-IT" dirty="0" err="1"/>
              <a:t>square</a:t>
            </a:r>
            <a:r>
              <a:rPr lang="it-IT" dirty="0"/>
              <a:t> - </a:t>
            </a:r>
            <a:r>
              <a:rPr lang="it-IT" dirty="0" err="1"/>
              <a:t>actually</a:t>
            </a:r>
            <a:r>
              <a:rPr lang="it-IT" dirty="0"/>
              <a:t> </a:t>
            </a:r>
            <a:r>
              <a:rPr lang="it-IT" dirty="0" err="1"/>
              <a:t>measure</a:t>
            </a:r>
            <a:r>
              <a:rPr lang="it-IT" dirty="0"/>
              <a:t> the % of </a:t>
            </a:r>
            <a:r>
              <a:rPr lang="it-IT" dirty="0" err="1"/>
              <a:t>variability</a:t>
            </a:r>
            <a:r>
              <a:rPr lang="it-IT" dirty="0"/>
              <a:t>  in </a:t>
            </a:r>
            <a:r>
              <a:rPr lang="it-IT" dirty="0" err="1"/>
              <a:t>your</a:t>
            </a:r>
            <a:r>
              <a:rPr lang="it-IT" dirty="0"/>
              <a:t> </a:t>
            </a:r>
            <a:r>
              <a:rPr lang="it-IT" dirty="0" err="1"/>
              <a:t>dependent</a:t>
            </a:r>
            <a:r>
              <a:rPr lang="it-IT" dirty="0"/>
              <a:t> </a:t>
            </a:r>
            <a:r>
              <a:rPr lang="it-IT" dirty="0" err="1"/>
              <a:t>variable</a:t>
            </a:r>
            <a:r>
              <a:rPr lang="it-IT" dirty="0"/>
              <a:t> </a:t>
            </a:r>
            <a:r>
              <a:rPr lang="it-IT" dirty="0" err="1"/>
              <a:t>that</a:t>
            </a:r>
            <a:r>
              <a:rPr lang="it-IT" dirty="0"/>
              <a:t> </a:t>
            </a:r>
            <a:r>
              <a:rPr lang="it-IT" dirty="0" err="1"/>
              <a:t>is</a:t>
            </a:r>
            <a:r>
              <a:rPr lang="it-IT" dirty="0"/>
              <a:t> </a:t>
            </a:r>
            <a:r>
              <a:rPr lang="it-IT" dirty="0" err="1"/>
              <a:t>accounted</a:t>
            </a:r>
            <a:r>
              <a:rPr lang="it-IT" dirty="0"/>
              <a:t> for or can be </a:t>
            </a:r>
            <a:r>
              <a:rPr lang="it-IT" dirty="0" err="1"/>
              <a:t>explained</a:t>
            </a:r>
            <a:r>
              <a:rPr lang="it-IT" dirty="0"/>
              <a:t> by </a:t>
            </a:r>
            <a:r>
              <a:rPr lang="it-IT" dirty="0" err="1"/>
              <a:t>your</a:t>
            </a:r>
            <a:r>
              <a:rPr lang="it-IT" dirty="0"/>
              <a:t> </a:t>
            </a:r>
            <a:r>
              <a:rPr lang="it-IT" dirty="0" err="1"/>
              <a:t>independent</a:t>
            </a:r>
            <a:r>
              <a:rPr lang="it-IT" dirty="0"/>
              <a:t> </a:t>
            </a:r>
            <a:r>
              <a:rPr lang="it-IT" dirty="0" err="1"/>
              <a:t>variables</a:t>
            </a:r>
            <a:r>
              <a:rPr lang="it-IT" dirty="0"/>
              <a:t> or </a:t>
            </a:r>
            <a:r>
              <a:rPr lang="it-IT" dirty="0" err="1"/>
              <a:t>your</a:t>
            </a:r>
            <a:r>
              <a:rPr lang="it-IT" dirty="0"/>
              <a:t> model</a:t>
            </a:r>
          </a:p>
          <a:p>
            <a:endParaRPr lang="it-IT" dirty="0"/>
          </a:p>
          <a:p>
            <a:r>
              <a:rPr lang="it-IT" dirty="0"/>
              <a:t>So </a:t>
            </a:r>
            <a:r>
              <a:rPr lang="it-IT" dirty="0" err="1"/>
              <a:t>we</a:t>
            </a:r>
            <a:r>
              <a:rPr lang="it-IT" dirty="0"/>
              <a:t> can use </a:t>
            </a:r>
            <a:r>
              <a:rPr lang="it-IT" dirty="0" err="1"/>
              <a:t>this</a:t>
            </a:r>
            <a:r>
              <a:rPr lang="it-IT" dirty="0"/>
              <a:t> to compare </a:t>
            </a:r>
            <a:r>
              <a:rPr lang="it-IT" dirty="0" err="1"/>
              <a:t>our</a:t>
            </a:r>
            <a:r>
              <a:rPr lang="it-IT" dirty="0"/>
              <a:t> </a:t>
            </a:r>
            <a:r>
              <a:rPr lang="it-IT" dirty="0" err="1"/>
              <a:t>models</a:t>
            </a:r>
            <a:r>
              <a:rPr lang="it-IT" dirty="0"/>
              <a:t> </a:t>
            </a:r>
          </a:p>
          <a:p>
            <a:endParaRPr lang="it-IT" dirty="0"/>
          </a:p>
          <a:p>
            <a:r>
              <a:rPr lang="it-IT" dirty="0"/>
              <a:t>R </a:t>
            </a:r>
            <a:r>
              <a:rPr lang="it-IT" dirty="0" err="1"/>
              <a:t>square</a:t>
            </a:r>
            <a:r>
              <a:rPr lang="it-IT" dirty="0"/>
              <a:t> ranges from 0 to 1 </a:t>
            </a:r>
          </a:p>
          <a:p>
            <a:endParaRPr lang="it-IT" dirty="0"/>
          </a:p>
          <a:p>
            <a:r>
              <a:rPr lang="it-IT" dirty="0" err="1"/>
              <a:t>What</a:t>
            </a:r>
            <a:r>
              <a:rPr lang="it-IT" dirty="0"/>
              <a:t> </a:t>
            </a:r>
            <a:r>
              <a:rPr lang="it-IT" dirty="0" err="1"/>
              <a:t>is</a:t>
            </a:r>
            <a:r>
              <a:rPr lang="it-IT" dirty="0"/>
              <a:t> the range of a </a:t>
            </a:r>
            <a:r>
              <a:rPr lang="it-IT" dirty="0" err="1"/>
              <a:t>good</a:t>
            </a:r>
            <a:r>
              <a:rPr lang="it-IT" dirty="0"/>
              <a:t> R </a:t>
            </a:r>
            <a:r>
              <a:rPr lang="it-IT" dirty="0" err="1"/>
              <a:t>square</a:t>
            </a:r>
            <a:r>
              <a:rPr lang="it-IT" dirty="0"/>
              <a:t> </a:t>
            </a:r>
          </a:p>
          <a:p>
            <a:endParaRPr lang="it-IT" dirty="0"/>
          </a:p>
          <a:p>
            <a:r>
              <a:rPr lang="it-IT" dirty="0"/>
              <a:t>INSERT Background on SST = SSE + SSR</a:t>
            </a:r>
          </a:p>
          <a:p>
            <a:endParaRPr lang="it-IT" dirty="0"/>
          </a:p>
          <a:p>
            <a:r>
              <a:rPr lang="it-IT" dirty="0"/>
              <a:t>Part of ANOVA </a:t>
            </a:r>
          </a:p>
          <a:p>
            <a:endParaRPr lang="it-IT" dirty="0"/>
          </a:p>
          <a:p>
            <a:r>
              <a:rPr lang="it-IT" dirty="0"/>
              <a:t>Note </a:t>
            </a:r>
            <a:r>
              <a:rPr lang="it-IT" dirty="0" err="1"/>
              <a:t>that</a:t>
            </a:r>
            <a:r>
              <a:rPr lang="it-IT" dirty="0"/>
              <a:t> </a:t>
            </a:r>
            <a:r>
              <a:rPr lang="it-IT" dirty="0" err="1"/>
              <a:t>despite</a:t>
            </a:r>
            <a:r>
              <a:rPr lang="it-IT" dirty="0"/>
              <a:t> </a:t>
            </a:r>
            <a:r>
              <a:rPr lang="it-IT" dirty="0" err="1"/>
              <a:t>that</a:t>
            </a:r>
            <a:r>
              <a:rPr lang="it-IT" dirty="0"/>
              <a:t> </a:t>
            </a:r>
            <a:r>
              <a:rPr lang="it-IT" dirty="0" err="1"/>
              <a:t>measure</a:t>
            </a:r>
            <a:r>
              <a:rPr lang="it-IT" dirty="0"/>
              <a:t>, </a:t>
            </a:r>
            <a:r>
              <a:rPr lang="it-IT" dirty="0" err="1"/>
              <a:t>we</a:t>
            </a:r>
            <a:r>
              <a:rPr lang="it-IT" dirty="0"/>
              <a:t> </a:t>
            </a:r>
            <a:r>
              <a:rPr lang="it-IT" dirty="0" err="1"/>
              <a:t>still</a:t>
            </a:r>
            <a:r>
              <a:rPr lang="it-IT" dirty="0"/>
              <a:t> </a:t>
            </a:r>
            <a:r>
              <a:rPr lang="it-IT" dirty="0" err="1"/>
              <a:t>have</a:t>
            </a:r>
            <a:r>
              <a:rPr lang="it-IT" dirty="0"/>
              <a:t> to </a:t>
            </a:r>
            <a:r>
              <a:rPr lang="it-IT" dirty="0" err="1"/>
              <a:t>find</a:t>
            </a:r>
            <a:r>
              <a:rPr lang="it-IT" dirty="0"/>
              <a:t> the more </a:t>
            </a:r>
            <a:r>
              <a:rPr lang="it-IT" dirty="0" err="1"/>
              <a:t>practical</a:t>
            </a:r>
            <a:r>
              <a:rPr lang="it-IT" dirty="0"/>
              <a:t> </a:t>
            </a:r>
            <a:r>
              <a:rPr lang="it-IT" dirty="0" err="1"/>
              <a:t>approach</a:t>
            </a:r>
            <a:r>
              <a:rPr lang="it-IT" dirty="0"/>
              <a:t> of </a:t>
            </a:r>
            <a:r>
              <a:rPr lang="it-IT" dirty="0" err="1"/>
              <a:t>reasons</a:t>
            </a:r>
            <a:r>
              <a:rPr lang="it-IT" dirty="0"/>
              <a:t> for </a:t>
            </a:r>
            <a:r>
              <a:rPr lang="it-IT" dirty="0" err="1"/>
              <a:t>variability</a:t>
            </a:r>
            <a:endParaRPr lang="en-PH" dirty="0"/>
          </a:p>
        </p:txBody>
      </p:sp>
      <p:sp>
        <p:nvSpPr>
          <p:cNvPr id="4" name="Slide Number Placeholder 3"/>
          <p:cNvSpPr>
            <a:spLocks noGrp="1"/>
          </p:cNvSpPr>
          <p:nvPr>
            <p:ph type="sldNum" sz="quarter" idx="10"/>
          </p:nvPr>
        </p:nvSpPr>
        <p:spPr/>
        <p:txBody>
          <a:bodyPr/>
          <a:lstStyle/>
          <a:p>
            <a:fld id="{82869989-EB00-4EE7-BCB5-25BDC5BB29F8}" type="slidenum">
              <a:rPr lang="en-US" smtClean="0"/>
              <a:t>22</a:t>
            </a:fld>
            <a:endParaRPr lang="en-US"/>
          </a:p>
        </p:txBody>
      </p:sp>
    </p:spTree>
    <p:extLst>
      <p:ext uri="{BB962C8B-B14F-4D97-AF65-F5344CB8AC3E}">
        <p14:creationId xmlns:p14="http://schemas.microsoft.com/office/powerpoint/2010/main" val="556374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19803039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You need to determine how well the model fits the data</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Remember that Linear regression calculates an equation that minimizes the distance between the fitted line and all of the data points. Technically, ordinary least squares (OLS) regression minimizes the sum of the squared residuals. In general, a model fits the data well if the differences between the observed values and the model's predicted values are small and unbiased. </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Is R-squared?</a:t>
            </a:r>
          </a:p>
          <a:p>
            <a:r>
              <a:rPr lang="en-US" sz="1200" b="0" i="0" u="none" strike="noStrike" kern="1200" dirty="0">
                <a:solidFill>
                  <a:schemeClr val="tx1"/>
                </a:solidFill>
                <a:effectLst/>
                <a:latin typeface="+mn-lt"/>
                <a:ea typeface="+mn-ea"/>
                <a:cs typeface="+mn-cs"/>
              </a:rPr>
              <a:t>R-squared is a statistical measure of how close the data are to the fitted regression line. It is also known as the coefficient of determination, or the coefficient of multiple determination for multiple regression.</a:t>
            </a:r>
          </a:p>
          <a:p>
            <a:r>
              <a:rPr lang="en-US" sz="1200" b="0" i="0" u="none" strike="noStrike" kern="1200" dirty="0">
                <a:solidFill>
                  <a:schemeClr val="tx1"/>
                </a:solidFill>
                <a:effectLst/>
                <a:latin typeface="+mn-lt"/>
                <a:ea typeface="+mn-ea"/>
                <a:cs typeface="+mn-cs"/>
              </a:rPr>
              <a:t>The definition of R-squared is fairly straight-forward; it is the percentage of the response variable variation that is explained by a linear model. </a:t>
            </a:r>
          </a:p>
          <a:p>
            <a:r>
              <a:rPr lang="en-US" sz="1200" b="0" i="0" u="none" strike="noStrike" kern="1200" dirty="0">
                <a:solidFill>
                  <a:schemeClr val="tx1"/>
                </a:solidFill>
                <a:effectLst/>
                <a:latin typeface="+mn-lt"/>
                <a:ea typeface="+mn-ea"/>
                <a:cs typeface="+mn-cs"/>
              </a:rPr>
              <a:t>Or:</a:t>
            </a:r>
          </a:p>
          <a:p>
            <a:r>
              <a:rPr lang="en-US" sz="1200" b="0" i="0" u="none" strike="noStrike" kern="1200" dirty="0">
                <a:solidFill>
                  <a:schemeClr val="tx1"/>
                </a:solidFill>
                <a:effectLst/>
                <a:latin typeface="+mn-lt"/>
                <a:ea typeface="+mn-ea"/>
                <a:cs typeface="+mn-cs"/>
              </a:rPr>
              <a:t>R-squared = Explained variation / Total variation</a:t>
            </a:r>
          </a:p>
          <a:p>
            <a:r>
              <a:rPr lang="en-US" sz="1200" b="0" i="0" u="none" strike="noStrike" kern="1200" dirty="0">
                <a:solidFill>
                  <a:schemeClr val="tx1"/>
                </a:solidFill>
                <a:effectLst/>
                <a:latin typeface="+mn-lt"/>
                <a:ea typeface="+mn-ea"/>
                <a:cs typeface="+mn-cs"/>
              </a:rPr>
              <a:t>R-squared is always between 0 and 100%:</a:t>
            </a:r>
          </a:p>
          <a:p>
            <a:r>
              <a:rPr lang="en-US" sz="1200" b="0" i="0" u="none" strike="noStrike" kern="1200" dirty="0">
                <a:solidFill>
                  <a:schemeClr val="tx1"/>
                </a:solidFill>
                <a:effectLst/>
                <a:latin typeface="+mn-lt"/>
                <a:ea typeface="+mn-ea"/>
                <a:cs typeface="+mn-cs"/>
              </a:rPr>
              <a:t>0% indicates that the model explains none of the variability of the response data around its mean.</a:t>
            </a:r>
          </a:p>
          <a:p>
            <a:r>
              <a:rPr lang="en-US" sz="1200" b="0" i="0" u="none" strike="noStrike" kern="1200" dirty="0">
                <a:solidFill>
                  <a:schemeClr val="tx1"/>
                </a:solidFill>
                <a:effectLst/>
                <a:latin typeface="+mn-lt"/>
                <a:ea typeface="+mn-ea"/>
                <a:cs typeface="+mn-cs"/>
              </a:rPr>
              <a:t>100% indicates that the model explains all the variability of the response data around its mean.</a:t>
            </a:r>
          </a:p>
          <a:p>
            <a:r>
              <a:rPr lang="en-US" sz="1200" b="0" i="0" u="none" strike="noStrike" kern="1200" dirty="0">
                <a:solidFill>
                  <a:schemeClr val="tx1"/>
                </a:solidFill>
                <a:effectLst/>
                <a:latin typeface="+mn-lt"/>
                <a:ea typeface="+mn-ea"/>
                <a:cs typeface="+mn-cs"/>
              </a:rPr>
              <a:t>In general, the higher the R-squared, the better the model fits your data. However, there are important conditions for this guideline that I’ll talk about both in this post and my next post.</a:t>
            </a:r>
          </a:p>
          <a:p>
            <a:endParaRPr lang="en-US" sz="1200" b="0" i="0" u="none" strike="noStrike" kern="1200" dirty="0">
              <a:solidFill>
                <a:schemeClr val="tx1"/>
              </a:solidFill>
              <a:effectLst/>
              <a:latin typeface="+mn-lt"/>
              <a:ea typeface="+mn-ea"/>
              <a:cs typeface="+mn-cs"/>
            </a:endParaRPr>
          </a:p>
          <a:p>
            <a:endParaRPr lang="it-IT" dirty="0"/>
          </a:p>
          <a:p>
            <a:r>
              <a:rPr lang="it-IT" dirty="0"/>
              <a:t>R </a:t>
            </a:r>
            <a:r>
              <a:rPr lang="it-IT" dirty="0" err="1"/>
              <a:t>square</a:t>
            </a:r>
            <a:r>
              <a:rPr lang="it-IT" dirty="0"/>
              <a:t> - </a:t>
            </a:r>
            <a:r>
              <a:rPr lang="it-IT" dirty="0" err="1"/>
              <a:t>actually</a:t>
            </a:r>
            <a:r>
              <a:rPr lang="it-IT" dirty="0"/>
              <a:t> </a:t>
            </a:r>
            <a:r>
              <a:rPr lang="it-IT" dirty="0" err="1"/>
              <a:t>measure</a:t>
            </a:r>
            <a:r>
              <a:rPr lang="it-IT" dirty="0"/>
              <a:t> the % of </a:t>
            </a:r>
            <a:r>
              <a:rPr lang="it-IT" dirty="0" err="1"/>
              <a:t>variability</a:t>
            </a:r>
            <a:r>
              <a:rPr lang="it-IT" dirty="0"/>
              <a:t>  in </a:t>
            </a:r>
            <a:r>
              <a:rPr lang="it-IT" dirty="0" err="1"/>
              <a:t>your</a:t>
            </a:r>
            <a:r>
              <a:rPr lang="it-IT" dirty="0"/>
              <a:t> </a:t>
            </a:r>
            <a:r>
              <a:rPr lang="it-IT" dirty="0" err="1"/>
              <a:t>dependent</a:t>
            </a:r>
            <a:r>
              <a:rPr lang="it-IT" dirty="0"/>
              <a:t> </a:t>
            </a:r>
            <a:r>
              <a:rPr lang="it-IT" dirty="0" err="1"/>
              <a:t>variable</a:t>
            </a:r>
            <a:r>
              <a:rPr lang="it-IT" dirty="0"/>
              <a:t> </a:t>
            </a:r>
            <a:r>
              <a:rPr lang="it-IT" dirty="0" err="1"/>
              <a:t>that</a:t>
            </a:r>
            <a:r>
              <a:rPr lang="it-IT" dirty="0"/>
              <a:t> </a:t>
            </a:r>
            <a:r>
              <a:rPr lang="it-IT" dirty="0" err="1"/>
              <a:t>is</a:t>
            </a:r>
            <a:r>
              <a:rPr lang="it-IT" dirty="0"/>
              <a:t> </a:t>
            </a:r>
            <a:r>
              <a:rPr lang="it-IT" dirty="0" err="1"/>
              <a:t>accounted</a:t>
            </a:r>
            <a:r>
              <a:rPr lang="it-IT" dirty="0"/>
              <a:t> for or can be </a:t>
            </a:r>
            <a:r>
              <a:rPr lang="it-IT" dirty="0" err="1"/>
              <a:t>explained</a:t>
            </a:r>
            <a:r>
              <a:rPr lang="it-IT" dirty="0"/>
              <a:t> by </a:t>
            </a:r>
            <a:r>
              <a:rPr lang="it-IT" dirty="0" err="1"/>
              <a:t>your</a:t>
            </a:r>
            <a:r>
              <a:rPr lang="it-IT" dirty="0"/>
              <a:t> </a:t>
            </a:r>
            <a:r>
              <a:rPr lang="it-IT" dirty="0" err="1"/>
              <a:t>independent</a:t>
            </a:r>
            <a:r>
              <a:rPr lang="it-IT" dirty="0"/>
              <a:t> </a:t>
            </a:r>
            <a:r>
              <a:rPr lang="it-IT" dirty="0" err="1"/>
              <a:t>variables</a:t>
            </a:r>
            <a:r>
              <a:rPr lang="it-IT" dirty="0"/>
              <a:t> or </a:t>
            </a:r>
            <a:r>
              <a:rPr lang="it-IT" dirty="0" err="1"/>
              <a:t>your</a:t>
            </a:r>
            <a:r>
              <a:rPr lang="it-IT" dirty="0"/>
              <a:t> model</a:t>
            </a:r>
          </a:p>
          <a:p>
            <a:endParaRPr lang="it-IT" dirty="0"/>
          </a:p>
          <a:p>
            <a:r>
              <a:rPr lang="it-IT" dirty="0"/>
              <a:t>So </a:t>
            </a:r>
            <a:r>
              <a:rPr lang="it-IT" dirty="0" err="1"/>
              <a:t>we</a:t>
            </a:r>
            <a:r>
              <a:rPr lang="it-IT" dirty="0"/>
              <a:t> can use </a:t>
            </a:r>
            <a:r>
              <a:rPr lang="it-IT" dirty="0" err="1"/>
              <a:t>this</a:t>
            </a:r>
            <a:r>
              <a:rPr lang="it-IT" dirty="0"/>
              <a:t> to compare </a:t>
            </a:r>
            <a:r>
              <a:rPr lang="it-IT" dirty="0" err="1"/>
              <a:t>our</a:t>
            </a:r>
            <a:r>
              <a:rPr lang="it-IT" dirty="0"/>
              <a:t> </a:t>
            </a:r>
            <a:r>
              <a:rPr lang="it-IT" dirty="0" err="1"/>
              <a:t>models</a:t>
            </a:r>
            <a:r>
              <a:rPr lang="it-IT" dirty="0"/>
              <a:t> </a:t>
            </a:r>
          </a:p>
          <a:p>
            <a:endParaRPr lang="it-IT" dirty="0"/>
          </a:p>
          <a:p>
            <a:r>
              <a:rPr lang="it-IT" dirty="0"/>
              <a:t>R </a:t>
            </a:r>
            <a:r>
              <a:rPr lang="it-IT" dirty="0" err="1"/>
              <a:t>square</a:t>
            </a:r>
            <a:r>
              <a:rPr lang="it-IT" dirty="0"/>
              <a:t> ranges from 0 to 1 </a:t>
            </a:r>
          </a:p>
          <a:p>
            <a:endParaRPr lang="it-IT" dirty="0"/>
          </a:p>
          <a:p>
            <a:r>
              <a:rPr lang="it-IT" dirty="0" err="1"/>
              <a:t>What</a:t>
            </a:r>
            <a:r>
              <a:rPr lang="it-IT" dirty="0"/>
              <a:t> </a:t>
            </a:r>
            <a:r>
              <a:rPr lang="it-IT" dirty="0" err="1"/>
              <a:t>is</a:t>
            </a:r>
            <a:r>
              <a:rPr lang="it-IT" dirty="0"/>
              <a:t> the range of a </a:t>
            </a:r>
            <a:r>
              <a:rPr lang="it-IT" dirty="0" err="1"/>
              <a:t>good</a:t>
            </a:r>
            <a:r>
              <a:rPr lang="it-IT" dirty="0"/>
              <a:t> R </a:t>
            </a:r>
            <a:r>
              <a:rPr lang="it-IT" dirty="0" err="1"/>
              <a:t>square</a:t>
            </a:r>
            <a:r>
              <a:rPr lang="it-IT" dirty="0"/>
              <a:t> </a:t>
            </a:r>
          </a:p>
          <a:p>
            <a:endParaRPr lang="it-IT" dirty="0"/>
          </a:p>
          <a:p>
            <a:r>
              <a:rPr lang="it-IT" dirty="0"/>
              <a:t>INSERT Background on SST = SSE + SSR</a:t>
            </a:r>
          </a:p>
          <a:p>
            <a:endParaRPr lang="it-IT" dirty="0"/>
          </a:p>
          <a:p>
            <a:r>
              <a:rPr lang="it-IT" dirty="0"/>
              <a:t>Part of ANOVA </a:t>
            </a:r>
          </a:p>
          <a:p>
            <a:endParaRPr lang="it-IT" dirty="0"/>
          </a:p>
          <a:p>
            <a:r>
              <a:rPr lang="it-IT" dirty="0"/>
              <a:t>Note </a:t>
            </a:r>
            <a:r>
              <a:rPr lang="it-IT" dirty="0" err="1"/>
              <a:t>that</a:t>
            </a:r>
            <a:r>
              <a:rPr lang="it-IT" dirty="0"/>
              <a:t> </a:t>
            </a:r>
            <a:r>
              <a:rPr lang="it-IT" dirty="0" err="1"/>
              <a:t>despite</a:t>
            </a:r>
            <a:r>
              <a:rPr lang="it-IT" dirty="0"/>
              <a:t> </a:t>
            </a:r>
            <a:r>
              <a:rPr lang="it-IT" dirty="0" err="1"/>
              <a:t>that</a:t>
            </a:r>
            <a:r>
              <a:rPr lang="it-IT" dirty="0"/>
              <a:t> </a:t>
            </a:r>
            <a:r>
              <a:rPr lang="it-IT" dirty="0" err="1"/>
              <a:t>measure</a:t>
            </a:r>
            <a:r>
              <a:rPr lang="it-IT" dirty="0"/>
              <a:t>, </a:t>
            </a:r>
            <a:r>
              <a:rPr lang="it-IT" dirty="0" err="1"/>
              <a:t>we</a:t>
            </a:r>
            <a:r>
              <a:rPr lang="it-IT" dirty="0"/>
              <a:t> </a:t>
            </a:r>
            <a:r>
              <a:rPr lang="it-IT" dirty="0" err="1"/>
              <a:t>still</a:t>
            </a:r>
            <a:r>
              <a:rPr lang="it-IT" dirty="0"/>
              <a:t> </a:t>
            </a:r>
            <a:r>
              <a:rPr lang="it-IT" dirty="0" err="1"/>
              <a:t>have</a:t>
            </a:r>
            <a:r>
              <a:rPr lang="it-IT" dirty="0"/>
              <a:t> to </a:t>
            </a:r>
            <a:r>
              <a:rPr lang="it-IT" dirty="0" err="1"/>
              <a:t>find</a:t>
            </a:r>
            <a:r>
              <a:rPr lang="it-IT" dirty="0"/>
              <a:t> the more </a:t>
            </a:r>
            <a:r>
              <a:rPr lang="it-IT" dirty="0" err="1"/>
              <a:t>practical</a:t>
            </a:r>
            <a:r>
              <a:rPr lang="it-IT" dirty="0"/>
              <a:t> </a:t>
            </a:r>
            <a:r>
              <a:rPr lang="it-IT" dirty="0" err="1"/>
              <a:t>approach</a:t>
            </a:r>
            <a:r>
              <a:rPr lang="it-IT" dirty="0"/>
              <a:t> of </a:t>
            </a:r>
            <a:r>
              <a:rPr lang="it-IT" dirty="0" err="1"/>
              <a:t>reasons</a:t>
            </a:r>
            <a:r>
              <a:rPr lang="it-IT" dirty="0"/>
              <a:t> for </a:t>
            </a:r>
            <a:r>
              <a:rPr lang="it-IT" dirty="0" err="1"/>
              <a:t>variability</a:t>
            </a:r>
            <a:endParaRPr lang="en-PH" dirty="0"/>
          </a:p>
        </p:txBody>
      </p:sp>
      <p:sp>
        <p:nvSpPr>
          <p:cNvPr id="4" name="Slide Number Placeholder 3"/>
          <p:cNvSpPr>
            <a:spLocks noGrp="1"/>
          </p:cNvSpPr>
          <p:nvPr>
            <p:ph type="sldNum" sz="quarter" idx="10"/>
          </p:nvPr>
        </p:nvSpPr>
        <p:spPr/>
        <p:txBody>
          <a:bodyPr/>
          <a:lstStyle/>
          <a:p>
            <a:fld id="{82869989-EB00-4EE7-BCB5-25BDC5BB29F8}" type="slidenum">
              <a:rPr lang="en-US" smtClean="0"/>
              <a:t>23</a:t>
            </a:fld>
            <a:endParaRPr lang="en-US"/>
          </a:p>
        </p:txBody>
      </p:sp>
    </p:spTree>
    <p:extLst>
      <p:ext uri="{BB962C8B-B14F-4D97-AF65-F5344CB8AC3E}">
        <p14:creationId xmlns:p14="http://schemas.microsoft.com/office/powerpoint/2010/main" val="41009600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You need to determine how well the model fits the data</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Remember that Linear regression calculates an equation that minimizes the distance between the fitted line and all of the data points. Technically, ordinary least squares (OLS) regression minimizes the sum of the squared residuals. In general, a model fits the data well if the differences between the observed values and the model's predicted values are small and unbiased. </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Is R-squared?</a:t>
            </a:r>
          </a:p>
          <a:p>
            <a:r>
              <a:rPr lang="en-US" sz="1200" b="0" i="0" u="none" strike="noStrike" kern="1200" dirty="0">
                <a:solidFill>
                  <a:schemeClr val="tx1"/>
                </a:solidFill>
                <a:effectLst/>
                <a:latin typeface="+mn-lt"/>
                <a:ea typeface="+mn-ea"/>
                <a:cs typeface="+mn-cs"/>
              </a:rPr>
              <a:t>R-squared is a statistical measure of how close the data are to the fitted regression line. It is also known as the coefficient of determination, or the coefficient of multiple determination for multiple regression.</a:t>
            </a:r>
          </a:p>
          <a:p>
            <a:r>
              <a:rPr lang="en-US" sz="1200" b="0" i="0" u="none" strike="noStrike" kern="1200" dirty="0">
                <a:solidFill>
                  <a:schemeClr val="tx1"/>
                </a:solidFill>
                <a:effectLst/>
                <a:latin typeface="+mn-lt"/>
                <a:ea typeface="+mn-ea"/>
                <a:cs typeface="+mn-cs"/>
              </a:rPr>
              <a:t>The definition of R-squared is fairly straight-forward; it is the percentage of the response variable variation that is explained by a linear model. </a:t>
            </a:r>
          </a:p>
          <a:p>
            <a:r>
              <a:rPr lang="en-US" sz="1200" b="0" i="0" u="none" strike="noStrike" kern="1200" dirty="0">
                <a:solidFill>
                  <a:schemeClr val="tx1"/>
                </a:solidFill>
                <a:effectLst/>
                <a:latin typeface="+mn-lt"/>
                <a:ea typeface="+mn-ea"/>
                <a:cs typeface="+mn-cs"/>
              </a:rPr>
              <a:t>Or:</a:t>
            </a:r>
          </a:p>
          <a:p>
            <a:r>
              <a:rPr lang="en-US" sz="1200" b="0" i="0" u="none" strike="noStrike" kern="1200" dirty="0">
                <a:solidFill>
                  <a:schemeClr val="tx1"/>
                </a:solidFill>
                <a:effectLst/>
                <a:latin typeface="+mn-lt"/>
                <a:ea typeface="+mn-ea"/>
                <a:cs typeface="+mn-cs"/>
              </a:rPr>
              <a:t>R-squared = Explained variation / Total variation</a:t>
            </a:r>
          </a:p>
          <a:p>
            <a:r>
              <a:rPr lang="en-US" sz="1200" b="0" i="0" u="none" strike="noStrike" kern="1200" dirty="0">
                <a:solidFill>
                  <a:schemeClr val="tx1"/>
                </a:solidFill>
                <a:effectLst/>
                <a:latin typeface="+mn-lt"/>
                <a:ea typeface="+mn-ea"/>
                <a:cs typeface="+mn-cs"/>
              </a:rPr>
              <a:t>R-squared is always between 0 and 100%:</a:t>
            </a:r>
          </a:p>
          <a:p>
            <a:r>
              <a:rPr lang="en-US" sz="1200" b="0" i="0" u="none" strike="noStrike" kern="1200" dirty="0">
                <a:solidFill>
                  <a:schemeClr val="tx1"/>
                </a:solidFill>
                <a:effectLst/>
                <a:latin typeface="+mn-lt"/>
                <a:ea typeface="+mn-ea"/>
                <a:cs typeface="+mn-cs"/>
              </a:rPr>
              <a:t>0% indicates that the model explains none of the variability of the response data around its mean.</a:t>
            </a:r>
          </a:p>
          <a:p>
            <a:r>
              <a:rPr lang="en-US" sz="1200" b="0" i="0" u="none" strike="noStrike" kern="1200" dirty="0">
                <a:solidFill>
                  <a:schemeClr val="tx1"/>
                </a:solidFill>
                <a:effectLst/>
                <a:latin typeface="+mn-lt"/>
                <a:ea typeface="+mn-ea"/>
                <a:cs typeface="+mn-cs"/>
              </a:rPr>
              <a:t>100% indicates that the model explains all the variability of the response data around its mean.</a:t>
            </a:r>
          </a:p>
          <a:p>
            <a:r>
              <a:rPr lang="en-US" sz="1200" b="0" i="0" u="none" strike="noStrike" kern="1200" dirty="0">
                <a:solidFill>
                  <a:schemeClr val="tx1"/>
                </a:solidFill>
                <a:effectLst/>
                <a:latin typeface="+mn-lt"/>
                <a:ea typeface="+mn-ea"/>
                <a:cs typeface="+mn-cs"/>
              </a:rPr>
              <a:t>In general, the higher the R-squared, the better the model fits your data. However, there are important conditions for this guideline that I’ll talk about both in this post and my next post.</a:t>
            </a:r>
          </a:p>
          <a:p>
            <a:endParaRPr lang="en-US" sz="1200" b="0" i="0" u="none" strike="noStrike" kern="1200" dirty="0">
              <a:solidFill>
                <a:schemeClr val="tx1"/>
              </a:solidFill>
              <a:effectLst/>
              <a:latin typeface="+mn-lt"/>
              <a:ea typeface="+mn-ea"/>
              <a:cs typeface="+mn-cs"/>
            </a:endParaRPr>
          </a:p>
          <a:p>
            <a:endParaRPr lang="it-IT" dirty="0"/>
          </a:p>
          <a:p>
            <a:r>
              <a:rPr lang="it-IT" dirty="0"/>
              <a:t>R </a:t>
            </a:r>
            <a:r>
              <a:rPr lang="it-IT" dirty="0" err="1"/>
              <a:t>square</a:t>
            </a:r>
            <a:r>
              <a:rPr lang="it-IT" dirty="0"/>
              <a:t> - </a:t>
            </a:r>
            <a:r>
              <a:rPr lang="it-IT" dirty="0" err="1"/>
              <a:t>actually</a:t>
            </a:r>
            <a:r>
              <a:rPr lang="it-IT" dirty="0"/>
              <a:t> </a:t>
            </a:r>
            <a:r>
              <a:rPr lang="it-IT" dirty="0" err="1"/>
              <a:t>measure</a:t>
            </a:r>
            <a:r>
              <a:rPr lang="it-IT" dirty="0"/>
              <a:t> the % of </a:t>
            </a:r>
            <a:r>
              <a:rPr lang="it-IT" dirty="0" err="1"/>
              <a:t>variability</a:t>
            </a:r>
            <a:r>
              <a:rPr lang="it-IT" dirty="0"/>
              <a:t>  in </a:t>
            </a:r>
            <a:r>
              <a:rPr lang="it-IT" dirty="0" err="1"/>
              <a:t>your</a:t>
            </a:r>
            <a:r>
              <a:rPr lang="it-IT" dirty="0"/>
              <a:t> </a:t>
            </a:r>
            <a:r>
              <a:rPr lang="it-IT" dirty="0" err="1"/>
              <a:t>dependent</a:t>
            </a:r>
            <a:r>
              <a:rPr lang="it-IT" dirty="0"/>
              <a:t> </a:t>
            </a:r>
            <a:r>
              <a:rPr lang="it-IT" dirty="0" err="1"/>
              <a:t>variable</a:t>
            </a:r>
            <a:r>
              <a:rPr lang="it-IT" dirty="0"/>
              <a:t> </a:t>
            </a:r>
            <a:r>
              <a:rPr lang="it-IT" dirty="0" err="1"/>
              <a:t>that</a:t>
            </a:r>
            <a:r>
              <a:rPr lang="it-IT" dirty="0"/>
              <a:t> </a:t>
            </a:r>
            <a:r>
              <a:rPr lang="it-IT" dirty="0" err="1"/>
              <a:t>is</a:t>
            </a:r>
            <a:r>
              <a:rPr lang="it-IT" dirty="0"/>
              <a:t> </a:t>
            </a:r>
            <a:r>
              <a:rPr lang="it-IT" dirty="0" err="1"/>
              <a:t>accounted</a:t>
            </a:r>
            <a:r>
              <a:rPr lang="it-IT" dirty="0"/>
              <a:t> for or can be </a:t>
            </a:r>
            <a:r>
              <a:rPr lang="it-IT" dirty="0" err="1"/>
              <a:t>explained</a:t>
            </a:r>
            <a:r>
              <a:rPr lang="it-IT" dirty="0"/>
              <a:t> by </a:t>
            </a:r>
            <a:r>
              <a:rPr lang="it-IT" dirty="0" err="1"/>
              <a:t>your</a:t>
            </a:r>
            <a:r>
              <a:rPr lang="it-IT" dirty="0"/>
              <a:t> </a:t>
            </a:r>
            <a:r>
              <a:rPr lang="it-IT" dirty="0" err="1"/>
              <a:t>independent</a:t>
            </a:r>
            <a:r>
              <a:rPr lang="it-IT" dirty="0"/>
              <a:t> </a:t>
            </a:r>
            <a:r>
              <a:rPr lang="it-IT" dirty="0" err="1"/>
              <a:t>variables</a:t>
            </a:r>
            <a:r>
              <a:rPr lang="it-IT" dirty="0"/>
              <a:t> or </a:t>
            </a:r>
            <a:r>
              <a:rPr lang="it-IT" dirty="0" err="1"/>
              <a:t>your</a:t>
            </a:r>
            <a:r>
              <a:rPr lang="it-IT" dirty="0"/>
              <a:t> model</a:t>
            </a:r>
          </a:p>
          <a:p>
            <a:endParaRPr lang="it-IT" dirty="0"/>
          </a:p>
          <a:p>
            <a:r>
              <a:rPr lang="it-IT" dirty="0"/>
              <a:t>So </a:t>
            </a:r>
            <a:r>
              <a:rPr lang="it-IT" dirty="0" err="1"/>
              <a:t>we</a:t>
            </a:r>
            <a:r>
              <a:rPr lang="it-IT" dirty="0"/>
              <a:t> can use </a:t>
            </a:r>
            <a:r>
              <a:rPr lang="it-IT" dirty="0" err="1"/>
              <a:t>this</a:t>
            </a:r>
            <a:r>
              <a:rPr lang="it-IT" dirty="0"/>
              <a:t> to compare </a:t>
            </a:r>
            <a:r>
              <a:rPr lang="it-IT" dirty="0" err="1"/>
              <a:t>our</a:t>
            </a:r>
            <a:r>
              <a:rPr lang="it-IT" dirty="0"/>
              <a:t> </a:t>
            </a:r>
            <a:r>
              <a:rPr lang="it-IT" dirty="0" err="1"/>
              <a:t>models</a:t>
            </a:r>
            <a:r>
              <a:rPr lang="it-IT" dirty="0"/>
              <a:t> </a:t>
            </a:r>
          </a:p>
          <a:p>
            <a:endParaRPr lang="it-IT" dirty="0"/>
          </a:p>
          <a:p>
            <a:r>
              <a:rPr lang="it-IT" dirty="0"/>
              <a:t>R </a:t>
            </a:r>
            <a:r>
              <a:rPr lang="it-IT" dirty="0" err="1"/>
              <a:t>square</a:t>
            </a:r>
            <a:r>
              <a:rPr lang="it-IT" dirty="0"/>
              <a:t> ranges from 0 to 1 </a:t>
            </a:r>
          </a:p>
          <a:p>
            <a:endParaRPr lang="it-IT" dirty="0"/>
          </a:p>
          <a:p>
            <a:r>
              <a:rPr lang="it-IT" dirty="0" err="1"/>
              <a:t>What</a:t>
            </a:r>
            <a:r>
              <a:rPr lang="it-IT" dirty="0"/>
              <a:t> </a:t>
            </a:r>
            <a:r>
              <a:rPr lang="it-IT" dirty="0" err="1"/>
              <a:t>is</a:t>
            </a:r>
            <a:r>
              <a:rPr lang="it-IT" dirty="0"/>
              <a:t> the range of a </a:t>
            </a:r>
            <a:r>
              <a:rPr lang="it-IT" dirty="0" err="1"/>
              <a:t>good</a:t>
            </a:r>
            <a:r>
              <a:rPr lang="it-IT" dirty="0"/>
              <a:t> R </a:t>
            </a:r>
            <a:r>
              <a:rPr lang="it-IT" dirty="0" err="1"/>
              <a:t>square</a:t>
            </a:r>
            <a:r>
              <a:rPr lang="it-IT" dirty="0"/>
              <a:t> </a:t>
            </a:r>
          </a:p>
          <a:p>
            <a:endParaRPr lang="it-IT" dirty="0"/>
          </a:p>
          <a:p>
            <a:r>
              <a:rPr lang="it-IT" dirty="0"/>
              <a:t>INSERT Background on SST = SSE + SSR</a:t>
            </a:r>
          </a:p>
          <a:p>
            <a:endParaRPr lang="it-IT" dirty="0"/>
          </a:p>
          <a:p>
            <a:r>
              <a:rPr lang="it-IT" dirty="0"/>
              <a:t>Part of ANOVA </a:t>
            </a:r>
          </a:p>
          <a:p>
            <a:endParaRPr lang="it-IT" dirty="0"/>
          </a:p>
          <a:p>
            <a:r>
              <a:rPr lang="it-IT" dirty="0"/>
              <a:t>Note </a:t>
            </a:r>
            <a:r>
              <a:rPr lang="it-IT" dirty="0" err="1"/>
              <a:t>that</a:t>
            </a:r>
            <a:r>
              <a:rPr lang="it-IT" dirty="0"/>
              <a:t> </a:t>
            </a:r>
            <a:r>
              <a:rPr lang="it-IT" dirty="0" err="1"/>
              <a:t>despite</a:t>
            </a:r>
            <a:r>
              <a:rPr lang="it-IT" dirty="0"/>
              <a:t> </a:t>
            </a:r>
            <a:r>
              <a:rPr lang="it-IT" dirty="0" err="1"/>
              <a:t>that</a:t>
            </a:r>
            <a:r>
              <a:rPr lang="it-IT" dirty="0"/>
              <a:t> </a:t>
            </a:r>
            <a:r>
              <a:rPr lang="it-IT" dirty="0" err="1"/>
              <a:t>measure</a:t>
            </a:r>
            <a:r>
              <a:rPr lang="it-IT" dirty="0"/>
              <a:t>, </a:t>
            </a:r>
            <a:r>
              <a:rPr lang="it-IT" dirty="0" err="1"/>
              <a:t>we</a:t>
            </a:r>
            <a:r>
              <a:rPr lang="it-IT" dirty="0"/>
              <a:t> </a:t>
            </a:r>
            <a:r>
              <a:rPr lang="it-IT" dirty="0" err="1"/>
              <a:t>still</a:t>
            </a:r>
            <a:r>
              <a:rPr lang="it-IT" dirty="0"/>
              <a:t> </a:t>
            </a:r>
            <a:r>
              <a:rPr lang="it-IT" dirty="0" err="1"/>
              <a:t>have</a:t>
            </a:r>
            <a:r>
              <a:rPr lang="it-IT" dirty="0"/>
              <a:t> to </a:t>
            </a:r>
            <a:r>
              <a:rPr lang="it-IT" dirty="0" err="1"/>
              <a:t>find</a:t>
            </a:r>
            <a:r>
              <a:rPr lang="it-IT" dirty="0"/>
              <a:t> the more </a:t>
            </a:r>
            <a:r>
              <a:rPr lang="it-IT" dirty="0" err="1"/>
              <a:t>practical</a:t>
            </a:r>
            <a:r>
              <a:rPr lang="it-IT" dirty="0"/>
              <a:t> </a:t>
            </a:r>
            <a:r>
              <a:rPr lang="it-IT" dirty="0" err="1"/>
              <a:t>approach</a:t>
            </a:r>
            <a:r>
              <a:rPr lang="it-IT" dirty="0"/>
              <a:t> of </a:t>
            </a:r>
            <a:r>
              <a:rPr lang="it-IT" dirty="0" err="1"/>
              <a:t>reasons</a:t>
            </a:r>
            <a:r>
              <a:rPr lang="it-IT" dirty="0"/>
              <a:t> for </a:t>
            </a:r>
            <a:r>
              <a:rPr lang="it-IT" dirty="0" err="1"/>
              <a:t>variability</a:t>
            </a:r>
            <a:endParaRPr lang="en-PH" dirty="0"/>
          </a:p>
        </p:txBody>
      </p:sp>
      <p:sp>
        <p:nvSpPr>
          <p:cNvPr id="4" name="Slide Number Placeholder 3"/>
          <p:cNvSpPr>
            <a:spLocks noGrp="1"/>
          </p:cNvSpPr>
          <p:nvPr>
            <p:ph type="sldNum" sz="quarter" idx="10"/>
          </p:nvPr>
        </p:nvSpPr>
        <p:spPr/>
        <p:txBody>
          <a:bodyPr/>
          <a:lstStyle/>
          <a:p>
            <a:fld id="{82869989-EB00-4EE7-BCB5-25BDC5BB29F8}" type="slidenum">
              <a:rPr lang="en-US" smtClean="0"/>
              <a:t>24</a:t>
            </a:fld>
            <a:endParaRPr lang="en-US"/>
          </a:p>
        </p:txBody>
      </p:sp>
    </p:spTree>
    <p:extLst>
      <p:ext uri="{BB962C8B-B14F-4D97-AF65-F5344CB8AC3E}">
        <p14:creationId xmlns:p14="http://schemas.microsoft.com/office/powerpoint/2010/main" val="25254595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You need to determine how well the model fits the data</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Remember that Linear regression calculates an equation that minimizes the distance between the fitted line and all of the data points. Technically, ordinary least squares (OLS) regression minimizes the sum of the squared residuals. In general, a model fits the data well if the differences between the observed values and the model's predicted values are small and unbiased. </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Is R-squared?</a:t>
            </a:r>
          </a:p>
          <a:p>
            <a:r>
              <a:rPr lang="en-US" sz="1200" b="0" i="0" u="none" strike="noStrike" kern="1200" dirty="0">
                <a:solidFill>
                  <a:schemeClr val="tx1"/>
                </a:solidFill>
                <a:effectLst/>
                <a:latin typeface="+mn-lt"/>
                <a:ea typeface="+mn-ea"/>
                <a:cs typeface="+mn-cs"/>
              </a:rPr>
              <a:t>R-squared is a statistical measure of how close the data are to the fitted regression line. It is also known as the coefficient of determination, or the coefficient of multiple determination for multiple regression.</a:t>
            </a:r>
          </a:p>
          <a:p>
            <a:r>
              <a:rPr lang="en-US" sz="1200" b="0" i="0" u="none" strike="noStrike" kern="1200" dirty="0">
                <a:solidFill>
                  <a:schemeClr val="tx1"/>
                </a:solidFill>
                <a:effectLst/>
                <a:latin typeface="+mn-lt"/>
                <a:ea typeface="+mn-ea"/>
                <a:cs typeface="+mn-cs"/>
              </a:rPr>
              <a:t>The definition of R-squared is fairly straight-forward; it is the percentage of the response variable variation that is explained by a linear model. </a:t>
            </a:r>
          </a:p>
          <a:p>
            <a:r>
              <a:rPr lang="en-US" sz="1200" b="0" i="0" u="none" strike="noStrike" kern="1200" dirty="0">
                <a:solidFill>
                  <a:schemeClr val="tx1"/>
                </a:solidFill>
                <a:effectLst/>
                <a:latin typeface="+mn-lt"/>
                <a:ea typeface="+mn-ea"/>
                <a:cs typeface="+mn-cs"/>
              </a:rPr>
              <a:t>Or:</a:t>
            </a:r>
          </a:p>
          <a:p>
            <a:r>
              <a:rPr lang="en-US" sz="1200" b="0" i="0" u="none" strike="noStrike" kern="1200" dirty="0">
                <a:solidFill>
                  <a:schemeClr val="tx1"/>
                </a:solidFill>
                <a:effectLst/>
                <a:latin typeface="+mn-lt"/>
                <a:ea typeface="+mn-ea"/>
                <a:cs typeface="+mn-cs"/>
              </a:rPr>
              <a:t>R-squared = Explained variation / Total variation</a:t>
            </a:r>
          </a:p>
          <a:p>
            <a:r>
              <a:rPr lang="en-US" sz="1200" b="0" i="0" u="none" strike="noStrike" kern="1200" dirty="0">
                <a:solidFill>
                  <a:schemeClr val="tx1"/>
                </a:solidFill>
                <a:effectLst/>
                <a:latin typeface="+mn-lt"/>
                <a:ea typeface="+mn-ea"/>
                <a:cs typeface="+mn-cs"/>
              </a:rPr>
              <a:t>R-squared is always between 0 and 100%:</a:t>
            </a:r>
          </a:p>
          <a:p>
            <a:r>
              <a:rPr lang="en-US" sz="1200" b="0" i="0" u="none" strike="noStrike" kern="1200" dirty="0">
                <a:solidFill>
                  <a:schemeClr val="tx1"/>
                </a:solidFill>
                <a:effectLst/>
                <a:latin typeface="+mn-lt"/>
                <a:ea typeface="+mn-ea"/>
                <a:cs typeface="+mn-cs"/>
              </a:rPr>
              <a:t>0% indicates that the model explains none of the variability of the response data around its mean.</a:t>
            </a:r>
          </a:p>
          <a:p>
            <a:r>
              <a:rPr lang="en-US" sz="1200" b="0" i="0" u="none" strike="noStrike" kern="1200" dirty="0">
                <a:solidFill>
                  <a:schemeClr val="tx1"/>
                </a:solidFill>
                <a:effectLst/>
                <a:latin typeface="+mn-lt"/>
                <a:ea typeface="+mn-ea"/>
                <a:cs typeface="+mn-cs"/>
              </a:rPr>
              <a:t>100% indicates that the model explains all the variability of the response data around its mean.</a:t>
            </a:r>
          </a:p>
          <a:p>
            <a:r>
              <a:rPr lang="en-US" sz="1200" b="0" i="0" u="none" strike="noStrike" kern="1200" dirty="0">
                <a:solidFill>
                  <a:schemeClr val="tx1"/>
                </a:solidFill>
                <a:effectLst/>
                <a:latin typeface="+mn-lt"/>
                <a:ea typeface="+mn-ea"/>
                <a:cs typeface="+mn-cs"/>
              </a:rPr>
              <a:t>In general, the higher the R-squared, the better the model fits your data. However, there are important conditions for this guideline that I’ll talk about both in this post and my next post.</a:t>
            </a:r>
          </a:p>
          <a:p>
            <a:endParaRPr lang="en-US" sz="1200" b="0" i="0" u="none" strike="noStrike" kern="1200" dirty="0">
              <a:solidFill>
                <a:schemeClr val="tx1"/>
              </a:solidFill>
              <a:effectLst/>
              <a:latin typeface="+mn-lt"/>
              <a:ea typeface="+mn-ea"/>
              <a:cs typeface="+mn-cs"/>
            </a:endParaRPr>
          </a:p>
          <a:p>
            <a:endParaRPr lang="it-IT" dirty="0"/>
          </a:p>
          <a:p>
            <a:r>
              <a:rPr lang="it-IT" dirty="0"/>
              <a:t>R </a:t>
            </a:r>
            <a:r>
              <a:rPr lang="it-IT" dirty="0" err="1"/>
              <a:t>square</a:t>
            </a:r>
            <a:r>
              <a:rPr lang="it-IT" dirty="0"/>
              <a:t> - </a:t>
            </a:r>
            <a:r>
              <a:rPr lang="it-IT" dirty="0" err="1"/>
              <a:t>actually</a:t>
            </a:r>
            <a:r>
              <a:rPr lang="it-IT" dirty="0"/>
              <a:t> </a:t>
            </a:r>
            <a:r>
              <a:rPr lang="it-IT" dirty="0" err="1"/>
              <a:t>measure</a:t>
            </a:r>
            <a:r>
              <a:rPr lang="it-IT" dirty="0"/>
              <a:t> the % of </a:t>
            </a:r>
            <a:r>
              <a:rPr lang="it-IT" dirty="0" err="1"/>
              <a:t>variability</a:t>
            </a:r>
            <a:r>
              <a:rPr lang="it-IT" dirty="0"/>
              <a:t>  in </a:t>
            </a:r>
            <a:r>
              <a:rPr lang="it-IT" dirty="0" err="1"/>
              <a:t>your</a:t>
            </a:r>
            <a:r>
              <a:rPr lang="it-IT" dirty="0"/>
              <a:t> </a:t>
            </a:r>
            <a:r>
              <a:rPr lang="it-IT" dirty="0" err="1"/>
              <a:t>dependent</a:t>
            </a:r>
            <a:r>
              <a:rPr lang="it-IT" dirty="0"/>
              <a:t> </a:t>
            </a:r>
            <a:r>
              <a:rPr lang="it-IT" dirty="0" err="1"/>
              <a:t>variable</a:t>
            </a:r>
            <a:r>
              <a:rPr lang="it-IT" dirty="0"/>
              <a:t> </a:t>
            </a:r>
            <a:r>
              <a:rPr lang="it-IT" dirty="0" err="1"/>
              <a:t>that</a:t>
            </a:r>
            <a:r>
              <a:rPr lang="it-IT" dirty="0"/>
              <a:t> </a:t>
            </a:r>
            <a:r>
              <a:rPr lang="it-IT" dirty="0" err="1"/>
              <a:t>is</a:t>
            </a:r>
            <a:r>
              <a:rPr lang="it-IT" dirty="0"/>
              <a:t> </a:t>
            </a:r>
            <a:r>
              <a:rPr lang="it-IT" dirty="0" err="1"/>
              <a:t>accounted</a:t>
            </a:r>
            <a:r>
              <a:rPr lang="it-IT" dirty="0"/>
              <a:t> for or can be </a:t>
            </a:r>
            <a:r>
              <a:rPr lang="it-IT" dirty="0" err="1"/>
              <a:t>explained</a:t>
            </a:r>
            <a:r>
              <a:rPr lang="it-IT" dirty="0"/>
              <a:t> by </a:t>
            </a:r>
            <a:r>
              <a:rPr lang="it-IT" dirty="0" err="1"/>
              <a:t>your</a:t>
            </a:r>
            <a:r>
              <a:rPr lang="it-IT" dirty="0"/>
              <a:t> </a:t>
            </a:r>
            <a:r>
              <a:rPr lang="it-IT" dirty="0" err="1"/>
              <a:t>independent</a:t>
            </a:r>
            <a:r>
              <a:rPr lang="it-IT" dirty="0"/>
              <a:t> </a:t>
            </a:r>
            <a:r>
              <a:rPr lang="it-IT" dirty="0" err="1"/>
              <a:t>variables</a:t>
            </a:r>
            <a:r>
              <a:rPr lang="it-IT" dirty="0"/>
              <a:t> or </a:t>
            </a:r>
            <a:r>
              <a:rPr lang="it-IT" dirty="0" err="1"/>
              <a:t>your</a:t>
            </a:r>
            <a:r>
              <a:rPr lang="it-IT" dirty="0"/>
              <a:t> model</a:t>
            </a:r>
          </a:p>
          <a:p>
            <a:endParaRPr lang="it-IT" dirty="0"/>
          </a:p>
          <a:p>
            <a:r>
              <a:rPr lang="it-IT" dirty="0"/>
              <a:t>So </a:t>
            </a:r>
            <a:r>
              <a:rPr lang="it-IT" dirty="0" err="1"/>
              <a:t>we</a:t>
            </a:r>
            <a:r>
              <a:rPr lang="it-IT" dirty="0"/>
              <a:t> can use </a:t>
            </a:r>
            <a:r>
              <a:rPr lang="it-IT" dirty="0" err="1"/>
              <a:t>this</a:t>
            </a:r>
            <a:r>
              <a:rPr lang="it-IT" dirty="0"/>
              <a:t> to compare </a:t>
            </a:r>
            <a:r>
              <a:rPr lang="it-IT" dirty="0" err="1"/>
              <a:t>our</a:t>
            </a:r>
            <a:r>
              <a:rPr lang="it-IT" dirty="0"/>
              <a:t> </a:t>
            </a:r>
            <a:r>
              <a:rPr lang="it-IT" dirty="0" err="1"/>
              <a:t>models</a:t>
            </a:r>
            <a:r>
              <a:rPr lang="it-IT" dirty="0"/>
              <a:t> </a:t>
            </a:r>
          </a:p>
          <a:p>
            <a:endParaRPr lang="it-IT" dirty="0"/>
          </a:p>
          <a:p>
            <a:r>
              <a:rPr lang="it-IT" dirty="0"/>
              <a:t>R </a:t>
            </a:r>
            <a:r>
              <a:rPr lang="it-IT" dirty="0" err="1"/>
              <a:t>square</a:t>
            </a:r>
            <a:r>
              <a:rPr lang="it-IT" dirty="0"/>
              <a:t> ranges from 0 to 1 </a:t>
            </a:r>
          </a:p>
          <a:p>
            <a:endParaRPr lang="it-IT" dirty="0"/>
          </a:p>
          <a:p>
            <a:r>
              <a:rPr lang="it-IT" dirty="0" err="1"/>
              <a:t>What</a:t>
            </a:r>
            <a:r>
              <a:rPr lang="it-IT" dirty="0"/>
              <a:t> </a:t>
            </a:r>
            <a:r>
              <a:rPr lang="it-IT" dirty="0" err="1"/>
              <a:t>is</a:t>
            </a:r>
            <a:r>
              <a:rPr lang="it-IT" dirty="0"/>
              <a:t> the range of a </a:t>
            </a:r>
            <a:r>
              <a:rPr lang="it-IT" dirty="0" err="1"/>
              <a:t>good</a:t>
            </a:r>
            <a:r>
              <a:rPr lang="it-IT" dirty="0"/>
              <a:t> R </a:t>
            </a:r>
            <a:r>
              <a:rPr lang="it-IT" dirty="0" err="1"/>
              <a:t>square</a:t>
            </a:r>
            <a:r>
              <a:rPr lang="it-IT" dirty="0"/>
              <a:t> </a:t>
            </a:r>
          </a:p>
          <a:p>
            <a:endParaRPr lang="it-IT" dirty="0"/>
          </a:p>
          <a:p>
            <a:r>
              <a:rPr lang="it-IT" dirty="0"/>
              <a:t>INSERT Background on SST = SSE + SSR</a:t>
            </a:r>
          </a:p>
          <a:p>
            <a:endParaRPr lang="it-IT" dirty="0"/>
          </a:p>
          <a:p>
            <a:r>
              <a:rPr lang="it-IT" dirty="0"/>
              <a:t>Part of ANOVA </a:t>
            </a:r>
          </a:p>
          <a:p>
            <a:endParaRPr lang="it-IT" dirty="0"/>
          </a:p>
          <a:p>
            <a:r>
              <a:rPr lang="it-IT" dirty="0"/>
              <a:t>Note </a:t>
            </a:r>
            <a:r>
              <a:rPr lang="it-IT" dirty="0" err="1"/>
              <a:t>that</a:t>
            </a:r>
            <a:r>
              <a:rPr lang="it-IT" dirty="0"/>
              <a:t> </a:t>
            </a:r>
            <a:r>
              <a:rPr lang="it-IT" dirty="0" err="1"/>
              <a:t>despite</a:t>
            </a:r>
            <a:r>
              <a:rPr lang="it-IT" dirty="0"/>
              <a:t> </a:t>
            </a:r>
            <a:r>
              <a:rPr lang="it-IT" dirty="0" err="1"/>
              <a:t>that</a:t>
            </a:r>
            <a:r>
              <a:rPr lang="it-IT" dirty="0"/>
              <a:t> </a:t>
            </a:r>
            <a:r>
              <a:rPr lang="it-IT" dirty="0" err="1"/>
              <a:t>measure</a:t>
            </a:r>
            <a:r>
              <a:rPr lang="it-IT" dirty="0"/>
              <a:t>, </a:t>
            </a:r>
            <a:r>
              <a:rPr lang="it-IT" dirty="0" err="1"/>
              <a:t>we</a:t>
            </a:r>
            <a:r>
              <a:rPr lang="it-IT" dirty="0"/>
              <a:t> </a:t>
            </a:r>
            <a:r>
              <a:rPr lang="it-IT" dirty="0" err="1"/>
              <a:t>still</a:t>
            </a:r>
            <a:r>
              <a:rPr lang="it-IT" dirty="0"/>
              <a:t> </a:t>
            </a:r>
            <a:r>
              <a:rPr lang="it-IT" dirty="0" err="1"/>
              <a:t>have</a:t>
            </a:r>
            <a:r>
              <a:rPr lang="it-IT" dirty="0"/>
              <a:t> to </a:t>
            </a:r>
            <a:r>
              <a:rPr lang="it-IT" dirty="0" err="1"/>
              <a:t>find</a:t>
            </a:r>
            <a:r>
              <a:rPr lang="it-IT" dirty="0"/>
              <a:t> the more </a:t>
            </a:r>
            <a:r>
              <a:rPr lang="it-IT" dirty="0" err="1"/>
              <a:t>practical</a:t>
            </a:r>
            <a:r>
              <a:rPr lang="it-IT" dirty="0"/>
              <a:t> </a:t>
            </a:r>
            <a:r>
              <a:rPr lang="it-IT" dirty="0" err="1"/>
              <a:t>approach</a:t>
            </a:r>
            <a:r>
              <a:rPr lang="it-IT" dirty="0"/>
              <a:t> of </a:t>
            </a:r>
            <a:r>
              <a:rPr lang="it-IT" dirty="0" err="1"/>
              <a:t>reasons</a:t>
            </a:r>
            <a:r>
              <a:rPr lang="it-IT" dirty="0"/>
              <a:t> for </a:t>
            </a:r>
            <a:r>
              <a:rPr lang="it-IT" dirty="0" err="1"/>
              <a:t>variability</a:t>
            </a:r>
            <a:endParaRPr lang="en-PH" dirty="0"/>
          </a:p>
        </p:txBody>
      </p:sp>
      <p:sp>
        <p:nvSpPr>
          <p:cNvPr id="4" name="Slide Number Placeholder 3"/>
          <p:cNvSpPr>
            <a:spLocks noGrp="1"/>
          </p:cNvSpPr>
          <p:nvPr>
            <p:ph type="sldNum" sz="quarter" idx="10"/>
          </p:nvPr>
        </p:nvSpPr>
        <p:spPr/>
        <p:txBody>
          <a:bodyPr/>
          <a:lstStyle/>
          <a:p>
            <a:fld id="{82869989-EB00-4EE7-BCB5-25BDC5BB29F8}" type="slidenum">
              <a:rPr lang="en-US" smtClean="0"/>
              <a:t>25</a:t>
            </a:fld>
            <a:endParaRPr lang="en-US"/>
          </a:p>
        </p:txBody>
      </p:sp>
    </p:spTree>
    <p:extLst>
      <p:ext uri="{BB962C8B-B14F-4D97-AF65-F5344CB8AC3E}">
        <p14:creationId xmlns:p14="http://schemas.microsoft.com/office/powerpoint/2010/main" val="29149579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You need to determine how well the model fits the data</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Remember that Linear regression calculates an equation that minimizes the distance between the fitted line and all of the data points. Technically, ordinary least squares (OLS) regression minimizes the sum of the squared residuals. In general, a model fits the data well if the differences between the observed values and the model's predicted values are small and unbiased. </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Is R-squared?</a:t>
            </a:r>
          </a:p>
          <a:p>
            <a:r>
              <a:rPr lang="en-US" sz="1200" b="0" i="0" u="none" strike="noStrike" kern="1200" dirty="0">
                <a:solidFill>
                  <a:schemeClr val="tx1"/>
                </a:solidFill>
                <a:effectLst/>
                <a:latin typeface="+mn-lt"/>
                <a:ea typeface="+mn-ea"/>
                <a:cs typeface="+mn-cs"/>
              </a:rPr>
              <a:t>R-squared is a statistical measure of how close the data are to the fitted regression line. It is also known as the coefficient of determination, or the coefficient of multiple determination for multiple regression.</a:t>
            </a:r>
          </a:p>
          <a:p>
            <a:r>
              <a:rPr lang="en-US" sz="1200" b="0" i="0" u="none" strike="noStrike" kern="1200" dirty="0">
                <a:solidFill>
                  <a:schemeClr val="tx1"/>
                </a:solidFill>
                <a:effectLst/>
                <a:latin typeface="+mn-lt"/>
                <a:ea typeface="+mn-ea"/>
                <a:cs typeface="+mn-cs"/>
              </a:rPr>
              <a:t>The definition of R-squared is fairly straight-forward; it is the percentage of the response variable variation that is explained by a linear model. </a:t>
            </a:r>
          </a:p>
          <a:p>
            <a:r>
              <a:rPr lang="en-US" sz="1200" b="0" i="0" u="none" strike="noStrike" kern="1200" dirty="0">
                <a:solidFill>
                  <a:schemeClr val="tx1"/>
                </a:solidFill>
                <a:effectLst/>
                <a:latin typeface="+mn-lt"/>
                <a:ea typeface="+mn-ea"/>
                <a:cs typeface="+mn-cs"/>
              </a:rPr>
              <a:t>Or:</a:t>
            </a:r>
          </a:p>
          <a:p>
            <a:r>
              <a:rPr lang="en-US" sz="1200" b="0" i="0" u="none" strike="noStrike" kern="1200" dirty="0">
                <a:solidFill>
                  <a:schemeClr val="tx1"/>
                </a:solidFill>
                <a:effectLst/>
                <a:latin typeface="+mn-lt"/>
                <a:ea typeface="+mn-ea"/>
                <a:cs typeface="+mn-cs"/>
              </a:rPr>
              <a:t>R-squared = Explained variation / Total variation</a:t>
            </a:r>
          </a:p>
          <a:p>
            <a:r>
              <a:rPr lang="en-US" sz="1200" b="0" i="0" u="none" strike="noStrike" kern="1200" dirty="0">
                <a:solidFill>
                  <a:schemeClr val="tx1"/>
                </a:solidFill>
                <a:effectLst/>
                <a:latin typeface="+mn-lt"/>
                <a:ea typeface="+mn-ea"/>
                <a:cs typeface="+mn-cs"/>
              </a:rPr>
              <a:t>R-squared is always between 0 and 100%:</a:t>
            </a:r>
          </a:p>
          <a:p>
            <a:r>
              <a:rPr lang="en-US" sz="1200" b="0" i="0" u="none" strike="noStrike" kern="1200" dirty="0">
                <a:solidFill>
                  <a:schemeClr val="tx1"/>
                </a:solidFill>
                <a:effectLst/>
                <a:latin typeface="+mn-lt"/>
                <a:ea typeface="+mn-ea"/>
                <a:cs typeface="+mn-cs"/>
              </a:rPr>
              <a:t>0% indicates that the model explains none of the variability of the response data around its mean.</a:t>
            </a:r>
          </a:p>
          <a:p>
            <a:r>
              <a:rPr lang="en-US" sz="1200" b="0" i="0" u="none" strike="noStrike" kern="1200" dirty="0">
                <a:solidFill>
                  <a:schemeClr val="tx1"/>
                </a:solidFill>
                <a:effectLst/>
                <a:latin typeface="+mn-lt"/>
                <a:ea typeface="+mn-ea"/>
                <a:cs typeface="+mn-cs"/>
              </a:rPr>
              <a:t>100% indicates that the model explains all the variability of the response data around its mean.</a:t>
            </a:r>
          </a:p>
          <a:p>
            <a:r>
              <a:rPr lang="en-US" sz="1200" b="0" i="0" u="none" strike="noStrike" kern="1200" dirty="0">
                <a:solidFill>
                  <a:schemeClr val="tx1"/>
                </a:solidFill>
                <a:effectLst/>
                <a:latin typeface="+mn-lt"/>
                <a:ea typeface="+mn-ea"/>
                <a:cs typeface="+mn-cs"/>
              </a:rPr>
              <a:t>In general, the higher the R-squared, the better the model fits your data. However, there are important conditions for this guideline that I’ll talk about both in this post and my next post.</a:t>
            </a:r>
          </a:p>
          <a:p>
            <a:endParaRPr lang="en-US" sz="1200" b="0" i="0" u="none" strike="noStrike" kern="1200" dirty="0">
              <a:solidFill>
                <a:schemeClr val="tx1"/>
              </a:solidFill>
              <a:effectLst/>
              <a:latin typeface="+mn-lt"/>
              <a:ea typeface="+mn-ea"/>
              <a:cs typeface="+mn-cs"/>
            </a:endParaRPr>
          </a:p>
          <a:p>
            <a:endParaRPr lang="it-IT" dirty="0"/>
          </a:p>
          <a:p>
            <a:r>
              <a:rPr lang="it-IT" dirty="0"/>
              <a:t>R </a:t>
            </a:r>
            <a:r>
              <a:rPr lang="it-IT" dirty="0" err="1"/>
              <a:t>square</a:t>
            </a:r>
            <a:r>
              <a:rPr lang="it-IT" dirty="0"/>
              <a:t> - </a:t>
            </a:r>
            <a:r>
              <a:rPr lang="it-IT" dirty="0" err="1"/>
              <a:t>actually</a:t>
            </a:r>
            <a:r>
              <a:rPr lang="it-IT" dirty="0"/>
              <a:t> </a:t>
            </a:r>
            <a:r>
              <a:rPr lang="it-IT" dirty="0" err="1"/>
              <a:t>measure</a:t>
            </a:r>
            <a:r>
              <a:rPr lang="it-IT" dirty="0"/>
              <a:t> the % of </a:t>
            </a:r>
            <a:r>
              <a:rPr lang="it-IT" dirty="0" err="1"/>
              <a:t>variability</a:t>
            </a:r>
            <a:r>
              <a:rPr lang="it-IT" dirty="0"/>
              <a:t>  in </a:t>
            </a:r>
            <a:r>
              <a:rPr lang="it-IT" dirty="0" err="1"/>
              <a:t>your</a:t>
            </a:r>
            <a:r>
              <a:rPr lang="it-IT" dirty="0"/>
              <a:t> </a:t>
            </a:r>
            <a:r>
              <a:rPr lang="it-IT" dirty="0" err="1"/>
              <a:t>dependent</a:t>
            </a:r>
            <a:r>
              <a:rPr lang="it-IT" dirty="0"/>
              <a:t> </a:t>
            </a:r>
            <a:r>
              <a:rPr lang="it-IT" dirty="0" err="1"/>
              <a:t>variable</a:t>
            </a:r>
            <a:r>
              <a:rPr lang="it-IT" dirty="0"/>
              <a:t> </a:t>
            </a:r>
            <a:r>
              <a:rPr lang="it-IT" dirty="0" err="1"/>
              <a:t>that</a:t>
            </a:r>
            <a:r>
              <a:rPr lang="it-IT" dirty="0"/>
              <a:t> </a:t>
            </a:r>
            <a:r>
              <a:rPr lang="it-IT" dirty="0" err="1"/>
              <a:t>is</a:t>
            </a:r>
            <a:r>
              <a:rPr lang="it-IT" dirty="0"/>
              <a:t> </a:t>
            </a:r>
            <a:r>
              <a:rPr lang="it-IT" dirty="0" err="1"/>
              <a:t>accounted</a:t>
            </a:r>
            <a:r>
              <a:rPr lang="it-IT" dirty="0"/>
              <a:t> for or can be </a:t>
            </a:r>
            <a:r>
              <a:rPr lang="it-IT" dirty="0" err="1"/>
              <a:t>explained</a:t>
            </a:r>
            <a:r>
              <a:rPr lang="it-IT" dirty="0"/>
              <a:t> by </a:t>
            </a:r>
            <a:r>
              <a:rPr lang="it-IT" dirty="0" err="1"/>
              <a:t>your</a:t>
            </a:r>
            <a:r>
              <a:rPr lang="it-IT" dirty="0"/>
              <a:t> </a:t>
            </a:r>
            <a:r>
              <a:rPr lang="it-IT" dirty="0" err="1"/>
              <a:t>independent</a:t>
            </a:r>
            <a:r>
              <a:rPr lang="it-IT" dirty="0"/>
              <a:t> </a:t>
            </a:r>
            <a:r>
              <a:rPr lang="it-IT" dirty="0" err="1"/>
              <a:t>variables</a:t>
            </a:r>
            <a:r>
              <a:rPr lang="it-IT" dirty="0"/>
              <a:t> or </a:t>
            </a:r>
            <a:r>
              <a:rPr lang="it-IT" dirty="0" err="1"/>
              <a:t>your</a:t>
            </a:r>
            <a:r>
              <a:rPr lang="it-IT" dirty="0"/>
              <a:t> model</a:t>
            </a:r>
          </a:p>
          <a:p>
            <a:endParaRPr lang="it-IT" dirty="0"/>
          </a:p>
          <a:p>
            <a:r>
              <a:rPr lang="it-IT" dirty="0"/>
              <a:t>So </a:t>
            </a:r>
            <a:r>
              <a:rPr lang="it-IT" dirty="0" err="1"/>
              <a:t>we</a:t>
            </a:r>
            <a:r>
              <a:rPr lang="it-IT" dirty="0"/>
              <a:t> can use </a:t>
            </a:r>
            <a:r>
              <a:rPr lang="it-IT" dirty="0" err="1"/>
              <a:t>this</a:t>
            </a:r>
            <a:r>
              <a:rPr lang="it-IT" dirty="0"/>
              <a:t> to compare </a:t>
            </a:r>
            <a:r>
              <a:rPr lang="it-IT" dirty="0" err="1"/>
              <a:t>our</a:t>
            </a:r>
            <a:r>
              <a:rPr lang="it-IT" dirty="0"/>
              <a:t> </a:t>
            </a:r>
            <a:r>
              <a:rPr lang="it-IT" dirty="0" err="1"/>
              <a:t>models</a:t>
            </a:r>
            <a:r>
              <a:rPr lang="it-IT" dirty="0"/>
              <a:t> </a:t>
            </a:r>
          </a:p>
          <a:p>
            <a:endParaRPr lang="it-IT" dirty="0"/>
          </a:p>
          <a:p>
            <a:r>
              <a:rPr lang="it-IT" dirty="0"/>
              <a:t>R </a:t>
            </a:r>
            <a:r>
              <a:rPr lang="it-IT" dirty="0" err="1"/>
              <a:t>square</a:t>
            </a:r>
            <a:r>
              <a:rPr lang="it-IT" dirty="0"/>
              <a:t> ranges from 0 to 1 </a:t>
            </a:r>
          </a:p>
          <a:p>
            <a:endParaRPr lang="it-IT" dirty="0"/>
          </a:p>
          <a:p>
            <a:r>
              <a:rPr lang="it-IT" dirty="0" err="1"/>
              <a:t>What</a:t>
            </a:r>
            <a:r>
              <a:rPr lang="it-IT" dirty="0"/>
              <a:t> </a:t>
            </a:r>
            <a:r>
              <a:rPr lang="it-IT" dirty="0" err="1"/>
              <a:t>is</a:t>
            </a:r>
            <a:r>
              <a:rPr lang="it-IT" dirty="0"/>
              <a:t> the range of a </a:t>
            </a:r>
            <a:r>
              <a:rPr lang="it-IT" dirty="0" err="1"/>
              <a:t>good</a:t>
            </a:r>
            <a:r>
              <a:rPr lang="it-IT" dirty="0"/>
              <a:t> R </a:t>
            </a:r>
            <a:r>
              <a:rPr lang="it-IT" dirty="0" err="1"/>
              <a:t>square</a:t>
            </a:r>
            <a:r>
              <a:rPr lang="it-IT" dirty="0"/>
              <a:t> </a:t>
            </a:r>
          </a:p>
          <a:p>
            <a:endParaRPr lang="it-IT" dirty="0"/>
          </a:p>
          <a:p>
            <a:r>
              <a:rPr lang="it-IT" dirty="0"/>
              <a:t>INSERT Background on SST = SSE + SSR</a:t>
            </a:r>
          </a:p>
          <a:p>
            <a:endParaRPr lang="it-IT" dirty="0"/>
          </a:p>
          <a:p>
            <a:r>
              <a:rPr lang="it-IT" dirty="0"/>
              <a:t>Part of ANOVA </a:t>
            </a:r>
          </a:p>
          <a:p>
            <a:endParaRPr lang="it-IT" dirty="0"/>
          </a:p>
          <a:p>
            <a:r>
              <a:rPr lang="it-IT" dirty="0"/>
              <a:t>Note </a:t>
            </a:r>
            <a:r>
              <a:rPr lang="it-IT" dirty="0" err="1"/>
              <a:t>that</a:t>
            </a:r>
            <a:r>
              <a:rPr lang="it-IT" dirty="0"/>
              <a:t> </a:t>
            </a:r>
            <a:r>
              <a:rPr lang="it-IT" dirty="0" err="1"/>
              <a:t>despite</a:t>
            </a:r>
            <a:r>
              <a:rPr lang="it-IT" dirty="0"/>
              <a:t> </a:t>
            </a:r>
            <a:r>
              <a:rPr lang="it-IT" dirty="0" err="1"/>
              <a:t>that</a:t>
            </a:r>
            <a:r>
              <a:rPr lang="it-IT" dirty="0"/>
              <a:t> </a:t>
            </a:r>
            <a:r>
              <a:rPr lang="it-IT" dirty="0" err="1"/>
              <a:t>measure</a:t>
            </a:r>
            <a:r>
              <a:rPr lang="it-IT" dirty="0"/>
              <a:t>, </a:t>
            </a:r>
            <a:r>
              <a:rPr lang="it-IT" dirty="0" err="1"/>
              <a:t>we</a:t>
            </a:r>
            <a:r>
              <a:rPr lang="it-IT" dirty="0"/>
              <a:t> </a:t>
            </a:r>
            <a:r>
              <a:rPr lang="it-IT" dirty="0" err="1"/>
              <a:t>still</a:t>
            </a:r>
            <a:r>
              <a:rPr lang="it-IT" dirty="0"/>
              <a:t> </a:t>
            </a:r>
            <a:r>
              <a:rPr lang="it-IT" dirty="0" err="1"/>
              <a:t>have</a:t>
            </a:r>
            <a:r>
              <a:rPr lang="it-IT" dirty="0"/>
              <a:t> to </a:t>
            </a:r>
            <a:r>
              <a:rPr lang="it-IT" dirty="0" err="1"/>
              <a:t>find</a:t>
            </a:r>
            <a:r>
              <a:rPr lang="it-IT" dirty="0"/>
              <a:t> the more </a:t>
            </a:r>
            <a:r>
              <a:rPr lang="it-IT" dirty="0" err="1"/>
              <a:t>practical</a:t>
            </a:r>
            <a:r>
              <a:rPr lang="it-IT" dirty="0"/>
              <a:t> </a:t>
            </a:r>
            <a:r>
              <a:rPr lang="it-IT" dirty="0" err="1"/>
              <a:t>approach</a:t>
            </a:r>
            <a:r>
              <a:rPr lang="it-IT" dirty="0"/>
              <a:t> of </a:t>
            </a:r>
            <a:r>
              <a:rPr lang="it-IT" dirty="0" err="1"/>
              <a:t>reasons</a:t>
            </a:r>
            <a:r>
              <a:rPr lang="it-IT" dirty="0"/>
              <a:t> for </a:t>
            </a:r>
            <a:r>
              <a:rPr lang="it-IT" dirty="0" err="1"/>
              <a:t>variability</a:t>
            </a:r>
            <a:endParaRPr lang="en-PH" dirty="0"/>
          </a:p>
        </p:txBody>
      </p:sp>
      <p:sp>
        <p:nvSpPr>
          <p:cNvPr id="4" name="Slide Number Placeholder 3"/>
          <p:cNvSpPr>
            <a:spLocks noGrp="1"/>
          </p:cNvSpPr>
          <p:nvPr>
            <p:ph type="sldNum" sz="quarter" idx="10"/>
          </p:nvPr>
        </p:nvSpPr>
        <p:spPr/>
        <p:txBody>
          <a:bodyPr/>
          <a:lstStyle/>
          <a:p>
            <a:fld id="{82869989-EB00-4EE7-BCB5-25BDC5BB29F8}" type="slidenum">
              <a:rPr lang="en-US" smtClean="0"/>
              <a:t>26</a:t>
            </a:fld>
            <a:endParaRPr lang="en-US"/>
          </a:p>
        </p:txBody>
      </p:sp>
    </p:spTree>
    <p:extLst>
      <p:ext uri="{BB962C8B-B14F-4D97-AF65-F5344CB8AC3E}">
        <p14:creationId xmlns:p14="http://schemas.microsoft.com/office/powerpoint/2010/main" val="11767938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82869989-EB00-4EE7-BCB5-25BDC5BB29F8}" type="slidenum">
              <a:rPr lang="en-US" smtClean="0"/>
              <a:t>27</a:t>
            </a:fld>
            <a:endParaRPr lang="en-US"/>
          </a:p>
        </p:txBody>
      </p:sp>
    </p:spTree>
    <p:extLst>
      <p:ext uri="{BB962C8B-B14F-4D97-AF65-F5344CB8AC3E}">
        <p14:creationId xmlns:p14="http://schemas.microsoft.com/office/powerpoint/2010/main" val="39015037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82869989-EB00-4EE7-BCB5-25BDC5BB29F8}" type="slidenum">
              <a:rPr lang="en-US" smtClean="0"/>
              <a:t>28</a:t>
            </a:fld>
            <a:endParaRPr lang="en-US"/>
          </a:p>
        </p:txBody>
      </p:sp>
    </p:spTree>
    <p:extLst>
      <p:ext uri="{BB962C8B-B14F-4D97-AF65-F5344CB8AC3E}">
        <p14:creationId xmlns:p14="http://schemas.microsoft.com/office/powerpoint/2010/main" val="6348487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82869989-EB00-4EE7-BCB5-25BDC5BB29F8}" type="slidenum">
              <a:rPr lang="en-US" smtClean="0"/>
              <a:t>29</a:t>
            </a:fld>
            <a:endParaRPr lang="en-US"/>
          </a:p>
        </p:txBody>
      </p:sp>
    </p:spTree>
    <p:extLst>
      <p:ext uri="{BB962C8B-B14F-4D97-AF65-F5344CB8AC3E}">
        <p14:creationId xmlns:p14="http://schemas.microsoft.com/office/powerpoint/2010/main" val="1404018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82869989-EB00-4EE7-BCB5-25BDC5BB29F8}" type="slidenum">
              <a:rPr lang="en-US" smtClean="0"/>
              <a:t>30</a:t>
            </a:fld>
            <a:endParaRPr lang="en-US"/>
          </a:p>
        </p:txBody>
      </p:sp>
    </p:spTree>
    <p:extLst>
      <p:ext uri="{BB962C8B-B14F-4D97-AF65-F5344CB8AC3E}">
        <p14:creationId xmlns:p14="http://schemas.microsoft.com/office/powerpoint/2010/main" val="39796423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OLS = MIN SSE (</a:t>
            </a:r>
            <a:r>
              <a:rPr lang="it-IT" dirty="0" err="1"/>
              <a:t>will</a:t>
            </a:r>
            <a:r>
              <a:rPr lang="it-IT" dirty="0"/>
              <a:t> be </a:t>
            </a:r>
            <a:r>
              <a:rPr lang="it-IT" dirty="0" err="1"/>
              <a:t>discussed</a:t>
            </a:r>
            <a:r>
              <a:rPr lang="it-IT" dirty="0"/>
              <a:t> </a:t>
            </a:r>
            <a:r>
              <a:rPr lang="it-IT" dirty="0" err="1"/>
              <a:t>later</a:t>
            </a:r>
            <a:r>
              <a:rPr lang="it-IT" dirty="0"/>
              <a:t> on )</a:t>
            </a:r>
          </a:p>
          <a:p>
            <a:endParaRPr lang="it-IT" dirty="0"/>
          </a:p>
          <a:p>
            <a:r>
              <a:rPr lang="it-IT" dirty="0" err="1"/>
              <a:t>Finding</a:t>
            </a:r>
            <a:r>
              <a:rPr lang="it-IT" dirty="0"/>
              <a:t> the line of best </a:t>
            </a:r>
            <a:r>
              <a:rPr lang="it-IT" dirty="0" err="1"/>
              <a:t>fit</a:t>
            </a:r>
            <a:r>
              <a:rPr lang="it-IT" dirty="0"/>
              <a:t> </a:t>
            </a:r>
            <a:r>
              <a:rPr lang="it-IT" dirty="0" err="1"/>
              <a:t>through</a:t>
            </a:r>
            <a:r>
              <a:rPr lang="it-IT" dirty="0"/>
              <a:t> OLS </a:t>
            </a:r>
            <a:r>
              <a:rPr lang="it-IT" dirty="0" err="1"/>
              <a:t>means</a:t>
            </a:r>
            <a:r>
              <a:rPr lang="it-IT" dirty="0"/>
              <a:t> </a:t>
            </a:r>
            <a:r>
              <a:rPr lang="it-IT" dirty="0" err="1"/>
              <a:t>determing</a:t>
            </a:r>
            <a:r>
              <a:rPr lang="it-IT" dirty="0"/>
              <a:t> the line (</a:t>
            </a:r>
            <a:r>
              <a:rPr lang="it-IT" dirty="0" err="1"/>
              <a:t>among</a:t>
            </a:r>
            <a:r>
              <a:rPr lang="it-IT" dirty="0"/>
              <a:t> </a:t>
            </a:r>
            <a:r>
              <a:rPr lang="it-IT" dirty="0" err="1"/>
              <a:t>many</a:t>
            </a:r>
            <a:r>
              <a:rPr lang="it-IT" dirty="0"/>
              <a:t> </a:t>
            </a:r>
            <a:r>
              <a:rPr lang="it-IT" dirty="0" err="1"/>
              <a:t>lines</a:t>
            </a:r>
            <a:r>
              <a:rPr lang="it-IT" dirty="0"/>
              <a:t> </a:t>
            </a:r>
            <a:r>
              <a:rPr lang="it-IT" dirty="0" err="1"/>
              <a:t>that</a:t>
            </a:r>
            <a:r>
              <a:rPr lang="it-IT" dirty="0"/>
              <a:t> can </a:t>
            </a:r>
            <a:r>
              <a:rPr lang="it-IT" dirty="0" err="1"/>
              <a:t>fit</a:t>
            </a:r>
            <a:r>
              <a:rPr lang="it-IT" dirty="0"/>
              <a:t> </a:t>
            </a:r>
            <a:r>
              <a:rPr lang="it-IT" dirty="0" err="1"/>
              <a:t>our</a:t>
            </a:r>
            <a:r>
              <a:rPr lang="it-IT" dirty="0"/>
              <a:t> data) with </a:t>
            </a:r>
            <a:r>
              <a:rPr lang="it-IT" dirty="0" err="1"/>
              <a:t>less</a:t>
            </a:r>
            <a:r>
              <a:rPr lang="it-IT" dirty="0"/>
              <a:t> </a:t>
            </a:r>
            <a:r>
              <a:rPr lang="it-IT" dirty="0" err="1"/>
              <a:t>error</a:t>
            </a:r>
            <a:r>
              <a:rPr lang="it-IT" dirty="0"/>
              <a:t>.  </a:t>
            </a:r>
          </a:p>
          <a:p>
            <a:r>
              <a:rPr lang="it-IT" dirty="0" err="1"/>
              <a:t>This</a:t>
            </a:r>
            <a:r>
              <a:rPr lang="it-IT" dirty="0"/>
              <a:t> </a:t>
            </a:r>
            <a:r>
              <a:rPr lang="it-IT" dirty="0" err="1"/>
              <a:t>is</a:t>
            </a:r>
            <a:r>
              <a:rPr lang="it-IT" dirty="0"/>
              <a:t> a </a:t>
            </a:r>
            <a:r>
              <a:rPr lang="it-IT" dirty="0" err="1"/>
              <a:t>minimization</a:t>
            </a:r>
            <a:r>
              <a:rPr lang="it-IT" dirty="0"/>
              <a:t> </a:t>
            </a:r>
            <a:r>
              <a:rPr lang="it-IT" dirty="0" err="1"/>
              <a:t>problem</a:t>
            </a:r>
            <a:r>
              <a:rPr lang="it-IT" dirty="0"/>
              <a:t> </a:t>
            </a:r>
            <a:r>
              <a:rPr lang="it-IT" dirty="0" err="1"/>
              <a:t>using</a:t>
            </a:r>
            <a:r>
              <a:rPr lang="it-IT" dirty="0"/>
              <a:t> </a:t>
            </a:r>
            <a:r>
              <a:rPr lang="it-IT" dirty="0" err="1"/>
              <a:t>Calculus</a:t>
            </a:r>
            <a:r>
              <a:rPr lang="it-IT" dirty="0"/>
              <a:t> and Algebra so I </a:t>
            </a:r>
            <a:r>
              <a:rPr lang="it-IT" dirty="0" err="1"/>
              <a:t>will</a:t>
            </a:r>
            <a:r>
              <a:rPr lang="it-IT" dirty="0"/>
              <a:t> </a:t>
            </a:r>
            <a:r>
              <a:rPr lang="it-IT" dirty="0" err="1"/>
              <a:t>not</a:t>
            </a:r>
            <a:r>
              <a:rPr lang="it-IT" dirty="0"/>
              <a:t> elaborate on </a:t>
            </a:r>
            <a:r>
              <a:rPr lang="it-IT" dirty="0" err="1"/>
              <a:t>this</a:t>
            </a:r>
            <a:r>
              <a:rPr lang="it-IT" dirty="0"/>
              <a:t>.</a:t>
            </a:r>
          </a:p>
          <a:p>
            <a:r>
              <a:rPr lang="it-IT" dirty="0"/>
              <a:t>OLS </a:t>
            </a:r>
            <a:r>
              <a:rPr lang="it-IT" dirty="0" err="1"/>
              <a:t>is</a:t>
            </a:r>
            <a:r>
              <a:rPr lang="it-IT" dirty="0"/>
              <a:t> a </a:t>
            </a:r>
            <a:r>
              <a:rPr lang="it-IT" dirty="0" err="1"/>
              <a:t>powerful</a:t>
            </a:r>
            <a:r>
              <a:rPr lang="it-IT" dirty="0"/>
              <a:t> </a:t>
            </a:r>
            <a:r>
              <a:rPr lang="it-IT" dirty="0" err="1"/>
              <a:t>method</a:t>
            </a:r>
            <a:r>
              <a:rPr lang="it-IT" dirty="0"/>
              <a:t> in </a:t>
            </a:r>
            <a:r>
              <a:rPr lang="it-IT" dirty="0" err="1"/>
              <a:t>finding</a:t>
            </a:r>
            <a:r>
              <a:rPr lang="it-IT" dirty="0"/>
              <a:t> the best </a:t>
            </a:r>
            <a:r>
              <a:rPr lang="it-IT" dirty="0" err="1"/>
              <a:t>fit</a:t>
            </a:r>
            <a:r>
              <a:rPr lang="it-IT" dirty="0"/>
              <a:t> line</a:t>
            </a:r>
          </a:p>
          <a:p>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Error is the difference between prediction and reality: the vertical distance between a real data point and the regression line. OLS is concerned with the </a:t>
            </a:r>
            <a:r>
              <a:rPr lang="en-US" sz="1200" b="0" i="1" u="none" strike="noStrike" kern="1200" dirty="0">
                <a:solidFill>
                  <a:schemeClr val="tx1"/>
                </a:solidFill>
                <a:effectLst/>
                <a:latin typeface="+mn-lt"/>
                <a:ea typeface="+mn-ea"/>
                <a:cs typeface="+mn-cs"/>
              </a:rPr>
              <a:t>squares</a:t>
            </a:r>
            <a:r>
              <a:rPr lang="en-US" sz="1200" b="0" i="0" u="none" strike="noStrike" kern="1200" dirty="0">
                <a:solidFill>
                  <a:schemeClr val="tx1"/>
                </a:solidFill>
                <a:effectLst/>
                <a:latin typeface="+mn-lt"/>
                <a:ea typeface="+mn-ea"/>
                <a:cs typeface="+mn-cs"/>
              </a:rPr>
              <a:t> of the errors. It tries to find the line going through the sample data that minimizes the sum of the squared errors. Below, the squared errors are represented as squares, and your job is to choose betas (the slope and intercept of the regression line) so that the total area of all the squares (the sum of the squared errors) is as small as possible. That's OLS! </a:t>
            </a:r>
            <a:r>
              <a:rPr lang="it-IT" dirty="0"/>
              <a:t>W</a:t>
            </a:r>
            <a:r>
              <a:rPr lang="en-PH" dirty="0" err="1"/>
              <a:t>ebsite</a:t>
            </a:r>
            <a:r>
              <a:rPr lang="en-PH" dirty="0"/>
              <a:t>: http://setosa.io/ev/ordinary-least-squares-regression/</a:t>
            </a:r>
          </a:p>
          <a:p>
            <a:endParaRPr lang="it-IT" dirty="0"/>
          </a:p>
          <a:p>
            <a:r>
              <a:rPr lang="it-IT" dirty="0"/>
              <a:t>B </a:t>
            </a:r>
            <a:r>
              <a:rPr lang="it-IT" dirty="0" err="1"/>
              <a:t>coefficients</a:t>
            </a:r>
            <a:r>
              <a:rPr lang="it-IT" dirty="0"/>
              <a:t> are </a:t>
            </a:r>
            <a:r>
              <a:rPr lang="it-IT" dirty="0" err="1"/>
              <a:t>found</a:t>
            </a:r>
            <a:r>
              <a:rPr lang="it-IT" dirty="0"/>
              <a:t> by </a:t>
            </a:r>
            <a:r>
              <a:rPr lang="it-IT" dirty="0" err="1"/>
              <a:t>minimizing</a:t>
            </a:r>
            <a:r>
              <a:rPr lang="it-IT" dirty="0"/>
              <a:t> the </a:t>
            </a:r>
            <a:r>
              <a:rPr lang="it-IT" dirty="0" err="1"/>
              <a:t>error</a:t>
            </a:r>
            <a:r>
              <a:rPr lang="it-IT" dirty="0"/>
              <a:t> of the </a:t>
            </a:r>
            <a:r>
              <a:rPr lang="it-IT" dirty="0" err="1"/>
              <a:t>prediction</a:t>
            </a:r>
            <a:r>
              <a:rPr lang="it-IT" dirty="0"/>
              <a:t> </a:t>
            </a:r>
          </a:p>
          <a:p>
            <a:endParaRPr lang="it-IT" dirty="0"/>
          </a:p>
          <a:p>
            <a:r>
              <a:rPr lang="it-IT" dirty="0" err="1"/>
              <a:t>But</a:t>
            </a:r>
            <a:r>
              <a:rPr lang="it-IT" dirty="0"/>
              <a:t> </a:t>
            </a:r>
            <a:r>
              <a:rPr lang="it-IT" dirty="0" err="1"/>
              <a:t>how</a:t>
            </a:r>
            <a:r>
              <a:rPr lang="it-IT" dirty="0"/>
              <a:t> do </a:t>
            </a:r>
            <a:r>
              <a:rPr lang="it-IT" dirty="0" err="1"/>
              <a:t>we</a:t>
            </a:r>
            <a:r>
              <a:rPr lang="it-IT" dirty="0"/>
              <a:t> </a:t>
            </a:r>
            <a:r>
              <a:rPr lang="it-IT" dirty="0" err="1"/>
              <a:t>actually</a:t>
            </a:r>
            <a:r>
              <a:rPr lang="it-IT" dirty="0"/>
              <a:t> </a:t>
            </a:r>
            <a:r>
              <a:rPr lang="it-IT" dirty="0" err="1"/>
              <a:t>minimize</a:t>
            </a:r>
            <a:r>
              <a:rPr lang="it-IT" dirty="0"/>
              <a:t> the </a:t>
            </a:r>
            <a:r>
              <a:rPr lang="it-IT" dirty="0" err="1"/>
              <a:t>error</a:t>
            </a:r>
            <a:r>
              <a:rPr lang="it-IT" dirty="0"/>
              <a:t>?</a:t>
            </a:r>
          </a:p>
          <a:p>
            <a:endParaRPr lang="it-IT" dirty="0"/>
          </a:p>
          <a:p>
            <a:endParaRPr lang="it-IT" dirty="0"/>
          </a:p>
          <a:p>
            <a:endParaRPr lang="it-IT" dirty="0"/>
          </a:p>
          <a:p>
            <a:endParaRPr lang="en-PH" dirty="0"/>
          </a:p>
        </p:txBody>
      </p:sp>
      <p:sp>
        <p:nvSpPr>
          <p:cNvPr id="4" name="Slide Number Placeholder 3"/>
          <p:cNvSpPr>
            <a:spLocks noGrp="1"/>
          </p:cNvSpPr>
          <p:nvPr>
            <p:ph type="sldNum" sz="quarter" idx="10"/>
          </p:nvPr>
        </p:nvSpPr>
        <p:spPr/>
        <p:txBody>
          <a:bodyPr/>
          <a:lstStyle/>
          <a:p>
            <a:fld id="{82869989-EB00-4EE7-BCB5-25BDC5BB29F8}" type="slidenum">
              <a:rPr lang="en-US" smtClean="0"/>
              <a:t>31</a:t>
            </a:fld>
            <a:endParaRPr lang="en-US"/>
          </a:p>
        </p:txBody>
      </p:sp>
    </p:spTree>
    <p:extLst>
      <p:ext uri="{BB962C8B-B14F-4D97-AF65-F5344CB8AC3E}">
        <p14:creationId xmlns:p14="http://schemas.microsoft.com/office/powerpoint/2010/main" val="16076356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model is in log-level, so the estimated coeﬃcients for each regressor represent the semi-elasticity of the wage with respect to each regressor. The semi-elasticity is the % change in y due to an absolute change in X.</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estimate for the dummies β represents the direct eﬀect on the dependent variable of each single regressor. The direct eﬀect is the change in the mean average of the dependent variable log(</a:t>
            </a:r>
            <a:r>
              <a:rPr lang="en-US" dirty="0" err="1"/>
              <a:t>wagei</a:t>
            </a:r>
            <a:r>
              <a:rPr lang="en-US" dirty="0"/>
              <a:t>) due to a change in one regressor when all the other are kept ﬁxed.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β0 represents the level of wage of the omitted </a:t>
            </a:r>
            <a:r>
              <a:rPr lang="en-US" dirty="0" err="1"/>
              <a:t>cathegories</a:t>
            </a:r>
            <a:r>
              <a:rPr lang="en-US" dirty="0"/>
              <a:t>, that is being female, unmarried, located in the central regions</a:t>
            </a:r>
          </a:p>
          <a:p>
            <a:endParaRPr lang="en-PH" dirty="0"/>
          </a:p>
        </p:txBody>
      </p:sp>
      <p:sp>
        <p:nvSpPr>
          <p:cNvPr id="4" name="Slide Number Placeholder 3"/>
          <p:cNvSpPr>
            <a:spLocks noGrp="1"/>
          </p:cNvSpPr>
          <p:nvPr>
            <p:ph type="sldNum" sz="quarter" idx="10"/>
          </p:nvPr>
        </p:nvSpPr>
        <p:spPr/>
        <p:txBody>
          <a:bodyPr/>
          <a:lstStyle/>
          <a:p>
            <a:fld id="{82869989-EB00-4EE7-BCB5-25BDC5BB29F8}" type="slidenum">
              <a:rPr lang="en-US" smtClean="0"/>
              <a:t>41</a:t>
            </a:fld>
            <a:endParaRPr lang="en-US"/>
          </a:p>
        </p:txBody>
      </p:sp>
    </p:spTree>
    <p:extLst>
      <p:ext uri="{BB962C8B-B14F-4D97-AF65-F5344CB8AC3E}">
        <p14:creationId xmlns:p14="http://schemas.microsoft.com/office/powerpoint/2010/main" val="1319488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regression analysis estimates the relationship between two or more variables</a:t>
            </a:r>
          </a:p>
          <a:p>
            <a:endParaRPr lang="en-PH" dirty="0"/>
          </a:p>
        </p:txBody>
      </p:sp>
      <p:sp>
        <p:nvSpPr>
          <p:cNvPr id="4" name="Slide Number Placeholder 3"/>
          <p:cNvSpPr>
            <a:spLocks noGrp="1"/>
          </p:cNvSpPr>
          <p:nvPr>
            <p:ph type="sldNum" sz="quarter" idx="10"/>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2497162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model is in log-level, so the estimated coeﬃcients for each regressor represent the </a:t>
            </a:r>
            <a:r>
              <a:rPr lang="en-US" dirty="0" err="1"/>
              <a:t>semielasticity</a:t>
            </a:r>
            <a:r>
              <a:rPr lang="en-US" dirty="0"/>
              <a:t> of the wage with respect to each regressor. The </a:t>
            </a:r>
            <a:r>
              <a:rPr lang="en-US" dirty="0" err="1"/>
              <a:t>semielasticity</a:t>
            </a:r>
            <a:r>
              <a:rPr lang="en-US" dirty="0"/>
              <a:t> is the % change in y due to an absolute change in X.</a:t>
            </a:r>
          </a:p>
          <a:p>
            <a:endParaRPr lang="en-US" dirty="0"/>
          </a:p>
          <a:p>
            <a:r>
              <a:rPr lang="en-US" dirty="0"/>
              <a:t>Each estimate for the dummies β represents the direct eﬀect on the dependent variable of each single regressor. The direct eﬀect is the change in the mean average of the dependent variable log(</a:t>
            </a:r>
            <a:r>
              <a:rPr lang="en-US" dirty="0" err="1"/>
              <a:t>wagei</a:t>
            </a:r>
            <a:r>
              <a:rPr lang="en-US" dirty="0"/>
              <a:t>) due to a change in one regressor when all the other are kept ﬁxed.</a:t>
            </a:r>
          </a:p>
          <a:p>
            <a:endParaRPr lang="en-US" dirty="0"/>
          </a:p>
          <a:p>
            <a:r>
              <a:rPr lang="en-US" dirty="0"/>
              <a:t>β0 represents the level of wage of the omitted </a:t>
            </a:r>
            <a:r>
              <a:rPr lang="en-US" dirty="0" err="1"/>
              <a:t>cathegories</a:t>
            </a:r>
            <a:r>
              <a:rPr lang="en-US" dirty="0"/>
              <a:t>, that is being female, unmarried, located in the central regions</a:t>
            </a:r>
          </a:p>
          <a:p>
            <a:endParaRPr lang="en-PH" dirty="0"/>
          </a:p>
        </p:txBody>
      </p:sp>
      <p:sp>
        <p:nvSpPr>
          <p:cNvPr id="4" name="Slide Number Placeholder 3"/>
          <p:cNvSpPr>
            <a:spLocks noGrp="1"/>
          </p:cNvSpPr>
          <p:nvPr>
            <p:ph type="sldNum" sz="quarter" idx="10"/>
          </p:nvPr>
        </p:nvSpPr>
        <p:spPr/>
        <p:txBody>
          <a:bodyPr/>
          <a:lstStyle/>
          <a:p>
            <a:fld id="{82869989-EB00-4EE7-BCB5-25BDC5BB29F8}" type="slidenum">
              <a:rPr lang="en-US" smtClean="0"/>
              <a:t>42</a:t>
            </a:fld>
            <a:endParaRPr lang="en-US"/>
          </a:p>
        </p:txBody>
      </p:sp>
    </p:spTree>
    <p:extLst>
      <p:ext uri="{BB962C8B-B14F-4D97-AF65-F5344CB8AC3E}">
        <p14:creationId xmlns:p14="http://schemas.microsoft.com/office/powerpoint/2010/main" val="30663145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82869989-EB00-4EE7-BCB5-25BDC5BB29F8}" type="slidenum">
              <a:rPr lang="en-US" smtClean="0"/>
              <a:t>44</a:t>
            </a:fld>
            <a:endParaRPr lang="en-US"/>
          </a:p>
        </p:txBody>
      </p:sp>
    </p:spTree>
    <p:extLst>
      <p:ext uri="{BB962C8B-B14F-4D97-AF65-F5344CB8AC3E}">
        <p14:creationId xmlns:p14="http://schemas.microsoft.com/office/powerpoint/2010/main" val="3239363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multiple benefits of using regression analysis. They are as follows: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Regression analysis also allows us to compare the effects of variables measured on different scales,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such as the effect of price changes and the number of promotional activities. </a:t>
            </a:r>
            <a:endParaRPr lang="en-US" b="1" i="1" dirty="0"/>
          </a:p>
          <a:p>
            <a:r>
              <a:rPr lang="it-IT" dirty="0"/>
              <a:t>GIVE OR ASK OTHER EXAMPLES</a:t>
            </a:r>
          </a:p>
          <a:p>
            <a:endParaRPr lang="it-IT" dirty="0"/>
          </a:p>
          <a:p>
            <a:r>
              <a:rPr lang="it-IT" dirty="0"/>
              <a:t>I</a:t>
            </a:r>
            <a:r>
              <a:rPr lang="en-PH" dirty="0"/>
              <a:t>t is used in different sectors</a:t>
            </a:r>
          </a:p>
          <a:p>
            <a:r>
              <a:rPr lang="it-IT" dirty="0"/>
              <a:t>P</a:t>
            </a:r>
            <a:r>
              <a:rPr lang="en-PH" dirty="0" err="1"/>
              <a:t>rimary</a:t>
            </a:r>
            <a:r>
              <a:rPr lang="en-PH" dirty="0"/>
              <a:t> example is of course, in determining economic indicators or forecasts values of GDP, money supply, population in which the central bank or the government can use this as the basis for a policy decision or an economic program in general</a:t>
            </a:r>
          </a:p>
          <a:p>
            <a:endParaRPr lang="en-PH" dirty="0"/>
          </a:p>
          <a:p>
            <a:r>
              <a:rPr lang="it-IT" dirty="0"/>
              <a:t>I</a:t>
            </a:r>
            <a:r>
              <a:rPr lang="en-PH" dirty="0"/>
              <a:t>n the financial sector, it’s the same, in determining level of investments and what affects it, examining the trends in interest rates and predicting them, etc. </a:t>
            </a:r>
          </a:p>
          <a:p>
            <a:endParaRPr lang="en-PH" dirty="0"/>
          </a:p>
        </p:txBody>
      </p:sp>
      <p:sp>
        <p:nvSpPr>
          <p:cNvPr id="4" name="Slide Number Placeholder 3"/>
          <p:cNvSpPr>
            <a:spLocks noGrp="1"/>
          </p:cNvSpPr>
          <p:nvPr>
            <p:ph type="sldNum" sz="quarter" idx="10"/>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499723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benefits help market researchers / data analysts / data scientists to eliminate and evaluate the best set of variables to be used for building predictive models.</a:t>
            </a:r>
          </a:p>
          <a:p>
            <a:endParaRPr lang="en-PH" dirty="0"/>
          </a:p>
        </p:txBody>
      </p:sp>
      <p:sp>
        <p:nvSpPr>
          <p:cNvPr id="4" name="Slide Number Placeholder 3"/>
          <p:cNvSpPr>
            <a:spLocks noGrp="1"/>
          </p:cNvSpPr>
          <p:nvPr>
            <p:ph type="sldNum" sz="quarter" idx="10"/>
          </p:nvPr>
        </p:nvSpPr>
        <p:spPr/>
        <p:txBody>
          <a:bodyPr/>
          <a:lstStyle/>
          <a:p>
            <a:fld id="{82869989-EB00-4EE7-BCB5-25BDC5BB29F8}" type="slidenum">
              <a:rPr lang="en-US" smtClean="0"/>
              <a:t>7</a:t>
            </a:fld>
            <a:endParaRPr lang="en-US"/>
          </a:p>
        </p:txBody>
      </p:sp>
    </p:spTree>
    <p:extLst>
      <p:ext uri="{BB962C8B-B14F-4D97-AF65-F5344CB8AC3E}">
        <p14:creationId xmlns:p14="http://schemas.microsoft.com/office/powerpoint/2010/main" val="3335439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82869989-EB00-4EE7-BCB5-25BDC5BB29F8}" type="slidenum">
              <a:rPr lang="en-US" smtClean="0"/>
              <a:t>8</a:t>
            </a:fld>
            <a:endParaRPr lang="en-US"/>
          </a:p>
        </p:txBody>
      </p:sp>
    </p:spTree>
    <p:extLst>
      <p:ext uri="{BB962C8B-B14F-4D97-AF65-F5344CB8AC3E}">
        <p14:creationId xmlns:p14="http://schemas.microsoft.com/office/powerpoint/2010/main" val="3757512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A linear regression is the simplest non-trivial relationship.</a:t>
            </a:r>
          </a:p>
          <a:p>
            <a:r>
              <a:rPr lang="en-US" sz="1200" b="0" i="0" u="none" strike="noStrike" kern="1200" dirty="0">
                <a:solidFill>
                  <a:schemeClr val="tx1"/>
                </a:solidFill>
                <a:effectLst/>
                <a:latin typeface="+mn-lt"/>
                <a:ea typeface="+mn-ea"/>
                <a:cs typeface="+mn-cs"/>
              </a:rPr>
              <a:t>Linear </a:t>
            </a:r>
            <a:r>
              <a:rPr lang="it-IT"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A </a:t>
            </a:r>
            <a:r>
              <a:rPr lang="en-US" sz="1200" b="1" i="0" u="none" strike="noStrike" kern="1200" dirty="0">
                <a:solidFill>
                  <a:schemeClr val="tx1"/>
                </a:solidFill>
                <a:effectLst/>
                <a:latin typeface="+mn-lt"/>
                <a:ea typeface="+mn-ea"/>
                <a:cs typeface="+mn-cs"/>
              </a:rPr>
              <a:t>mathematical</a:t>
            </a:r>
            <a:r>
              <a:rPr lang="en-US" sz="1200" b="0" i="0" u="none" strike="noStrike" kern="1200" dirty="0">
                <a:solidFill>
                  <a:schemeClr val="tx1"/>
                </a:solidFill>
                <a:effectLst/>
                <a:latin typeface="+mn-lt"/>
                <a:ea typeface="+mn-ea"/>
                <a:cs typeface="+mn-cs"/>
              </a:rPr>
              <a:t> equation in which no independent-variable is raised to a power greater than one. A simple </a:t>
            </a:r>
            <a:r>
              <a:rPr lang="en-US" sz="1200" b="1" i="0" u="none" strike="noStrike" kern="1200" dirty="0">
                <a:solidFill>
                  <a:schemeClr val="tx1"/>
                </a:solidFill>
                <a:effectLst/>
                <a:latin typeface="+mn-lt"/>
                <a:ea typeface="+mn-ea"/>
                <a:cs typeface="+mn-cs"/>
              </a:rPr>
              <a:t>linear</a:t>
            </a:r>
            <a:r>
              <a:rPr lang="en-US" sz="1200" b="0" i="0" u="none" strike="noStrike" kern="1200" dirty="0">
                <a:solidFill>
                  <a:schemeClr val="tx1"/>
                </a:solidFill>
                <a:effectLst/>
                <a:latin typeface="+mn-lt"/>
                <a:ea typeface="+mn-ea"/>
                <a:cs typeface="+mn-cs"/>
              </a:rPr>
              <a:t> function with only one independent variable (y = a + </a:t>
            </a:r>
            <a:r>
              <a:rPr lang="en-US" sz="1200" b="0" i="0" u="none" strike="noStrike" kern="1200" dirty="0" err="1">
                <a:solidFill>
                  <a:schemeClr val="tx1"/>
                </a:solidFill>
                <a:effectLst/>
                <a:latin typeface="+mn-lt"/>
                <a:ea typeface="+mn-ea"/>
                <a:cs typeface="+mn-cs"/>
              </a:rPr>
              <a:t>bx</a:t>
            </a:r>
            <a:r>
              <a:rPr lang="en-US" sz="1200" b="0" i="0" u="none" strike="noStrike" kern="1200" dirty="0">
                <a:solidFill>
                  <a:schemeClr val="tx1"/>
                </a:solidFill>
                <a:effectLst/>
                <a:latin typeface="+mn-lt"/>
                <a:ea typeface="+mn-ea"/>
                <a:cs typeface="+mn-cs"/>
              </a:rPr>
              <a:t>) traces a straight line when plotted on a graph. Also called </a:t>
            </a:r>
            <a:r>
              <a:rPr lang="en-US" sz="1200" b="1" i="0" u="none" strike="noStrike" kern="1200" dirty="0">
                <a:solidFill>
                  <a:schemeClr val="tx1"/>
                </a:solidFill>
                <a:effectLst/>
                <a:latin typeface="+mn-lt"/>
                <a:ea typeface="+mn-ea"/>
                <a:cs typeface="+mn-cs"/>
              </a:rPr>
              <a:t>linear</a:t>
            </a:r>
            <a:r>
              <a:rPr lang="en-US" sz="1200" b="0" i="0" u="none" strike="noStrike" kern="1200" dirty="0">
                <a:solidFill>
                  <a:schemeClr val="tx1"/>
                </a:solidFill>
                <a:effectLst/>
                <a:latin typeface="+mn-lt"/>
                <a:ea typeface="+mn-ea"/>
                <a:cs typeface="+mn-cs"/>
              </a:rPr>
              <a:t> equation.</a:t>
            </a:r>
            <a:endParaRPr lang="en-PH" dirty="0"/>
          </a:p>
          <a:p>
            <a:endParaRPr lang="en-PH" sz="1200" b="1" kern="1200" dirty="0">
              <a:solidFill>
                <a:schemeClr val="tx1"/>
              </a:solidFill>
              <a:effectLst/>
              <a:latin typeface="+mn-lt"/>
              <a:ea typeface="+mn-ea"/>
              <a:cs typeface="+mn-cs"/>
            </a:endParaRPr>
          </a:p>
          <a:p>
            <a:r>
              <a:rPr lang="en-PH" sz="1200" b="1" kern="1200" dirty="0">
                <a:solidFill>
                  <a:schemeClr val="tx1"/>
                </a:solidFill>
                <a:effectLst/>
                <a:latin typeface="+mn-lt"/>
                <a:ea typeface="+mn-ea"/>
                <a:cs typeface="+mn-cs"/>
              </a:rPr>
              <a:t>LINEAR REGRESSION </a:t>
            </a:r>
            <a:endParaRPr lang="en-PH" sz="1200" kern="1200" dirty="0">
              <a:solidFill>
                <a:schemeClr val="tx1"/>
              </a:solidFill>
              <a:effectLst/>
              <a:latin typeface="+mn-lt"/>
              <a:ea typeface="+mn-ea"/>
              <a:cs typeface="+mn-cs"/>
            </a:endParaRPr>
          </a:p>
          <a:p>
            <a:r>
              <a:rPr lang="en-PH" sz="1200" kern="1200" dirty="0">
                <a:solidFill>
                  <a:schemeClr val="tx1"/>
                </a:solidFill>
                <a:effectLst/>
                <a:latin typeface="+mn-lt"/>
                <a:ea typeface="+mn-ea"/>
                <a:cs typeface="+mn-cs"/>
              </a:rPr>
              <a:t>Is a linear approximation of a </a:t>
            </a:r>
            <a:r>
              <a:rPr lang="en-PH" sz="1200" b="1" kern="1200" dirty="0">
                <a:solidFill>
                  <a:schemeClr val="tx1"/>
                </a:solidFill>
                <a:effectLst/>
                <a:latin typeface="+mn-lt"/>
                <a:ea typeface="+mn-ea"/>
                <a:cs typeface="+mn-cs"/>
              </a:rPr>
              <a:t>causal relationship </a:t>
            </a:r>
            <a:r>
              <a:rPr lang="en-PH" sz="1200" kern="1200" dirty="0">
                <a:solidFill>
                  <a:schemeClr val="tx1"/>
                </a:solidFill>
                <a:effectLst/>
                <a:latin typeface="+mn-lt"/>
                <a:ea typeface="+mn-ea"/>
                <a:cs typeface="+mn-cs"/>
              </a:rPr>
              <a:t>between two or more variables</a:t>
            </a:r>
          </a:p>
          <a:p>
            <a:r>
              <a:rPr lang="en-PH" sz="1200" kern="1200" dirty="0">
                <a:solidFill>
                  <a:schemeClr val="tx1"/>
                </a:solidFill>
                <a:effectLst/>
                <a:latin typeface="+mn-lt"/>
                <a:ea typeface="+mn-ea"/>
                <a:cs typeface="+mn-cs"/>
              </a:rPr>
              <a:t>They are one of the most common ways to make inferences in predictions</a:t>
            </a:r>
          </a:p>
          <a:p>
            <a:r>
              <a:rPr lang="en-PH" sz="1200" kern="1200" dirty="0">
                <a:solidFill>
                  <a:schemeClr val="tx1"/>
                </a:solidFill>
                <a:effectLst/>
                <a:latin typeface="+mn-lt"/>
                <a:ea typeface="+mn-ea"/>
                <a:cs typeface="+mn-cs"/>
              </a:rPr>
              <a:t>The process is that you get sample data, design a model that works for the sample, and make predictions for the whole population. </a:t>
            </a:r>
          </a:p>
          <a:p>
            <a:r>
              <a:rPr lang="en-PH" sz="1200" kern="1200" dirty="0">
                <a:solidFill>
                  <a:schemeClr val="tx1"/>
                </a:solidFill>
                <a:effectLst/>
                <a:latin typeface="+mn-lt"/>
                <a:ea typeface="+mn-ea"/>
                <a:cs typeface="+mn-cs"/>
              </a:rPr>
              <a:t>You have the DEPENDENT and INDEPENDENT (PREDICTORS)</a:t>
            </a:r>
          </a:p>
          <a:p>
            <a:r>
              <a:rPr lang="en-PH" sz="1200" kern="1200" dirty="0">
                <a:solidFill>
                  <a:schemeClr val="tx1"/>
                </a:solidFill>
                <a:effectLst/>
                <a:latin typeface="+mn-lt"/>
                <a:ea typeface="+mn-ea"/>
                <a:cs typeface="+mn-cs"/>
              </a:rPr>
              <a:t>Y= f (x1, x2, x3,….)</a:t>
            </a:r>
          </a:p>
          <a:p>
            <a:r>
              <a:rPr lang="en-PH" sz="1200" kern="1200" dirty="0">
                <a:solidFill>
                  <a:schemeClr val="tx1"/>
                </a:solidFill>
                <a:effectLst/>
                <a:latin typeface="+mn-lt"/>
                <a:ea typeface="+mn-ea"/>
                <a:cs typeface="+mn-cs"/>
              </a:rPr>
              <a:t>The regression model is a linear approximation of this regression model</a:t>
            </a:r>
          </a:p>
          <a:p>
            <a:endParaRPr lang="en-PH" dirty="0"/>
          </a:p>
        </p:txBody>
      </p:sp>
      <p:sp>
        <p:nvSpPr>
          <p:cNvPr id="4" name="Slide Number Placeholder 3"/>
          <p:cNvSpPr>
            <a:spLocks noGrp="1"/>
          </p:cNvSpPr>
          <p:nvPr>
            <p:ph type="sldNum" sz="quarter" idx="10"/>
          </p:nvPr>
        </p:nvSpPr>
        <p:spPr/>
        <p:txBody>
          <a:bodyPr/>
          <a:lstStyle/>
          <a:p>
            <a:fld id="{82869989-EB00-4EE7-BCB5-25BDC5BB29F8}" type="slidenum">
              <a:rPr lang="en-US" smtClean="0"/>
              <a:t>10</a:t>
            </a:fld>
            <a:endParaRPr lang="en-US"/>
          </a:p>
        </p:txBody>
      </p:sp>
    </p:spTree>
    <p:extLst>
      <p:ext uri="{BB962C8B-B14F-4D97-AF65-F5344CB8AC3E}">
        <p14:creationId xmlns:p14="http://schemas.microsoft.com/office/powerpoint/2010/main" val="1145364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PH" dirty="0"/>
              <a:t>The easiest way is to choose an independent variable and dependent variable and plot it on a scatterplot</a:t>
            </a:r>
          </a:p>
          <a:p>
            <a:pPr lvl="1"/>
            <a:endParaRPr lang="en-PH" dirty="0"/>
          </a:p>
          <a:p>
            <a:pPr lvl="1"/>
            <a:r>
              <a:rPr lang="en-PH" dirty="0"/>
              <a:t>If the </a:t>
            </a:r>
            <a:r>
              <a:rPr lang="en-PH" dirty="0" err="1"/>
              <a:t>datapoints</a:t>
            </a:r>
            <a:r>
              <a:rPr lang="en-PH" dirty="0"/>
              <a:t> for a pattern that is close to a straight line, then a linear regression is suitable. </a:t>
            </a:r>
          </a:p>
          <a:p>
            <a:endParaRPr lang="en-PH" dirty="0"/>
          </a:p>
        </p:txBody>
      </p:sp>
      <p:sp>
        <p:nvSpPr>
          <p:cNvPr id="4" name="Slide Number Placeholder 3"/>
          <p:cNvSpPr>
            <a:spLocks noGrp="1"/>
          </p:cNvSpPr>
          <p:nvPr>
            <p:ph type="sldNum" sz="quarter" idx="10"/>
          </p:nvPr>
        </p:nvSpPr>
        <p:spPr/>
        <p:txBody>
          <a:bodyPr/>
          <a:lstStyle/>
          <a:p>
            <a:fld id="{82869989-EB00-4EE7-BCB5-25BDC5BB29F8}" type="slidenum">
              <a:rPr lang="en-US" smtClean="0"/>
              <a:t>11</a:t>
            </a:fld>
            <a:endParaRPr lang="en-US"/>
          </a:p>
        </p:txBody>
      </p:sp>
    </p:spTree>
    <p:extLst>
      <p:ext uri="{BB962C8B-B14F-4D97-AF65-F5344CB8AC3E}">
        <p14:creationId xmlns:p14="http://schemas.microsoft.com/office/powerpoint/2010/main" val="3841714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INSERT SCATTERPLOT OF SAMPLE EXERCISE</a:t>
            </a:r>
          </a:p>
          <a:p>
            <a:endParaRPr lang="en-PH" dirty="0"/>
          </a:p>
        </p:txBody>
      </p:sp>
      <p:sp>
        <p:nvSpPr>
          <p:cNvPr id="4" name="Slide Number Placeholder 3"/>
          <p:cNvSpPr>
            <a:spLocks noGrp="1"/>
          </p:cNvSpPr>
          <p:nvPr>
            <p:ph type="sldNum" sz="quarter" idx="10"/>
          </p:nvPr>
        </p:nvSpPr>
        <p:spPr/>
        <p:txBody>
          <a:bodyPr/>
          <a:lstStyle/>
          <a:p>
            <a:fld id="{82869989-EB00-4EE7-BCB5-25BDC5BB29F8}" type="slidenum">
              <a:rPr lang="en-US" smtClean="0"/>
              <a:t>12</a:t>
            </a:fld>
            <a:endParaRPr lang="en-US"/>
          </a:p>
        </p:txBody>
      </p:sp>
    </p:spTree>
    <p:extLst>
      <p:ext uri="{BB962C8B-B14F-4D97-AF65-F5344CB8AC3E}">
        <p14:creationId xmlns:p14="http://schemas.microsoft.com/office/powerpoint/2010/main" val="1517764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3/26/2018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3/26/2018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3/26/2018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3/26/2018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3/26/2018</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3/26/2018</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3/26/2018</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3/26/2018</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3/26/2018</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6.gi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0.emf"/></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www.analyticsvidhya.com/blog/2015/06/establish-causality-events/"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5" y="1980341"/>
            <a:ext cx="9604310" cy="3383280"/>
          </a:xfrm>
        </p:spPr>
        <p:txBody>
          <a:bodyPr/>
          <a:lstStyle/>
          <a:p>
            <a:r>
              <a:rPr lang="en-US" dirty="0"/>
              <a:t>Regression Analysis in R</a:t>
            </a:r>
          </a:p>
        </p:txBody>
      </p:sp>
      <p:sp>
        <p:nvSpPr>
          <p:cNvPr id="3" name="Subtitle 2"/>
          <p:cNvSpPr>
            <a:spLocks noGrp="1"/>
          </p:cNvSpPr>
          <p:nvPr>
            <p:ph type="subTitle" idx="1"/>
          </p:nvPr>
        </p:nvSpPr>
        <p:spPr>
          <a:xfrm>
            <a:off x="1293845" y="5432564"/>
            <a:ext cx="9604310" cy="829340"/>
          </a:xfrm>
        </p:spPr>
        <p:txBody>
          <a:bodyPr>
            <a:normAutofit lnSpcReduction="10000"/>
          </a:bodyPr>
          <a:lstStyle/>
          <a:p>
            <a:r>
              <a:rPr lang="en-US" dirty="0"/>
              <a:t>Presentation for R-Ladies Milan</a:t>
            </a:r>
          </a:p>
          <a:p>
            <a:endParaRPr lang="en-US" dirty="0"/>
          </a:p>
          <a:p>
            <a:r>
              <a:rPr lang="en-US" dirty="0"/>
              <a:t>Ana Peña</a:t>
            </a:r>
          </a:p>
          <a:p>
            <a:endParaRPr lang="en-US"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5" name="Content Placeholder 4"/>
          <p:cNvSpPr>
            <a:spLocks noGrp="1"/>
          </p:cNvSpPr>
          <p:nvPr>
            <p:ph idx="1"/>
          </p:nvPr>
        </p:nvSpPr>
        <p:spPr>
          <a:xfrm>
            <a:off x="543197" y="571500"/>
            <a:ext cx="6217920" cy="5715000"/>
          </a:xfrm>
        </p:spPr>
        <p:txBody>
          <a:bodyPr>
            <a:normAutofit/>
          </a:bodyPr>
          <a:lstStyle/>
          <a:p>
            <a:r>
              <a:rPr lang="en-US" dirty="0"/>
              <a:t>Linear regression establishes a relationship between </a:t>
            </a:r>
            <a:r>
              <a:rPr lang="en-US" b="1" dirty="0"/>
              <a:t>dependent variable (Y)</a:t>
            </a:r>
            <a:r>
              <a:rPr lang="en-US" dirty="0"/>
              <a:t> and one or more </a:t>
            </a:r>
            <a:r>
              <a:rPr lang="en-US" b="1" dirty="0"/>
              <a:t>independent variables (X)</a:t>
            </a:r>
            <a:r>
              <a:rPr lang="en-US" dirty="0"/>
              <a:t> using a </a:t>
            </a:r>
            <a:r>
              <a:rPr lang="en-US" b="1" dirty="0"/>
              <a:t>best fit straight line</a:t>
            </a:r>
            <a:r>
              <a:rPr lang="en-US" dirty="0"/>
              <a:t> (also known as regression line).</a:t>
            </a:r>
          </a:p>
          <a:p>
            <a:pPr marL="0" indent="0">
              <a:buNone/>
            </a:pPr>
            <a:endParaRPr lang="en-PH" dirty="0"/>
          </a:p>
          <a:p>
            <a:pPr marL="0" indent="0" algn="ctr">
              <a:buNone/>
            </a:pPr>
            <a:r>
              <a:rPr lang="en-US" b="1" dirty="0">
                <a:solidFill>
                  <a:schemeClr val="accent1"/>
                </a:solidFill>
              </a:rPr>
              <a:t>Y = a + b*x + e </a:t>
            </a:r>
            <a:endParaRPr lang="en-US" dirty="0">
              <a:solidFill>
                <a:schemeClr val="accent1"/>
              </a:solidFill>
            </a:endParaRPr>
          </a:p>
          <a:p>
            <a:pPr marL="0" indent="0">
              <a:buNone/>
            </a:pPr>
            <a:r>
              <a:rPr lang="en-US" sz="1800" dirty="0"/>
              <a:t>where </a:t>
            </a:r>
            <a:r>
              <a:rPr lang="en-US" sz="1800" b="1" dirty="0"/>
              <a:t>a</a:t>
            </a:r>
            <a:r>
              <a:rPr lang="en-US" sz="1800" dirty="0"/>
              <a:t> is intercept, </a:t>
            </a:r>
            <a:r>
              <a:rPr lang="en-US" sz="1800" b="1" dirty="0"/>
              <a:t>b</a:t>
            </a:r>
            <a:r>
              <a:rPr lang="en-US" sz="1800" dirty="0"/>
              <a:t> is slope of the line and </a:t>
            </a:r>
            <a:r>
              <a:rPr lang="en-US" sz="1800" b="1" dirty="0"/>
              <a:t>e</a:t>
            </a:r>
            <a:r>
              <a:rPr lang="en-US" sz="1800" dirty="0"/>
              <a:t> is error term. This equation can be used to predict the value of target variable based on given predictor variable(s).</a:t>
            </a:r>
          </a:p>
          <a:p>
            <a:pPr marL="0" indent="0">
              <a:buNone/>
            </a:pPr>
            <a:endParaRPr lang="en-US" sz="1800" b="1" dirty="0">
              <a:solidFill>
                <a:schemeClr val="accent1"/>
              </a:solidFill>
            </a:endParaRPr>
          </a:p>
          <a:p>
            <a:r>
              <a:rPr lang="en-PH" dirty="0"/>
              <a:t>Linear equation, each independent variable is multiplied by the coefficients and summed up to form the predicted or the dependent variable</a:t>
            </a:r>
          </a:p>
          <a:p>
            <a:pPr marL="0" indent="0">
              <a:buNone/>
            </a:pPr>
            <a:endParaRPr lang="en-US" dirty="0"/>
          </a:p>
        </p:txBody>
      </p:sp>
      <p:sp>
        <p:nvSpPr>
          <p:cNvPr id="6" name="Text Placeholder 5"/>
          <p:cNvSpPr>
            <a:spLocks noGrp="1"/>
          </p:cNvSpPr>
          <p:nvPr>
            <p:ph type="body" sz="half" idx="2"/>
          </p:nvPr>
        </p:nvSpPr>
        <p:spPr/>
        <p:txBody>
          <a:bodyPr/>
          <a:lstStyle/>
          <a:p>
            <a:r>
              <a:rPr lang="en-US" dirty="0"/>
              <a:t>Basic concepts</a:t>
            </a:r>
          </a:p>
          <a:p>
            <a:r>
              <a:rPr lang="en-US" dirty="0"/>
              <a:t>Definition</a:t>
            </a:r>
          </a:p>
          <a:p>
            <a:r>
              <a:rPr lang="en-US" dirty="0"/>
              <a:t>Geometrical representation</a:t>
            </a:r>
          </a:p>
          <a:p>
            <a:r>
              <a:rPr lang="en-US" dirty="0"/>
              <a:t>Line of best fit</a:t>
            </a:r>
          </a:p>
          <a:p>
            <a:endParaRPr lang="en-US" dirty="0"/>
          </a:p>
        </p:txBody>
      </p:sp>
    </p:spTree>
    <p:extLst>
      <p:ext uri="{BB962C8B-B14F-4D97-AF65-F5344CB8AC3E}">
        <p14:creationId xmlns:p14="http://schemas.microsoft.com/office/powerpoint/2010/main" val="1746371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5" name="Content Placeholder 4"/>
          <p:cNvSpPr>
            <a:spLocks noGrp="1"/>
          </p:cNvSpPr>
          <p:nvPr>
            <p:ph idx="1"/>
          </p:nvPr>
        </p:nvSpPr>
        <p:spPr/>
        <p:txBody>
          <a:bodyPr/>
          <a:lstStyle/>
          <a:p>
            <a:pPr marL="0" indent="0">
              <a:buNone/>
            </a:pPr>
            <a:endParaRPr lang="en-US" b="1" dirty="0"/>
          </a:p>
          <a:p>
            <a:pPr marL="0" indent="0">
              <a:buNone/>
            </a:pPr>
            <a:endParaRPr lang="it-IT" dirty="0"/>
          </a:p>
          <a:p>
            <a:pPr marL="0" indent="0">
              <a:buNone/>
            </a:pPr>
            <a:endParaRPr lang="en-PH" dirty="0"/>
          </a:p>
          <a:p>
            <a:pPr marL="0" indent="0" algn="ctr">
              <a:buNone/>
            </a:pPr>
            <a:r>
              <a:rPr lang="en-PH" sz="3200" i="1" dirty="0"/>
              <a:t>How can you verify if the relationship between 2 variables is linear?</a:t>
            </a:r>
          </a:p>
          <a:p>
            <a:pPr marL="0" indent="0">
              <a:buNone/>
            </a:pPr>
            <a:endParaRPr lang="en-US" b="1" dirty="0"/>
          </a:p>
        </p:txBody>
      </p:sp>
      <p:sp>
        <p:nvSpPr>
          <p:cNvPr id="6" name="Text Placeholder 5"/>
          <p:cNvSpPr>
            <a:spLocks noGrp="1"/>
          </p:cNvSpPr>
          <p:nvPr>
            <p:ph type="body" sz="half" idx="2"/>
          </p:nvPr>
        </p:nvSpPr>
        <p:spPr/>
        <p:txBody>
          <a:bodyPr/>
          <a:lstStyle/>
          <a:p>
            <a:r>
              <a:rPr lang="en-US" dirty="0"/>
              <a:t>Basic concepts</a:t>
            </a:r>
          </a:p>
          <a:p>
            <a:r>
              <a:rPr lang="en-US" dirty="0"/>
              <a:t>Definition</a:t>
            </a:r>
          </a:p>
          <a:p>
            <a:r>
              <a:rPr lang="en-US" dirty="0"/>
              <a:t>Geometrical representation</a:t>
            </a:r>
          </a:p>
          <a:p>
            <a:r>
              <a:rPr lang="en-US" dirty="0"/>
              <a:t>Line of best fit</a:t>
            </a:r>
          </a:p>
          <a:p>
            <a:endParaRPr lang="en-US" dirty="0"/>
          </a:p>
        </p:txBody>
      </p:sp>
    </p:spTree>
    <p:extLst>
      <p:ext uri="{BB962C8B-B14F-4D97-AF65-F5344CB8AC3E}">
        <p14:creationId xmlns:p14="http://schemas.microsoft.com/office/powerpoint/2010/main" val="2729122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5" name="Content Placeholder 4"/>
          <p:cNvSpPr>
            <a:spLocks noGrp="1"/>
          </p:cNvSpPr>
          <p:nvPr>
            <p:ph idx="1"/>
          </p:nvPr>
        </p:nvSpPr>
        <p:spPr/>
        <p:txBody>
          <a:bodyPr/>
          <a:lstStyle/>
          <a:p>
            <a:pPr marL="0" indent="0">
              <a:buNone/>
            </a:pPr>
            <a:endParaRPr lang="en-US" b="1" dirty="0"/>
          </a:p>
          <a:p>
            <a:r>
              <a:rPr lang="en-US" dirty="0"/>
              <a:t>Geometrical Representation</a:t>
            </a:r>
          </a:p>
          <a:p>
            <a:pPr marL="0" indent="0">
              <a:buNone/>
            </a:pPr>
            <a:endParaRPr lang="en-US" dirty="0"/>
          </a:p>
          <a:p>
            <a:pPr marL="0" indent="0">
              <a:buNone/>
            </a:pPr>
            <a:endParaRPr lang="en-US" dirty="0"/>
          </a:p>
        </p:txBody>
      </p:sp>
      <p:sp>
        <p:nvSpPr>
          <p:cNvPr id="6" name="Text Placeholder 5"/>
          <p:cNvSpPr>
            <a:spLocks noGrp="1"/>
          </p:cNvSpPr>
          <p:nvPr>
            <p:ph type="body" sz="half" idx="2"/>
          </p:nvPr>
        </p:nvSpPr>
        <p:spPr/>
        <p:txBody>
          <a:bodyPr/>
          <a:lstStyle/>
          <a:p>
            <a:r>
              <a:rPr lang="en-US" dirty="0"/>
              <a:t>Basic concepts</a:t>
            </a:r>
          </a:p>
          <a:p>
            <a:r>
              <a:rPr lang="en-US" dirty="0"/>
              <a:t>Definition</a:t>
            </a:r>
          </a:p>
          <a:p>
            <a:r>
              <a:rPr lang="en-US" dirty="0"/>
              <a:t>Geometrical representation</a:t>
            </a:r>
          </a:p>
          <a:p>
            <a:r>
              <a:rPr lang="en-US" dirty="0"/>
              <a:t>Line of best fit</a:t>
            </a:r>
          </a:p>
          <a:p>
            <a:endParaRPr lang="en-US" dirty="0"/>
          </a:p>
        </p:txBody>
      </p:sp>
      <p:pic>
        <p:nvPicPr>
          <p:cNvPr id="7" name="Picture 6">
            <a:extLst>
              <a:ext uri="{FF2B5EF4-FFF2-40B4-BE49-F238E27FC236}">
                <a16:creationId xmlns:a16="http://schemas.microsoft.com/office/drawing/2014/main" id="{0ABA15B2-7448-4505-9F6B-3ADB844C4442}"/>
              </a:ext>
            </a:extLst>
          </p:cNvPr>
          <p:cNvPicPr>
            <a:picLocks noChangeAspect="1"/>
          </p:cNvPicPr>
          <p:nvPr/>
        </p:nvPicPr>
        <p:blipFill>
          <a:blip r:embed="rId3"/>
          <a:stretch>
            <a:fillRect/>
          </a:stretch>
        </p:blipFill>
        <p:spPr>
          <a:xfrm>
            <a:off x="543197" y="1670050"/>
            <a:ext cx="5828231" cy="4259992"/>
          </a:xfrm>
          <a:prstGeom prst="rect">
            <a:avLst/>
          </a:prstGeom>
        </p:spPr>
      </p:pic>
    </p:spTree>
    <p:extLst>
      <p:ext uri="{BB962C8B-B14F-4D97-AF65-F5344CB8AC3E}">
        <p14:creationId xmlns:p14="http://schemas.microsoft.com/office/powerpoint/2010/main" val="245179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5" name="Content Placeholder 4"/>
          <p:cNvSpPr>
            <a:spLocks noGrp="1"/>
          </p:cNvSpPr>
          <p:nvPr>
            <p:ph idx="1"/>
          </p:nvPr>
        </p:nvSpPr>
        <p:spPr/>
        <p:txBody>
          <a:bodyPr/>
          <a:lstStyle/>
          <a:p>
            <a:r>
              <a:rPr lang="en-US" dirty="0"/>
              <a:t>Geometrical Representation</a:t>
            </a:r>
          </a:p>
          <a:p>
            <a:pPr marL="0" indent="0">
              <a:buNone/>
            </a:pPr>
            <a:endParaRPr lang="en-US" dirty="0"/>
          </a:p>
          <a:p>
            <a:pPr marL="0" indent="0">
              <a:buNone/>
            </a:pPr>
            <a:endParaRPr lang="en-US" dirty="0"/>
          </a:p>
        </p:txBody>
      </p:sp>
      <p:sp>
        <p:nvSpPr>
          <p:cNvPr id="6" name="Text Placeholder 5"/>
          <p:cNvSpPr>
            <a:spLocks noGrp="1"/>
          </p:cNvSpPr>
          <p:nvPr>
            <p:ph type="body" sz="half" idx="2"/>
          </p:nvPr>
        </p:nvSpPr>
        <p:spPr/>
        <p:txBody>
          <a:bodyPr/>
          <a:lstStyle/>
          <a:p>
            <a:r>
              <a:rPr lang="en-US" dirty="0"/>
              <a:t>Basic concepts</a:t>
            </a:r>
          </a:p>
          <a:p>
            <a:r>
              <a:rPr lang="en-US" dirty="0"/>
              <a:t>Definition</a:t>
            </a:r>
          </a:p>
          <a:p>
            <a:r>
              <a:rPr lang="en-US" dirty="0"/>
              <a:t>Geometrical representation</a:t>
            </a:r>
          </a:p>
          <a:p>
            <a:r>
              <a:rPr lang="en-US" dirty="0"/>
              <a:t>Line of best fit</a:t>
            </a:r>
          </a:p>
          <a:p>
            <a:endParaRPr lang="en-US" dirty="0"/>
          </a:p>
        </p:txBody>
      </p:sp>
      <p:pic>
        <p:nvPicPr>
          <p:cNvPr id="4" name="Picture 3">
            <a:extLst>
              <a:ext uri="{FF2B5EF4-FFF2-40B4-BE49-F238E27FC236}">
                <a16:creationId xmlns:a16="http://schemas.microsoft.com/office/drawing/2014/main" id="{7419D640-117E-41BF-A771-B6C31C13F0A1}"/>
              </a:ext>
            </a:extLst>
          </p:cNvPr>
          <p:cNvPicPr>
            <a:picLocks noChangeAspect="1"/>
          </p:cNvPicPr>
          <p:nvPr/>
        </p:nvPicPr>
        <p:blipFill>
          <a:blip r:embed="rId3"/>
          <a:stretch>
            <a:fillRect/>
          </a:stretch>
        </p:blipFill>
        <p:spPr>
          <a:xfrm>
            <a:off x="621248" y="1484355"/>
            <a:ext cx="6289953" cy="3889289"/>
          </a:xfrm>
          <a:prstGeom prst="rect">
            <a:avLst/>
          </a:prstGeom>
        </p:spPr>
      </p:pic>
    </p:spTree>
    <p:extLst>
      <p:ext uri="{BB962C8B-B14F-4D97-AF65-F5344CB8AC3E}">
        <p14:creationId xmlns:p14="http://schemas.microsoft.com/office/powerpoint/2010/main" val="134473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5" name="Content Placeholder 4"/>
          <p:cNvSpPr>
            <a:spLocks noGrp="1"/>
          </p:cNvSpPr>
          <p:nvPr>
            <p:ph idx="1"/>
          </p:nvPr>
        </p:nvSpPr>
        <p:spPr/>
        <p:txBody>
          <a:bodyPr/>
          <a:lstStyle/>
          <a:p>
            <a:pPr marL="0" indent="0">
              <a:buNone/>
            </a:pPr>
            <a:endParaRPr lang="en-US" b="1" dirty="0"/>
          </a:p>
          <a:p>
            <a:r>
              <a:rPr lang="en-US" dirty="0"/>
              <a:t>Geometrical Representation</a:t>
            </a:r>
          </a:p>
          <a:p>
            <a:pPr marL="0" indent="0">
              <a:buNone/>
            </a:pPr>
            <a:endParaRPr lang="en-US" dirty="0"/>
          </a:p>
          <a:p>
            <a:pPr marL="0" indent="0">
              <a:buNone/>
            </a:pPr>
            <a:endParaRPr lang="en-US" dirty="0"/>
          </a:p>
        </p:txBody>
      </p:sp>
      <p:sp>
        <p:nvSpPr>
          <p:cNvPr id="6" name="Text Placeholder 5"/>
          <p:cNvSpPr>
            <a:spLocks noGrp="1"/>
          </p:cNvSpPr>
          <p:nvPr>
            <p:ph type="body" sz="half" idx="2"/>
          </p:nvPr>
        </p:nvSpPr>
        <p:spPr/>
        <p:txBody>
          <a:bodyPr/>
          <a:lstStyle/>
          <a:p>
            <a:r>
              <a:rPr lang="en-US" dirty="0"/>
              <a:t>Basic concepts</a:t>
            </a:r>
          </a:p>
          <a:p>
            <a:r>
              <a:rPr lang="en-US" dirty="0"/>
              <a:t>Definition</a:t>
            </a:r>
          </a:p>
          <a:p>
            <a:r>
              <a:rPr lang="en-US" dirty="0"/>
              <a:t>Geometrical representation</a:t>
            </a:r>
          </a:p>
          <a:p>
            <a:r>
              <a:rPr lang="en-US" dirty="0"/>
              <a:t>Line of best fit</a:t>
            </a:r>
          </a:p>
          <a:p>
            <a:endParaRPr lang="en-US" dirty="0"/>
          </a:p>
        </p:txBody>
      </p:sp>
      <p:pic>
        <p:nvPicPr>
          <p:cNvPr id="9" name="Picture 8">
            <a:extLst>
              <a:ext uri="{FF2B5EF4-FFF2-40B4-BE49-F238E27FC236}">
                <a16:creationId xmlns:a16="http://schemas.microsoft.com/office/drawing/2014/main" id="{392F92A5-0765-4392-B25D-2A36E8F2BCFD}"/>
              </a:ext>
            </a:extLst>
          </p:cNvPr>
          <p:cNvPicPr>
            <a:picLocks noChangeAspect="1"/>
          </p:cNvPicPr>
          <p:nvPr/>
        </p:nvPicPr>
        <p:blipFill>
          <a:blip r:embed="rId3"/>
          <a:stretch>
            <a:fillRect/>
          </a:stretch>
        </p:blipFill>
        <p:spPr>
          <a:xfrm>
            <a:off x="621248" y="1670050"/>
            <a:ext cx="4810748" cy="4810748"/>
          </a:xfrm>
          <a:prstGeom prst="rect">
            <a:avLst/>
          </a:prstGeom>
        </p:spPr>
      </p:pic>
    </p:spTree>
    <p:extLst>
      <p:ext uri="{BB962C8B-B14F-4D97-AF65-F5344CB8AC3E}">
        <p14:creationId xmlns:p14="http://schemas.microsoft.com/office/powerpoint/2010/main" val="269380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5" name="Content Placeholder 4"/>
          <p:cNvSpPr>
            <a:spLocks noGrp="1"/>
          </p:cNvSpPr>
          <p:nvPr>
            <p:ph idx="1"/>
          </p:nvPr>
        </p:nvSpPr>
        <p:spPr/>
        <p:txBody>
          <a:bodyPr/>
          <a:lstStyle/>
          <a:p>
            <a:pPr marL="0" indent="0">
              <a:lnSpc>
                <a:spcPct val="100000"/>
              </a:lnSpc>
              <a:spcBef>
                <a:spcPts val="0"/>
              </a:spcBef>
              <a:buNone/>
            </a:pPr>
            <a:endParaRPr lang="en-US" sz="2800" i="1" dirty="0"/>
          </a:p>
          <a:p>
            <a:pPr marL="0" indent="0">
              <a:lnSpc>
                <a:spcPct val="100000"/>
              </a:lnSpc>
              <a:spcBef>
                <a:spcPts val="0"/>
              </a:spcBef>
              <a:buNone/>
            </a:pPr>
            <a:r>
              <a:rPr lang="en-US" sz="2800" b="1" i="1" dirty="0"/>
              <a:t>How to obtain best fit line </a:t>
            </a:r>
          </a:p>
          <a:p>
            <a:pPr marL="0" indent="0">
              <a:lnSpc>
                <a:spcPct val="100000"/>
              </a:lnSpc>
              <a:spcBef>
                <a:spcPts val="0"/>
              </a:spcBef>
              <a:buNone/>
            </a:pPr>
            <a:r>
              <a:rPr lang="en-US" sz="2800" i="1" dirty="0"/>
              <a:t>(Values of a and b)</a:t>
            </a:r>
            <a:endParaRPr lang="en-US" dirty="0"/>
          </a:p>
          <a:p>
            <a:pPr marL="0" indent="0" algn="ctr">
              <a:buNone/>
            </a:pPr>
            <a:r>
              <a:rPr lang="en-US" sz="3200" b="1" i="1" dirty="0">
                <a:solidFill>
                  <a:schemeClr val="accent1"/>
                </a:solidFill>
                <a:effectLst>
                  <a:outerShdw blurRad="38100" dist="38100" dir="2700000" algn="tl">
                    <a:srgbClr val="000000">
                      <a:alpha val="43137"/>
                    </a:srgbClr>
                  </a:outerShdw>
                </a:effectLst>
              </a:rPr>
              <a:t>Ordinary Least Square </a:t>
            </a:r>
          </a:p>
          <a:p>
            <a:pPr marL="0" indent="0" algn="ctr">
              <a:buNone/>
            </a:pPr>
            <a:r>
              <a:rPr lang="en-US" sz="3200" b="1" i="1" dirty="0">
                <a:solidFill>
                  <a:schemeClr val="accent1"/>
                </a:solidFill>
                <a:effectLst>
                  <a:outerShdw blurRad="38100" dist="38100" dir="2700000" algn="tl">
                    <a:srgbClr val="000000">
                      <a:alpha val="43137"/>
                    </a:srgbClr>
                  </a:outerShdw>
                </a:effectLst>
              </a:rPr>
              <a:t>(OLS) Method</a:t>
            </a:r>
          </a:p>
          <a:p>
            <a:pPr marL="0" indent="0" algn="ctr">
              <a:buNone/>
            </a:pPr>
            <a:endParaRPr lang="en-US" dirty="0">
              <a:solidFill>
                <a:schemeClr val="accent1"/>
              </a:solidFill>
            </a:endParaRPr>
          </a:p>
          <a:p>
            <a:r>
              <a:rPr lang="en-US" dirty="0"/>
              <a:t>It calculates the best-fit line for the observed data by minimizing the sum of the squares of the vertical deviations from each data point to the line. </a:t>
            </a:r>
          </a:p>
          <a:p>
            <a:pPr marL="0" indent="0">
              <a:buNone/>
            </a:pPr>
            <a:endParaRPr lang="en-US" dirty="0"/>
          </a:p>
          <a:p>
            <a:pPr marL="0" indent="0">
              <a:buNone/>
            </a:pPr>
            <a:endParaRPr lang="en-US" dirty="0"/>
          </a:p>
        </p:txBody>
      </p:sp>
      <p:sp>
        <p:nvSpPr>
          <p:cNvPr id="6" name="Text Placeholder 5"/>
          <p:cNvSpPr>
            <a:spLocks noGrp="1"/>
          </p:cNvSpPr>
          <p:nvPr>
            <p:ph type="body" sz="half" idx="2"/>
          </p:nvPr>
        </p:nvSpPr>
        <p:spPr/>
        <p:txBody>
          <a:bodyPr/>
          <a:lstStyle/>
          <a:p>
            <a:r>
              <a:rPr lang="en-US" dirty="0"/>
              <a:t>Basic concepts</a:t>
            </a:r>
          </a:p>
          <a:p>
            <a:r>
              <a:rPr lang="en-US" dirty="0"/>
              <a:t>Definition</a:t>
            </a:r>
          </a:p>
          <a:p>
            <a:r>
              <a:rPr lang="en-US" dirty="0"/>
              <a:t>Geometrical representation</a:t>
            </a:r>
          </a:p>
          <a:p>
            <a:r>
              <a:rPr lang="en-US" dirty="0"/>
              <a:t>Line of best fit</a:t>
            </a:r>
          </a:p>
          <a:p>
            <a:endParaRPr lang="en-US" dirty="0"/>
          </a:p>
        </p:txBody>
      </p:sp>
    </p:spTree>
    <p:extLst>
      <p:ext uri="{BB962C8B-B14F-4D97-AF65-F5344CB8AC3E}">
        <p14:creationId xmlns:p14="http://schemas.microsoft.com/office/powerpoint/2010/main" val="2448495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5" name="Content Placeholder 4"/>
          <p:cNvSpPr>
            <a:spLocks noGrp="1"/>
          </p:cNvSpPr>
          <p:nvPr>
            <p:ph idx="1"/>
          </p:nvPr>
        </p:nvSpPr>
        <p:spPr/>
        <p:txBody>
          <a:bodyPr/>
          <a:lstStyle/>
          <a:p>
            <a:pPr marL="0" indent="0">
              <a:buNone/>
            </a:pPr>
            <a:r>
              <a:rPr lang="en-US" b="1" dirty="0">
                <a:solidFill>
                  <a:schemeClr val="accent1"/>
                </a:solidFill>
                <a:effectLst>
                  <a:outerShdw blurRad="38100" dist="38100" dir="2700000" algn="tl">
                    <a:srgbClr val="000000">
                      <a:alpha val="43137"/>
                    </a:srgbClr>
                  </a:outerShdw>
                </a:effectLst>
              </a:rPr>
              <a:t>Ordinary Least Square (OLS</a:t>
            </a:r>
            <a:r>
              <a:rPr lang="it-IT" b="1" dirty="0">
                <a:solidFill>
                  <a:schemeClr val="accent1"/>
                </a:solidFill>
                <a:effectLst>
                  <a:outerShdw blurRad="38100" dist="38100" dir="2700000" algn="tl">
                    <a:srgbClr val="000000">
                      <a:alpha val="43137"/>
                    </a:srgbClr>
                  </a:outerShdw>
                </a:effectLst>
              </a:rPr>
              <a:t>)</a:t>
            </a:r>
            <a:endParaRPr lang="en-US" b="1" dirty="0">
              <a:solidFill>
                <a:schemeClr val="accent1"/>
              </a:solidFill>
              <a:effectLst>
                <a:outerShdw blurRad="38100" dist="38100" dir="2700000" algn="tl">
                  <a:srgbClr val="000000">
                    <a:alpha val="43137"/>
                  </a:srgbClr>
                </a:outerShdw>
              </a:effectLst>
            </a:endParaRPr>
          </a:p>
          <a:p>
            <a:pPr marL="0" indent="0">
              <a:buNone/>
            </a:pPr>
            <a:endParaRPr lang="en-US" dirty="0"/>
          </a:p>
          <a:p>
            <a:pPr marL="0" indent="0">
              <a:buNone/>
            </a:pPr>
            <a:r>
              <a:rPr lang="en-US" sz="1600" dirty="0"/>
              <a:t>The Least Squares Regression Line</a:t>
            </a:r>
          </a:p>
        </p:txBody>
      </p:sp>
      <p:sp>
        <p:nvSpPr>
          <p:cNvPr id="6" name="Text Placeholder 5"/>
          <p:cNvSpPr>
            <a:spLocks noGrp="1"/>
          </p:cNvSpPr>
          <p:nvPr>
            <p:ph type="body" sz="half" idx="2"/>
          </p:nvPr>
        </p:nvSpPr>
        <p:spPr/>
        <p:txBody>
          <a:bodyPr/>
          <a:lstStyle/>
          <a:p>
            <a:r>
              <a:rPr lang="en-US" dirty="0"/>
              <a:t>Basic concepts</a:t>
            </a:r>
          </a:p>
          <a:p>
            <a:r>
              <a:rPr lang="en-US" dirty="0"/>
              <a:t>Definition</a:t>
            </a:r>
          </a:p>
          <a:p>
            <a:r>
              <a:rPr lang="en-US" dirty="0"/>
              <a:t>Geometrical representation</a:t>
            </a:r>
          </a:p>
          <a:p>
            <a:r>
              <a:rPr lang="en-US" dirty="0"/>
              <a:t>Line of best fit</a:t>
            </a:r>
          </a:p>
          <a:p>
            <a:endParaRPr lang="en-US" dirty="0"/>
          </a:p>
        </p:txBody>
      </p:sp>
      <p:pic>
        <p:nvPicPr>
          <p:cNvPr id="4" name="Picture 3">
            <a:extLst>
              <a:ext uri="{FF2B5EF4-FFF2-40B4-BE49-F238E27FC236}">
                <a16:creationId xmlns:a16="http://schemas.microsoft.com/office/drawing/2014/main" id="{68BCE106-E865-4BDF-98C6-6C162656C067}"/>
              </a:ext>
            </a:extLst>
          </p:cNvPr>
          <p:cNvPicPr>
            <a:picLocks noChangeAspect="1"/>
          </p:cNvPicPr>
          <p:nvPr/>
        </p:nvPicPr>
        <p:blipFill>
          <a:blip r:embed="rId3"/>
          <a:stretch>
            <a:fillRect/>
          </a:stretch>
        </p:blipFill>
        <p:spPr>
          <a:xfrm>
            <a:off x="4228842" y="1510183"/>
            <a:ext cx="1659420" cy="542925"/>
          </a:xfrm>
          <a:prstGeom prst="rect">
            <a:avLst/>
          </a:prstGeom>
        </p:spPr>
      </p:pic>
      <p:pic>
        <p:nvPicPr>
          <p:cNvPr id="7" name="Picture 6">
            <a:extLst>
              <a:ext uri="{FF2B5EF4-FFF2-40B4-BE49-F238E27FC236}">
                <a16:creationId xmlns:a16="http://schemas.microsoft.com/office/drawing/2014/main" id="{C4D3F6FE-8C4A-4D72-8FE2-B8F6C5C29F58}"/>
              </a:ext>
            </a:extLst>
          </p:cNvPr>
          <p:cNvPicPr>
            <a:picLocks noChangeAspect="1"/>
          </p:cNvPicPr>
          <p:nvPr/>
        </p:nvPicPr>
        <p:blipFill>
          <a:blip r:embed="rId4"/>
          <a:stretch>
            <a:fillRect/>
          </a:stretch>
        </p:blipFill>
        <p:spPr>
          <a:xfrm>
            <a:off x="700907" y="2053108"/>
            <a:ext cx="4357645" cy="3864576"/>
          </a:xfrm>
          <a:prstGeom prst="rect">
            <a:avLst/>
          </a:prstGeom>
        </p:spPr>
      </p:pic>
    </p:spTree>
    <p:extLst>
      <p:ext uri="{BB962C8B-B14F-4D97-AF65-F5344CB8AC3E}">
        <p14:creationId xmlns:p14="http://schemas.microsoft.com/office/powerpoint/2010/main" val="2082671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5" name="Content Placeholder 4"/>
          <p:cNvSpPr>
            <a:spLocks noGrp="1"/>
          </p:cNvSpPr>
          <p:nvPr>
            <p:ph idx="1"/>
          </p:nvPr>
        </p:nvSpPr>
        <p:spPr/>
        <p:txBody>
          <a:bodyPr>
            <a:normAutofit/>
          </a:bodyPr>
          <a:lstStyle/>
          <a:p>
            <a:pPr marL="0" indent="0">
              <a:buNone/>
            </a:pPr>
            <a:r>
              <a:rPr lang="en-US" b="1" dirty="0">
                <a:solidFill>
                  <a:schemeClr val="accent1"/>
                </a:solidFill>
                <a:effectLst>
                  <a:outerShdw blurRad="38100" dist="38100" dir="2700000" algn="tl">
                    <a:srgbClr val="000000">
                      <a:alpha val="43137"/>
                    </a:srgbClr>
                  </a:outerShdw>
                </a:effectLst>
              </a:rPr>
              <a:t>Ordinary Least Square (OLS</a:t>
            </a:r>
            <a:r>
              <a:rPr lang="it-IT" b="1" dirty="0">
                <a:solidFill>
                  <a:schemeClr val="accent1"/>
                </a:solidFill>
                <a:effectLst>
                  <a:outerShdw blurRad="38100" dist="38100" dir="2700000" algn="tl">
                    <a:srgbClr val="000000">
                      <a:alpha val="43137"/>
                    </a:srgbClr>
                  </a:outerShdw>
                </a:effectLst>
              </a:rPr>
              <a:t>)</a:t>
            </a:r>
            <a:endParaRPr lang="en-US" dirty="0">
              <a:solidFill>
                <a:schemeClr val="accent1"/>
              </a:solidFill>
            </a:endParaRPr>
          </a:p>
          <a:p>
            <a:r>
              <a:rPr lang="en-US" dirty="0"/>
              <a:t>Notice that the graph to the right shows several features: The </a:t>
            </a:r>
            <a:r>
              <a:rPr lang="en-US" b="1" dirty="0"/>
              <a:t>actual data points</a:t>
            </a:r>
            <a:r>
              <a:rPr lang="en-US" dirty="0"/>
              <a:t> (</a:t>
            </a:r>
            <a:r>
              <a:rPr lang="en-US" dirty="0" err="1"/>
              <a:t>x,y</a:t>
            </a:r>
            <a:r>
              <a:rPr lang="en-US" dirty="0"/>
              <a:t>) are the blue dots.</a:t>
            </a:r>
          </a:p>
          <a:p>
            <a:r>
              <a:rPr lang="en-US" dirty="0"/>
              <a:t>The </a:t>
            </a:r>
            <a:r>
              <a:rPr lang="en-US" b="1" dirty="0"/>
              <a:t>Least Squares Regression Line</a:t>
            </a:r>
            <a:r>
              <a:rPr lang="en-US" dirty="0"/>
              <a:t> of the dependent (y) variable based on the independent (x) variable is shown in </a:t>
            </a:r>
            <a:r>
              <a:rPr lang="en-US" b="1" dirty="0"/>
              <a:t>black</a:t>
            </a:r>
            <a:r>
              <a:rPr lang="en-US" dirty="0"/>
              <a:t>.  </a:t>
            </a:r>
          </a:p>
          <a:p>
            <a:r>
              <a:rPr lang="en-US" dirty="0"/>
              <a:t>The </a:t>
            </a:r>
            <a:r>
              <a:rPr lang="en-US" b="1" dirty="0"/>
              <a:t>errors (residuals)</a:t>
            </a:r>
            <a:r>
              <a:rPr lang="en-US" dirty="0"/>
              <a:t> are the vertical distances between the observed values of y and the predictions of the "line of best fit," which are shown in red.</a:t>
            </a:r>
          </a:p>
          <a:p>
            <a:r>
              <a:rPr lang="en-US" dirty="0"/>
              <a:t>The </a:t>
            </a:r>
            <a:r>
              <a:rPr lang="en-US" b="1" dirty="0"/>
              <a:t>goal</a:t>
            </a:r>
            <a:r>
              <a:rPr lang="en-US" dirty="0"/>
              <a:t>,</a:t>
            </a:r>
            <a:r>
              <a:rPr lang="en-US" b="1" dirty="0"/>
              <a:t> </a:t>
            </a:r>
            <a:r>
              <a:rPr lang="en-US" dirty="0"/>
              <a:t>in general, is to minimize the errors from the actual data to the regression line.  The least squares line minimizes the sum of the square of the errors.</a:t>
            </a:r>
          </a:p>
          <a:p>
            <a:pPr marL="0" indent="0">
              <a:buNone/>
            </a:pPr>
            <a:endParaRPr lang="en-US" dirty="0"/>
          </a:p>
          <a:p>
            <a:pPr marL="0" indent="0">
              <a:buNone/>
            </a:pPr>
            <a:endParaRPr lang="en-US" dirty="0"/>
          </a:p>
        </p:txBody>
      </p:sp>
      <p:sp>
        <p:nvSpPr>
          <p:cNvPr id="6" name="Text Placeholder 5"/>
          <p:cNvSpPr>
            <a:spLocks noGrp="1"/>
          </p:cNvSpPr>
          <p:nvPr>
            <p:ph type="body" sz="half" idx="2"/>
          </p:nvPr>
        </p:nvSpPr>
        <p:spPr/>
        <p:txBody>
          <a:bodyPr/>
          <a:lstStyle/>
          <a:p>
            <a:r>
              <a:rPr lang="en-US" dirty="0"/>
              <a:t>Basic concepts</a:t>
            </a:r>
          </a:p>
          <a:p>
            <a:r>
              <a:rPr lang="en-US" dirty="0"/>
              <a:t>Definition</a:t>
            </a:r>
          </a:p>
          <a:p>
            <a:r>
              <a:rPr lang="en-US" dirty="0"/>
              <a:t>Geometrical representation</a:t>
            </a:r>
          </a:p>
          <a:p>
            <a:r>
              <a:rPr lang="en-US" dirty="0"/>
              <a:t>Line of best fit</a:t>
            </a:r>
          </a:p>
          <a:p>
            <a:endParaRPr lang="en-US" dirty="0"/>
          </a:p>
        </p:txBody>
      </p:sp>
    </p:spTree>
    <p:extLst>
      <p:ext uri="{BB962C8B-B14F-4D97-AF65-F5344CB8AC3E}">
        <p14:creationId xmlns:p14="http://schemas.microsoft.com/office/powerpoint/2010/main" val="3859777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 Analysis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0118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a:t>
            </a:r>
          </a:p>
        </p:txBody>
      </p:sp>
      <p:sp>
        <p:nvSpPr>
          <p:cNvPr id="5" name="Content Placeholder 4"/>
          <p:cNvSpPr>
            <a:spLocks noGrp="1"/>
          </p:cNvSpPr>
          <p:nvPr>
            <p:ph idx="1"/>
          </p:nvPr>
        </p:nvSpPr>
        <p:spPr/>
        <p:txBody>
          <a:bodyPr>
            <a:normAutofit fontScale="92500" lnSpcReduction="20000"/>
          </a:bodyPr>
          <a:lstStyle/>
          <a:p>
            <a:endParaRPr lang="en-US" b="1" dirty="0"/>
          </a:p>
          <a:p>
            <a:r>
              <a:rPr lang="en-US" b="1" dirty="0"/>
              <a:t>Simple linear regression</a:t>
            </a:r>
            <a:r>
              <a:rPr lang="en-US" dirty="0"/>
              <a:t> is a statistical method that allows us to summarize and study relationships between two quantitative variables:</a:t>
            </a:r>
          </a:p>
          <a:p>
            <a:pPr marL="0" indent="0">
              <a:buNone/>
            </a:pPr>
            <a:endParaRPr lang="en-US" dirty="0"/>
          </a:p>
          <a:p>
            <a:pPr marL="0" indent="0" algn="ctr">
              <a:buNone/>
            </a:pPr>
            <a:r>
              <a:rPr lang="en-PH" b="1" dirty="0">
                <a:solidFill>
                  <a:schemeClr val="accent1"/>
                </a:solidFill>
              </a:rPr>
              <a:t>Y = βο + β₁ x ₁  + Ɛ </a:t>
            </a:r>
          </a:p>
          <a:p>
            <a:pPr marL="0" indent="0" algn="ctr">
              <a:buNone/>
            </a:pPr>
            <a:endParaRPr lang="en-PH" b="1" dirty="0">
              <a:solidFill>
                <a:schemeClr val="accent1"/>
              </a:solidFill>
            </a:endParaRPr>
          </a:p>
          <a:p>
            <a:r>
              <a:rPr lang="en-PH" b="1" dirty="0"/>
              <a:t>βο</a:t>
            </a:r>
            <a:r>
              <a:rPr lang="it-IT" dirty="0"/>
              <a:t> = </a:t>
            </a:r>
            <a:r>
              <a:rPr lang="it-IT" dirty="0" err="1"/>
              <a:t>intercept</a:t>
            </a:r>
            <a:endParaRPr lang="en-PH" dirty="0"/>
          </a:p>
          <a:p>
            <a:r>
              <a:rPr lang="en-PH" b="1" dirty="0"/>
              <a:t>β₁</a:t>
            </a:r>
            <a:r>
              <a:rPr lang="en-PH" dirty="0"/>
              <a:t> = is the coefficient that stands before the independent variable x, which  quantifies the effect of x (education) on y (income). </a:t>
            </a:r>
          </a:p>
          <a:p>
            <a:pPr lvl="1"/>
            <a:r>
              <a:rPr lang="en-PH" dirty="0"/>
              <a:t>E.g. if β₁ is 2000 euro, that means that for every year of education, you get additional 2000 euro in income. </a:t>
            </a:r>
          </a:p>
          <a:p>
            <a:r>
              <a:rPr lang="en-PH" b="1" dirty="0"/>
              <a:t>Epsilon </a:t>
            </a:r>
            <a:r>
              <a:rPr lang="en-PH" dirty="0"/>
              <a:t>represent the error of the model.  Or it is the actual difference between the observed or actual income to the predicted value. </a:t>
            </a:r>
          </a:p>
          <a:p>
            <a:pPr marL="0" indent="0">
              <a:buNone/>
            </a:pPr>
            <a:br>
              <a:rPr lang="en-PH" b="1" dirty="0"/>
            </a:br>
            <a:endParaRPr lang="en-PH" dirty="0"/>
          </a:p>
          <a:p>
            <a:pPr marL="0" indent="0" algn="ctr">
              <a:buNone/>
            </a:pPr>
            <a:endParaRPr lang="it-IT" dirty="0"/>
          </a:p>
          <a:p>
            <a:endParaRPr lang="en-US" dirty="0"/>
          </a:p>
        </p:txBody>
      </p:sp>
      <p:sp>
        <p:nvSpPr>
          <p:cNvPr id="6" name="Text Placeholder 5"/>
          <p:cNvSpPr>
            <a:spLocks noGrp="1"/>
          </p:cNvSpPr>
          <p:nvPr>
            <p:ph type="body" sz="half" idx="2"/>
          </p:nvPr>
        </p:nvSpPr>
        <p:spPr>
          <a:xfrm>
            <a:off x="7913152" y="2995012"/>
            <a:ext cx="3657600" cy="2803904"/>
          </a:xfrm>
        </p:spPr>
        <p:txBody>
          <a:bodyPr/>
          <a:lstStyle/>
          <a:p>
            <a:r>
              <a:rPr lang="en-US" dirty="0"/>
              <a:t>Definition</a:t>
            </a:r>
          </a:p>
          <a:p>
            <a:r>
              <a:rPr lang="en-US" dirty="0"/>
              <a:t>Basic concepts</a:t>
            </a:r>
          </a:p>
          <a:p>
            <a:r>
              <a:rPr lang="en-US" dirty="0"/>
              <a:t>Significance, Variance, Coefficients</a:t>
            </a:r>
          </a:p>
          <a:p>
            <a:r>
              <a:rPr lang="en-US" dirty="0"/>
              <a:t>Application in R</a:t>
            </a:r>
          </a:p>
          <a:p>
            <a:r>
              <a:rPr lang="en-US" dirty="0"/>
              <a:t>Interpretation of results</a:t>
            </a:r>
          </a:p>
          <a:p>
            <a:r>
              <a:rPr lang="en-US" dirty="0"/>
              <a:t>Synthesis</a:t>
            </a:r>
          </a:p>
        </p:txBody>
      </p:sp>
    </p:spTree>
    <p:extLst>
      <p:ext uri="{BB962C8B-B14F-4D97-AF65-F5344CB8AC3E}">
        <p14:creationId xmlns:p14="http://schemas.microsoft.com/office/powerpoint/2010/main" val="2792796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Basic theories and concepts of regression analysis</a:t>
            </a:r>
          </a:p>
          <a:p>
            <a:r>
              <a:rPr lang="en-US" dirty="0"/>
              <a:t>How to build and compare regression models</a:t>
            </a:r>
          </a:p>
          <a:p>
            <a:r>
              <a:rPr lang="en-US" dirty="0"/>
              <a:t>How to interpret results</a:t>
            </a:r>
          </a:p>
          <a:p>
            <a:r>
              <a:rPr lang="en-US" dirty="0"/>
              <a:t>How to perform regression in R</a:t>
            </a:r>
          </a:p>
          <a:p>
            <a:pPr marL="0" indent="0">
              <a:buNone/>
            </a:pPr>
            <a:endParaRPr lang="en-US" dirty="0"/>
          </a:p>
        </p:txBody>
      </p:sp>
    </p:spTree>
    <p:extLst>
      <p:ext uri="{BB962C8B-B14F-4D97-AF65-F5344CB8AC3E}">
        <p14:creationId xmlns:p14="http://schemas.microsoft.com/office/powerpoint/2010/main" val="2294525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a:t>
            </a:r>
          </a:p>
        </p:txBody>
      </p:sp>
      <p:sp>
        <p:nvSpPr>
          <p:cNvPr id="5" name="Content Placeholder 4"/>
          <p:cNvSpPr>
            <a:spLocks noGrp="1"/>
          </p:cNvSpPr>
          <p:nvPr>
            <p:ph idx="1"/>
          </p:nvPr>
        </p:nvSpPr>
        <p:spPr/>
        <p:txBody>
          <a:bodyPr>
            <a:normAutofit/>
          </a:bodyPr>
          <a:lstStyle/>
          <a:p>
            <a:pPr marL="0" indent="0" algn="ctr">
              <a:buNone/>
            </a:pPr>
            <a:endParaRPr lang="it-IT" dirty="0"/>
          </a:p>
          <a:p>
            <a:pPr marL="0" indent="0">
              <a:buNone/>
            </a:pPr>
            <a:r>
              <a:rPr lang="en-PH" b="1" dirty="0">
                <a:solidFill>
                  <a:schemeClr val="accent1"/>
                </a:solidFill>
              </a:rPr>
              <a:t>Linear Regression Equation</a:t>
            </a:r>
          </a:p>
          <a:p>
            <a:pPr marL="0" indent="0" algn="ctr">
              <a:buNone/>
            </a:pPr>
            <a:r>
              <a:rPr lang="en-PH" b="1" dirty="0">
                <a:solidFill>
                  <a:schemeClr val="accent1"/>
                </a:solidFill>
              </a:rPr>
              <a:t>ŷ = </a:t>
            </a:r>
            <a:r>
              <a:rPr lang="en-PH" b="1" dirty="0" err="1">
                <a:solidFill>
                  <a:schemeClr val="accent1"/>
                </a:solidFill>
              </a:rPr>
              <a:t>bο</a:t>
            </a:r>
            <a:r>
              <a:rPr lang="en-PH" b="1" dirty="0">
                <a:solidFill>
                  <a:schemeClr val="accent1"/>
                </a:solidFill>
              </a:rPr>
              <a:t> + b₁ x ₁ </a:t>
            </a:r>
            <a:endParaRPr lang="en-PH" dirty="0">
              <a:solidFill>
                <a:schemeClr val="accent1"/>
              </a:solidFill>
            </a:endParaRPr>
          </a:p>
          <a:p>
            <a:r>
              <a:rPr lang="en-PH" b="1" dirty="0"/>
              <a:t>ŷ</a:t>
            </a:r>
            <a:r>
              <a:rPr lang="en-PH" dirty="0"/>
              <a:t> = is the estimate or the predicted value, </a:t>
            </a:r>
          </a:p>
          <a:p>
            <a:r>
              <a:rPr lang="en-PH" b="1" dirty="0" err="1"/>
              <a:t>bο</a:t>
            </a:r>
            <a:r>
              <a:rPr lang="en-PH" b="1" dirty="0"/>
              <a:t> = </a:t>
            </a:r>
            <a:r>
              <a:rPr lang="en-PH" dirty="0"/>
              <a:t>is the estimate of the constant beta 0</a:t>
            </a:r>
          </a:p>
          <a:p>
            <a:r>
              <a:rPr lang="en-PH" b="1" dirty="0"/>
              <a:t>b₁ = </a:t>
            </a:r>
            <a:r>
              <a:rPr lang="en-PH" dirty="0"/>
              <a:t>quantifies the effect of x to y </a:t>
            </a:r>
          </a:p>
          <a:p>
            <a:pPr marL="0" indent="0" algn="ctr">
              <a:buNone/>
            </a:pPr>
            <a:endParaRPr lang="en-US" dirty="0"/>
          </a:p>
          <a:p>
            <a:r>
              <a:rPr lang="en-US" dirty="0"/>
              <a:t>One variable, denoted </a:t>
            </a:r>
            <a:r>
              <a:rPr lang="en-US" i="1" dirty="0"/>
              <a:t>x</a:t>
            </a:r>
            <a:r>
              <a:rPr lang="en-US" dirty="0"/>
              <a:t>, is regarded as the </a:t>
            </a:r>
            <a:r>
              <a:rPr lang="en-US" b="1" dirty="0"/>
              <a:t>predictor</a:t>
            </a:r>
            <a:r>
              <a:rPr lang="en-US" dirty="0"/>
              <a:t>, </a:t>
            </a:r>
            <a:r>
              <a:rPr lang="en-US" b="1" dirty="0"/>
              <a:t>explanatory</a:t>
            </a:r>
            <a:r>
              <a:rPr lang="en-US" dirty="0"/>
              <a:t>, or </a:t>
            </a:r>
            <a:r>
              <a:rPr lang="en-US" b="1" dirty="0"/>
              <a:t>independent</a:t>
            </a:r>
            <a:r>
              <a:rPr lang="en-US" dirty="0"/>
              <a:t> variable.</a:t>
            </a:r>
          </a:p>
          <a:p>
            <a:r>
              <a:rPr lang="en-US" dirty="0"/>
              <a:t>The other variable, denoted </a:t>
            </a:r>
            <a:r>
              <a:rPr lang="en-US" i="1" dirty="0"/>
              <a:t>y</a:t>
            </a:r>
            <a:r>
              <a:rPr lang="en-US" dirty="0"/>
              <a:t>, is regarded as the </a:t>
            </a:r>
            <a:r>
              <a:rPr lang="en-US" b="1" dirty="0"/>
              <a:t>response</a:t>
            </a:r>
            <a:r>
              <a:rPr lang="en-US" dirty="0"/>
              <a:t>, </a:t>
            </a:r>
            <a:r>
              <a:rPr lang="en-US" b="1" dirty="0"/>
              <a:t>outcome</a:t>
            </a:r>
            <a:r>
              <a:rPr lang="en-US" dirty="0"/>
              <a:t>, or </a:t>
            </a:r>
            <a:r>
              <a:rPr lang="en-US" b="1" dirty="0"/>
              <a:t>dependent</a:t>
            </a:r>
            <a:r>
              <a:rPr lang="en-US" dirty="0"/>
              <a:t> variable.</a:t>
            </a:r>
          </a:p>
          <a:p>
            <a:endParaRPr lang="en-US" dirty="0"/>
          </a:p>
        </p:txBody>
      </p:sp>
      <p:sp>
        <p:nvSpPr>
          <p:cNvPr id="6" name="Text Placeholder 5"/>
          <p:cNvSpPr>
            <a:spLocks noGrp="1"/>
          </p:cNvSpPr>
          <p:nvPr>
            <p:ph type="body" sz="half" idx="2"/>
          </p:nvPr>
        </p:nvSpPr>
        <p:spPr>
          <a:xfrm>
            <a:off x="7913152" y="2995012"/>
            <a:ext cx="3657600" cy="2803904"/>
          </a:xfrm>
        </p:spPr>
        <p:txBody>
          <a:bodyPr/>
          <a:lstStyle/>
          <a:p>
            <a:r>
              <a:rPr lang="en-US" dirty="0"/>
              <a:t>Definition</a:t>
            </a:r>
          </a:p>
          <a:p>
            <a:r>
              <a:rPr lang="en-US" dirty="0"/>
              <a:t>Basic concepts</a:t>
            </a:r>
          </a:p>
          <a:p>
            <a:r>
              <a:rPr lang="en-US" dirty="0"/>
              <a:t>Significance, Variance, Coefficients</a:t>
            </a:r>
          </a:p>
          <a:p>
            <a:r>
              <a:rPr lang="en-US" dirty="0"/>
              <a:t>Application in R</a:t>
            </a:r>
          </a:p>
          <a:p>
            <a:r>
              <a:rPr lang="en-US" dirty="0"/>
              <a:t>Interpretation of results</a:t>
            </a:r>
          </a:p>
          <a:p>
            <a:r>
              <a:rPr lang="en-US" dirty="0"/>
              <a:t>Synthesis</a:t>
            </a:r>
          </a:p>
        </p:txBody>
      </p:sp>
    </p:spTree>
    <p:extLst>
      <p:ext uri="{BB962C8B-B14F-4D97-AF65-F5344CB8AC3E}">
        <p14:creationId xmlns:p14="http://schemas.microsoft.com/office/powerpoint/2010/main" val="3398350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a:t>
            </a:r>
          </a:p>
        </p:txBody>
      </p:sp>
      <p:sp>
        <p:nvSpPr>
          <p:cNvPr id="5" name="Content Placeholder 4"/>
          <p:cNvSpPr>
            <a:spLocks noGrp="1"/>
          </p:cNvSpPr>
          <p:nvPr>
            <p:ph idx="1"/>
          </p:nvPr>
        </p:nvSpPr>
        <p:spPr/>
        <p:txBody>
          <a:bodyPr>
            <a:normAutofit/>
          </a:bodyPr>
          <a:lstStyle/>
          <a:p>
            <a:pPr marL="0" indent="0">
              <a:buNone/>
            </a:pPr>
            <a:r>
              <a:rPr lang="en-PH" b="1" dirty="0">
                <a:solidFill>
                  <a:schemeClr val="accent1"/>
                </a:solidFill>
              </a:rPr>
              <a:t>Linear Regression Equation</a:t>
            </a:r>
          </a:p>
          <a:p>
            <a:pPr marL="0" indent="0" algn="ctr">
              <a:buNone/>
            </a:pPr>
            <a:r>
              <a:rPr lang="en-PH" b="1" dirty="0">
                <a:solidFill>
                  <a:schemeClr val="accent1"/>
                </a:solidFill>
              </a:rPr>
              <a:t>ŷ = </a:t>
            </a:r>
            <a:r>
              <a:rPr lang="en-PH" b="1" dirty="0" err="1">
                <a:solidFill>
                  <a:schemeClr val="accent1"/>
                </a:solidFill>
              </a:rPr>
              <a:t>bο</a:t>
            </a:r>
            <a:r>
              <a:rPr lang="en-PH" b="1" dirty="0">
                <a:solidFill>
                  <a:schemeClr val="accent1"/>
                </a:solidFill>
              </a:rPr>
              <a:t> + b₁ x ₁ </a:t>
            </a:r>
            <a:endParaRPr lang="en-PH" dirty="0">
              <a:solidFill>
                <a:schemeClr val="accent1"/>
              </a:solidFill>
            </a:endParaRPr>
          </a:p>
          <a:p>
            <a:pPr marL="0" indent="0">
              <a:buNone/>
            </a:pPr>
            <a:endParaRPr lang="en-US" dirty="0"/>
          </a:p>
        </p:txBody>
      </p:sp>
      <p:sp>
        <p:nvSpPr>
          <p:cNvPr id="6" name="Text Placeholder 5"/>
          <p:cNvSpPr>
            <a:spLocks noGrp="1"/>
          </p:cNvSpPr>
          <p:nvPr>
            <p:ph type="body" sz="half" idx="2"/>
          </p:nvPr>
        </p:nvSpPr>
        <p:spPr>
          <a:xfrm>
            <a:off x="7913152" y="2995012"/>
            <a:ext cx="3657600" cy="2803904"/>
          </a:xfrm>
        </p:spPr>
        <p:txBody>
          <a:bodyPr/>
          <a:lstStyle/>
          <a:p>
            <a:r>
              <a:rPr lang="en-US" dirty="0"/>
              <a:t>Definition</a:t>
            </a:r>
          </a:p>
          <a:p>
            <a:r>
              <a:rPr lang="en-US" dirty="0"/>
              <a:t>Basic concepts</a:t>
            </a:r>
          </a:p>
          <a:p>
            <a:r>
              <a:rPr lang="en-US" dirty="0"/>
              <a:t>Significance, Variance, Coefficients</a:t>
            </a:r>
          </a:p>
          <a:p>
            <a:r>
              <a:rPr lang="en-US" dirty="0"/>
              <a:t>Application in R</a:t>
            </a:r>
          </a:p>
          <a:p>
            <a:r>
              <a:rPr lang="en-US" dirty="0"/>
              <a:t>Interpretation of results</a:t>
            </a:r>
          </a:p>
          <a:p>
            <a:r>
              <a:rPr lang="en-US" dirty="0"/>
              <a:t>Synthesis</a:t>
            </a:r>
          </a:p>
        </p:txBody>
      </p:sp>
      <p:pic>
        <p:nvPicPr>
          <p:cNvPr id="7" name="Picture 6">
            <a:extLst>
              <a:ext uri="{FF2B5EF4-FFF2-40B4-BE49-F238E27FC236}">
                <a16:creationId xmlns:a16="http://schemas.microsoft.com/office/drawing/2014/main" id="{6F919609-1390-4B17-AC11-473704F640BF}"/>
              </a:ext>
            </a:extLst>
          </p:cNvPr>
          <p:cNvPicPr>
            <a:picLocks noChangeAspect="1"/>
          </p:cNvPicPr>
          <p:nvPr/>
        </p:nvPicPr>
        <p:blipFill>
          <a:blip r:embed="rId3"/>
          <a:stretch>
            <a:fillRect/>
          </a:stretch>
        </p:blipFill>
        <p:spPr>
          <a:xfrm>
            <a:off x="287841" y="1445844"/>
            <a:ext cx="6601033" cy="5272197"/>
          </a:xfrm>
          <a:prstGeom prst="rect">
            <a:avLst/>
          </a:prstGeom>
        </p:spPr>
      </p:pic>
    </p:spTree>
    <p:extLst>
      <p:ext uri="{BB962C8B-B14F-4D97-AF65-F5344CB8AC3E}">
        <p14:creationId xmlns:p14="http://schemas.microsoft.com/office/powerpoint/2010/main" val="1397769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a:t>
            </a:r>
          </a:p>
        </p:txBody>
      </p:sp>
      <p:sp>
        <p:nvSpPr>
          <p:cNvPr id="5" name="Content Placeholder 4"/>
          <p:cNvSpPr>
            <a:spLocks noGrp="1"/>
          </p:cNvSpPr>
          <p:nvPr>
            <p:ph idx="1"/>
          </p:nvPr>
        </p:nvSpPr>
        <p:spPr>
          <a:xfrm>
            <a:off x="543197" y="571500"/>
            <a:ext cx="6217920" cy="5715000"/>
          </a:xfrm>
        </p:spPr>
        <p:txBody>
          <a:bodyPr>
            <a:normAutofit/>
          </a:bodyPr>
          <a:lstStyle/>
          <a:p>
            <a:pPr marL="0" indent="0">
              <a:buNone/>
            </a:pPr>
            <a:r>
              <a:rPr lang="en-US" b="1" dirty="0">
                <a:solidFill>
                  <a:schemeClr val="accent1"/>
                </a:solidFill>
              </a:rPr>
              <a:t>Measure of the goodness of fit</a:t>
            </a:r>
          </a:p>
          <a:p>
            <a:pPr marL="0" indent="0">
              <a:buNone/>
            </a:pPr>
            <a:endParaRPr lang="en-US" dirty="0"/>
          </a:p>
          <a:p>
            <a:pPr marL="0" indent="0" algn="ctr">
              <a:buNone/>
            </a:pPr>
            <a:r>
              <a:rPr lang="en-US" sz="3600" b="1" dirty="0">
                <a:solidFill>
                  <a:schemeClr val="accent1"/>
                </a:solidFill>
              </a:rPr>
              <a:t>R²</a:t>
            </a:r>
            <a:endParaRPr lang="en-US" dirty="0"/>
          </a:p>
          <a:p>
            <a:r>
              <a:rPr lang="en-US" dirty="0"/>
              <a:t>Coefficient of determination </a:t>
            </a:r>
          </a:p>
          <a:p>
            <a:r>
              <a:rPr lang="en-US" dirty="0"/>
              <a:t>R-squared is a statistical measure of how close the data are to the fitted regression line</a:t>
            </a:r>
          </a:p>
          <a:p>
            <a:r>
              <a:rPr lang="en-US" dirty="0"/>
              <a:t>Percentage of variability explained by your datasets or your model </a:t>
            </a:r>
          </a:p>
          <a:p>
            <a:r>
              <a:rPr lang="en-US" dirty="0"/>
              <a:t>R² = SSR / SST </a:t>
            </a:r>
          </a:p>
          <a:p>
            <a:r>
              <a:rPr lang="en-US" dirty="0"/>
              <a:t>R²= Variability explained by the regression / Total variability of the data set </a:t>
            </a:r>
          </a:p>
          <a:p>
            <a:r>
              <a:rPr lang="en-US" dirty="0"/>
              <a:t>What is the range</a:t>
            </a:r>
          </a:p>
          <a:p>
            <a:pPr marL="0" indent="0">
              <a:buNone/>
            </a:pPr>
            <a:endParaRPr lang="en-US" dirty="0"/>
          </a:p>
          <a:p>
            <a:pPr marL="0" indent="0">
              <a:buNone/>
            </a:pPr>
            <a:endParaRPr lang="en-US" dirty="0"/>
          </a:p>
        </p:txBody>
      </p:sp>
      <p:sp>
        <p:nvSpPr>
          <p:cNvPr id="6" name="Text Placeholder 5"/>
          <p:cNvSpPr>
            <a:spLocks noGrp="1"/>
          </p:cNvSpPr>
          <p:nvPr>
            <p:ph type="body" sz="half" idx="2"/>
          </p:nvPr>
        </p:nvSpPr>
        <p:spPr>
          <a:xfrm>
            <a:off x="7913152" y="2995012"/>
            <a:ext cx="3657600" cy="2803904"/>
          </a:xfrm>
        </p:spPr>
        <p:txBody>
          <a:bodyPr/>
          <a:lstStyle/>
          <a:p>
            <a:r>
              <a:rPr lang="en-US" dirty="0"/>
              <a:t>Definition</a:t>
            </a:r>
          </a:p>
          <a:p>
            <a:r>
              <a:rPr lang="en-US" dirty="0"/>
              <a:t>Basic concepts</a:t>
            </a:r>
          </a:p>
          <a:p>
            <a:r>
              <a:rPr lang="en-US" dirty="0"/>
              <a:t>Significance, Variance, Coefficients</a:t>
            </a:r>
          </a:p>
          <a:p>
            <a:r>
              <a:rPr lang="en-US" dirty="0"/>
              <a:t>Application in R</a:t>
            </a:r>
          </a:p>
          <a:p>
            <a:r>
              <a:rPr lang="en-US" dirty="0"/>
              <a:t>Interpretation of results</a:t>
            </a:r>
          </a:p>
          <a:p>
            <a:r>
              <a:rPr lang="en-US" dirty="0"/>
              <a:t>Synthesis</a:t>
            </a:r>
          </a:p>
          <a:p>
            <a:endParaRPr lang="en-US" dirty="0"/>
          </a:p>
        </p:txBody>
      </p:sp>
    </p:spTree>
    <p:extLst>
      <p:ext uri="{BB962C8B-B14F-4D97-AF65-F5344CB8AC3E}">
        <p14:creationId xmlns:p14="http://schemas.microsoft.com/office/powerpoint/2010/main" val="288367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a:t>
            </a:r>
          </a:p>
        </p:txBody>
      </p:sp>
      <p:sp>
        <p:nvSpPr>
          <p:cNvPr id="5" name="Content Placeholder 4"/>
          <p:cNvSpPr>
            <a:spLocks noGrp="1"/>
          </p:cNvSpPr>
          <p:nvPr>
            <p:ph idx="1"/>
          </p:nvPr>
        </p:nvSpPr>
        <p:spPr>
          <a:xfrm>
            <a:off x="543197" y="571500"/>
            <a:ext cx="6217920" cy="5715000"/>
          </a:xfrm>
        </p:spPr>
        <p:txBody>
          <a:bodyPr>
            <a:normAutofit/>
          </a:bodyPr>
          <a:lstStyle/>
          <a:p>
            <a:pPr marL="0" indent="0">
              <a:buNone/>
            </a:pPr>
            <a:r>
              <a:rPr lang="en-US" b="1" dirty="0">
                <a:solidFill>
                  <a:schemeClr val="accent1"/>
                </a:solidFill>
              </a:rPr>
              <a:t>Measure of the goodness of fit  </a:t>
            </a:r>
          </a:p>
          <a:p>
            <a:pPr marL="0" indent="0">
              <a:buNone/>
            </a:pPr>
            <a:endParaRPr lang="en-US" dirty="0"/>
          </a:p>
          <a:p>
            <a:pPr marL="0" indent="0">
              <a:buNone/>
            </a:pPr>
            <a:endParaRPr lang="en-US" dirty="0"/>
          </a:p>
          <a:p>
            <a:pPr marL="0" indent="0">
              <a:buNone/>
            </a:pPr>
            <a:endParaRPr lang="en-US" dirty="0"/>
          </a:p>
        </p:txBody>
      </p:sp>
      <p:sp>
        <p:nvSpPr>
          <p:cNvPr id="6" name="Text Placeholder 5"/>
          <p:cNvSpPr>
            <a:spLocks noGrp="1"/>
          </p:cNvSpPr>
          <p:nvPr>
            <p:ph type="body" sz="half" idx="2"/>
          </p:nvPr>
        </p:nvSpPr>
        <p:spPr>
          <a:xfrm>
            <a:off x="7913152" y="2995012"/>
            <a:ext cx="3657600" cy="2803904"/>
          </a:xfrm>
        </p:spPr>
        <p:txBody>
          <a:bodyPr/>
          <a:lstStyle/>
          <a:p>
            <a:r>
              <a:rPr lang="en-US" dirty="0"/>
              <a:t>Definition</a:t>
            </a:r>
          </a:p>
          <a:p>
            <a:r>
              <a:rPr lang="en-US" dirty="0"/>
              <a:t>Basic concepts</a:t>
            </a:r>
          </a:p>
          <a:p>
            <a:r>
              <a:rPr lang="en-US" dirty="0"/>
              <a:t>Significance, Variance, Coefficients</a:t>
            </a:r>
          </a:p>
          <a:p>
            <a:r>
              <a:rPr lang="en-US" dirty="0"/>
              <a:t>Application in R</a:t>
            </a:r>
          </a:p>
          <a:p>
            <a:r>
              <a:rPr lang="en-US" dirty="0"/>
              <a:t>Interpretation of results</a:t>
            </a:r>
          </a:p>
          <a:p>
            <a:r>
              <a:rPr lang="en-US" dirty="0"/>
              <a:t>Synthesis</a:t>
            </a:r>
          </a:p>
          <a:p>
            <a:endParaRPr lang="en-US" dirty="0"/>
          </a:p>
        </p:txBody>
      </p:sp>
      <p:pic>
        <p:nvPicPr>
          <p:cNvPr id="4" name="Picture 3">
            <a:extLst>
              <a:ext uri="{FF2B5EF4-FFF2-40B4-BE49-F238E27FC236}">
                <a16:creationId xmlns:a16="http://schemas.microsoft.com/office/drawing/2014/main" id="{9C19D26D-316A-4030-9C29-D214956270D8}"/>
              </a:ext>
            </a:extLst>
          </p:cNvPr>
          <p:cNvPicPr>
            <a:picLocks noChangeAspect="1"/>
          </p:cNvPicPr>
          <p:nvPr/>
        </p:nvPicPr>
        <p:blipFill>
          <a:blip r:embed="rId3"/>
          <a:stretch>
            <a:fillRect/>
          </a:stretch>
        </p:blipFill>
        <p:spPr>
          <a:xfrm>
            <a:off x="118384" y="1847462"/>
            <a:ext cx="6932358" cy="4439038"/>
          </a:xfrm>
          <a:prstGeom prst="rect">
            <a:avLst/>
          </a:prstGeom>
        </p:spPr>
      </p:pic>
    </p:spTree>
    <p:extLst>
      <p:ext uri="{BB962C8B-B14F-4D97-AF65-F5344CB8AC3E}">
        <p14:creationId xmlns:p14="http://schemas.microsoft.com/office/powerpoint/2010/main" val="41400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a:t>
            </a:r>
          </a:p>
        </p:txBody>
      </p:sp>
      <p:sp>
        <p:nvSpPr>
          <p:cNvPr id="5" name="Content Placeholder 4"/>
          <p:cNvSpPr>
            <a:spLocks noGrp="1"/>
          </p:cNvSpPr>
          <p:nvPr>
            <p:ph idx="1"/>
          </p:nvPr>
        </p:nvSpPr>
        <p:spPr>
          <a:xfrm>
            <a:off x="543197" y="571500"/>
            <a:ext cx="6217920" cy="5715000"/>
          </a:xfrm>
        </p:spPr>
        <p:txBody>
          <a:bodyPr>
            <a:normAutofit/>
          </a:bodyPr>
          <a:lstStyle/>
          <a:p>
            <a:pPr marL="0" indent="0">
              <a:buNone/>
            </a:pPr>
            <a:r>
              <a:rPr lang="en-US" b="1" dirty="0">
                <a:solidFill>
                  <a:schemeClr val="accent1"/>
                </a:solidFill>
              </a:rPr>
              <a:t>Measure of the goodness of fit</a:t>
            </a:r>
          </a:p>
          <a:p>
            <a:pPr marL="0" indent="0">
              <a:buNone/>
            </a:pPr>
            <a:endParaRPr lang="en-US" dirty="0"/>
          </a:p>
          <a:p>
            <a:pPr marL="0" indent="0" algn="ctr">
              <a:buNone/>
            </a:pPr>
            <a:r>
              <a:rPr lang="en-US" sz="3600" b="1" dirty="0">
                <a:solidFill>
                  <a:schemeClr val="accent1"/>
                </a:solidFill>
              </a:rPr>
              <a:t>R²</a:t>
            </a:r>
            <a:endParaRPr lang="en-US" dirty="0"/>
          </a:p>
          <a:p>
            <a:r>
              <a:rPr lang="en-US" dirty="0"/>
              <a:t>Coefficient of determination </a:t>
            </a:r>
          </a:p>
          <a:p>
            <a:r>
              <a:rPr lang="en-US" dirty="0"/>
              <a:t>R-squared is a statistical measure of how close the data are to the fitted regression line</a:t>
            </a:r>
          </a:p>
          <a:p>
            <a:r>
              <a:rPr lang="en-US" dirty="0"/>
              <a:t>Percentage of variability explained by your datasets or your model </a:t>
            </a:r>
          </a:p>
          <a:p>
            <a:r>
              <a:rPr lang="en-US" dirty="0"/>
              <a:t>R² = SSR / SST </a:t>
            </a:r>
          </a:p>
          <a:p>
            <a:r>
              <a:rPr lang="en-US" dirty="0"/>
              <a:t>R²= Variability explained by the regression / Total variability of the data set </a:t>
            </a:r>
          </a:p>
          <a:p>
            <a:r>
              <a:rPr lang="en-US" dirty="0"/>
              <a:t>What is the range</a:t>
            </a:r>
          </a:p>
          <a:p>
            <a:pPr marL="0" indent="0">
              <a:buNone/>
            </a:pPr>
            <a:endParaRPr lang="en-US" dirty="0"/>
          </a:p>
          <a:p>
            <a:pPr marL="0" indent="0">
              <a:buNone/>
            </a:pPr>
            <a:endParaRPr lang="en-US" dirty="0"/>
          </a:p>
        </p:txBody>
      </p:sp>
      <p:sp>
        <p:nvSpPr>
          <p:cNvPr id="6" name="Text Placeholder 5"/>
          <p:cNvSpPr>
            <a:spLocks noGrp="1"/>
          </p:cNvSpPr>
          <p:nvPr>
            <p:ph type="body" sz="half" idx="2"/>
          </p:nvPr>
        </p:nvSpPr>
        <p:spPr>
          <a:xfrm>
            <a:off x="7913152" y="2995012"/>
            <a:ext cx="3657600" cy="2803904"/>
          </a:xfrm>
        </p:spPr>
        <p:txBody>
          <a:bodyPr/>
          <a:lstStyle/>
          <a:p>
            <a:r>
              <a:rPr lang="en-US" dirty="0"/>
              <a:t>Definition</a:t>
            </a:r>
          </a:p>
          <a:p>
            <a:r>
              <a:rPr lang="en-US" dirty="0"/>
              <a:t>Basic concepts</a:t>
            </a:r>
          </a:p>
          <a:p>
            <a:r>
              <a:rPr lang="en-US" dirty="0"/>
              <a:t>Significance, Variance, Coefficients</a:t>
            </a:r>
          </a:p>
          <a:p>
            <a:r>
              <a:rPr lang="en-US" dirty="0"/>
              <a:t>Application in R</a:t>
            </a:r>
          </a:p>
          <a:p>
            <a:r>
              <a:rPr lang="en-US" dirty="0"/>
              <a:t>Interpretation of results</a:t>
            </a:r>
          </a:p>
          <a:p>
            <a:r>
              <a:rPr lang="en-US" dirty="0"/>
              <a:t>Synthesis</a:t>
            </a:r>
          </a:p>
          <a:p>
            <a:endParaRPr lang="en-US" dirty="0"/>
          </a:p>
        </p:txBody>
      </p:sp>
    </p:spTree>
    <p:extLst>
      <p:ext uri="{BB962C8B-B14F-4D97-AF65-F5344CB8AC3E}">
        <p14:creationId xmlns:p14="http://schemas.microsoft.com/office/powerpoint/2010/main" val="140604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a:t>
            </a:r>
          </a:p>
        </p:txBody>
      </p:sp>
      <p:sp>
        <p:nvSpPr>
          <p:cNvPr id="5" name="Content Placeholder 4"/>
          <p:cNvSpPr>
            <a:spLocks noGrp="1"/>
          </p:cNvSpPr>
          <p:nvPr>
            <p:ph idx="1"/>
          </p:nvPr>
        </p:nvSpPr>
        <p:spPr>
          <a:xfrm>
            <a:off x="543197" y="571500"/>
            <a:ext cx="6217920" cy="5715000"/>
          </a:xfrm>
        </p:spPr>
        <p:txBody>
          <a:bodyPr>
            <a:normAutofit/>
          </a:bodyPr>
          <a:lstStyle/>
          <a:p>
            <a:pPr marL="0" indent="0">
              <a:buNone/>
            </a:pPr>
            <a:r>
              <a:rPr lang="en-US" b="1" dirty="0">
                <a:solidFill>
                  <a:schemeClr val="accent1"/>
                </a:solidFill>
              </a:rPr>
              <a:t>Measure of the goodness of fit</a:t>
            </a:r>
          </a:p>
          <a:p>
            <a:pPr marL="0" indent="0">
              <a:buNone/>
            </a:pPr>
            <a:endParaRPr lang="en-US" dirty="0"/>
          </a:p>
          <a:p>
            <a:pPr marL="0" indent="0" algn="ctr">
              <a:buNone/>
            </a:pPr>
            <a:r>
              <a:rPr lang="en-US" sz="3600" b="1" dirty="0">
                <a:solidFill>
                  <a:schemeClr val="accent1"/>
                </a:solidFill>
              </a:rPr>
              <a:t>R²</a:t>
            </a:r>
            <a:endParaRPr lang="en-US" dirty="0"/>
          </a:p>
          <a:p>
            <a:pPr marL="0" indent="0">
              <a:buNone/>
            </a:pPr>
            <a:endParaRPr lang="en-US" dirty="0"/>
          </a:p>
          <a:p>
            <a:pPr marL="0" indent="0" algn="ctr">
              <a:buNone/>
            </a:pPr>
            <a:r>
              <a:rPr lang="en-US" sz="3200" i="1" dirty="0"/>
              <a:t>What is a good R²</a:t>
            </a:r>
            <a:r>
              <a:rPr lang="it-IT" sz="3200" i="1" dirty="0"/>
              <a:t>?</a:t>
            </a:r>
            <a:endParaRPr lang="en-US" sz="3200" i="1" dirty="0"/>
          </a:p>
          <a:p>
            <a:pPr marL="0" indent="0">
              <a:buNone/>
            </a:pPr>
            <a:endParaRPr lang="en-US" sz="2400" dirty="0"/>
          </a:p>
          <a:p>
            <a:pPr marL="0" indent="0">
              <a:buNone/>
            </a:pPr>
            <a:endParaRPr lang="en-US" dirty="0"/>
          </a:p>
        </p:txBody>
      </p:sp>
      <p:sp>
        <p:nvSpPr>
          <p:cNvPr id="6" name="Text Placeholder 5"/>
          <p:cNvSpPr>
            <a:spLocks noGrp="1"/>
          </p:cNvSpPr>
          <p:nvPr>
            <p:ph type="body" sz="half" idx="2"/>
          </p:nvPr>
        </p:nvSpPr>
        <p:spPr>
          <a:xfrm>
            <a:off x="7913152" y="2995012"/>
            <a:ext cx="3657600" cy="2803904"/>
          </a:xfrm>
        </p:spPr>
        <p:txBody>
          <a:bodyPr/>
          <a:lstStyle/>
          <a:p>
            <a:r>
              <a:rPr lang="en-US" dirty="0"/>
              <a:t>Definition</a:t>
            </a:r>
          </a:p>
          <a:p>
            <a:r>
              <a:rPr lang="en-US" dirty="0"/>
              <a:t>Basic concepts</a:t>
            </a:r>
          </a:p>
          <a:p>
            <a:r>
              <a:rPr lang="en-US" dirty="0"/>
              <a:t>Significance, Variance, Coefficients</a:t>
            </a:r>
          </a:p>
          <a:p>
            <a:r>
              <a:rPr lang="en-US" dirty="0"/>
              <a:t>Application in R</a:t>
            </a:r>
          </a:p>
          <a:p>
            <a:r>
              <a:rPr lang="en-US" dirty="0"/>
              <a:t>Interpretation of results</a:t>
            </a:r>
          </a:p>
          <a:p>
            <a:r>
              <a:rPr lang="en-US" dirty="0"/>
              <a:t>Synthesis</a:t>
            </a:r>
          </a:p>
          <a:p>
            <a:endParaRPr lang="en-US" dirty="0"/>
          </a:p>
        </p:txBody>
      </p:sp>
    </p:spTree>
    <p:extLst>
      <p:ext uri="{BB962C8B-B14F-4D97-AF65-F5344CB8AC3E}">
        <p14:creationId xmlns:p14="http://schemas.microsoft.com/office/powerpoint/2010/main" val="233566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a:t>
            </a:r>
          </a:p>
        </p:txBody>
      </p:sp>
      <p:sp>
        <p:nvSpPr>
          <p:cNvPr id="5" name="Content Placeholder 4"/>
          <p:cNvSpPr>
            <a:spLocks noGrp="1"/>
          </p:cNvSpPr>
          <p:nvPr>
            <p:ph idx="1"/>
          </p:nvPr>
        </p:nvSpPr>
        <p:spPr>
          <a:xfrm>
            <a:off x="543197" y="571500"/>
            <a:ext cx="6217920" cy="5715000"/>
          </a:xfrm>
        </p:spPr>
        <p:txBody>
          <a:bodyPr>
            <a:normAutofit/>
          </a:bodyPr>
          <a:lstStyle/>
          <a:p>
            <a:pPr marL="0" indent="0">
              <a:buNone/>
            </a:pPr>
            <a:r>
              <a:rPr lang="en-US" dirty="0"/>
              <a:t>Measure of the goodness of fit</a:t>
            </a:r>
          </a:p>
          <a:p>
            <a:pPr marL="0" indent="0">
              <a:buNone/>
            </a:pPr>
            <a:endParaRPr lang="en-US" dirty="0"/>
          </a:p>
          <a:p>
            <a:r>
              <a:rPr lang="en-PH" dirty="0"/>
              <a:t>R-squared is a handy, seemingly intuitive measure of how well your linear model fits a set of observations. However, as we saw, R-squared doesn’t tell us the entire story. </a:t>
            </a:r>
          </a:p>
          <a:p>
            <a:r>
              <a:rPr lang="en-PH" dirty="0"/>
              <a:t>While R-squared provides an estimate of the strength of the relationship between your model and the response variable, it does not provide a formal hypothesis test for this relationship. </a:t>
            </a:r>
          </a:p>
          <a:p>
            <a:r>
              <a:rPr lang="en-PH" dirty="0"/>
              <a:t>The </a:t>
            </a:r>
            <a:r>
              <a:rPr lang="en-PH" dirty="0">
                <a:solidFill>
                  <a:schemeClr val="accent1"/>
                </a:solidFill>
              </a:rPr>
              <a:t>T-test or F-test of significance </a:t>
            </a:r>
            <a:r>
              <a:rPr lang="en-PH" dirty="0"/>
              <a:t>determines whether this relationship is statistically significant.</a:t>
            </a:r>
          </a:p>
          <a:p>
            <a:pPr marL="0" indent="0">
              <a:buNone/>
            </a:pPr>
            <a:endParaRPr lang="en-US" dirty="0"/>
          </a:p>
        </p:txBody>
      </p:sp>
      <p:sp>
        <p:nvSpPr>
          <p:cNvPr id="6" name="Text Placeholder 5"/>
          <p:cNvSpPr>
            <a:spLocks noGrp="1"/>
          </p:cNvSpPr>
          <p:nvPr>
            <p:ph type="body" sz="half" idx="2"/>
          </p:nvPr>
        </p:nvSpPr>
        <p:spPr>
          <a:xfrm>
            <a:off x="7913152" y="2995012"/>
            <a:ext cx="3657600" cy="2803904"/>
          </a:xfrm>
        </p:spPr>
        <p:txBody>
          <a:bodyPr/>
          <a:lstStyle/>
          <a:p>
            <a:r>
              <a:rPr lang="en-US" dirty="0"/>
              <a:t>Definition</a:t>
            </a:r>
          </a:p>
          <a:p>
            <a:r>
              <a:rPr lang="en-US" dirty="0"/>
              <a:t>Basic concepts</a:t>
            </a:r>
          </a:p>
          <a:p>
            <a:r>
              <a:rPr lang="en-US" dirty="0"/>
              <a:t>Significance, Variance, Coefficients</a:t>
            </a:r>
          </a:p>
          <a:p>
            <a:r>
              <a:rPr lang="en-US" dirty="0"/>
              <a:t>Geometrical representation</a:t>
            </a:r>
          </a:p>
          <a:p>
            <a:r>
              <a:rPr lang="en-US" dirty="0"/>
              <a:t>Application in R</a:t>
            </a:r>
          </a:p>
          <a:p>
            <a:r>
              <a:rPr lang="en-US" dirty="0"/>
              <a:t>Interpretation of results</a:t>
            </a:r>
          </a:p>
          <a:p>
            <a:r>
              <a:rPr lang="en-US" dirty="0"/>
              <a:t>Synthesis</a:t>
            </a:r>
          </a:p>
          <a:p>
            <a:endParaRPr lang="en-US" dirty="0"/>
          </a:p>
        </p:txBody>
      </p:sp>
    </p:spTree>
    <p:extLst>
      <p:ext uri="{BB962C8B-B14F-4D97-AF65-F5344CB8AC3E}">
        <p14:creationId xmlns:p14="http://schemas.microsoft.com/office/powerpoint/2010/main" val="1588774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Table</a:t>
            </a:r>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pic>
        <p:nvPicPr>
          <p:cNvPr id="7" name="Picture 6">
            <a:extLst>
              <a:ext uri="{FF2B5EF4-FFF2-40B4-BE49-F238E27FC236}">
                <a16:creationId xmlns:a16="http://schemas.microsoft.com/office/drawing/2014/main" id="{E6AA79E8-835C-42F0-8A0B-5AFB0117D07E}"/>
              </a:ext>
            </a:extLst>
          </p:cNvPr>
          <p:cNvPicPr>
            <a:picLocks noChangeAspect="1"/>
          </p:cNvPicPr>
          <p:nvPr/>
        </p:nvPicPr>
        <p:blipFill>
          <a:blip r:embed="rId3"/>
          <a:stretch>
            <a:fillRect/>
          </a:stretch>
        </p:blipFill>
        <p:spPr>
          <a:xfrm>
            <a:off x="1295400" y="1795482"/>
            <a:ext cx="10388599" cy="4204380"/>
          </a:xfrm>
          <a:prstGeom prst="rect">
            <a:avLst/>
          </a:prstGeom>
        </p:spPr>
      </p:pic>
      <p:pic>
        <p:nvPicPr>
          <p:cNvPr id="8" name="Picture 7">
            <a:extLst>
              <a:ext uri="{FF2B5EF4-FFF2-40B4-BE49-F238E27FC236}">
                <a16:creationId xmlns:a16="http://schemas.microsoft.com/office/drawing/2014/main" id="{06E995B7-1550-4E83-9E64-04B7131628EC}"/>
              </a:ext>
            </a:extLst>
          </p:cNvPr>
          <p:cNvPicPr>
            <a:picLocks noChangeAspect="1"/>
          </p:cNvPicPr>
          <p:nvPr/>
        </p:nvPicPr>
        <p:blipFill>
          <a:blip r:embed="rId4"/>
          <a:stretch>
            <a:fillRect/>
          </a:stretch>
        </p:blipFill>
        <p:spPr>
          <a:xfrm>
            <a:off x="4942238" y="2017486"/>
            <a:ext cx="6495019" cy="1284005"/>
          </a:xfrm>
          <a:prstGeom prst="rect">
            <a:avLst/>
          </a:prstGeom>
        </p:spPr>
      </p:pic>
    </p:spTree>
    <p:extLst>
      <p:ext uri="{BB962C8B-B14F-4D97-AF65-F5344CB8AC3E}">
        <p14:creationId xmlns:p14="http://schemas.microsoft.com/office/powerpoint/2010/main" val="371159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a:t>
            </a:r>
          </a:p>
        </p:txBody>
      </p:sp>
      <p:sp>
        <p:nvSpPr>
          <p:cNvPr id="5" name="Content Placeholder 4"/>
          <p:cNvSpPr>
            <a:spLocks noGrp="1"/>
          </p:cNvSpPr>
          <p:nvPr>
            <p:ph idx="1"/>
          </p:nvPr>
        </p:nvSpPr>
        <p:spPr/>
        <p:txBody>
          <a:bodyPr>
            <a:normAutofit/>
          </a:bodyPr>
          <a:lstStyle/>
          <a:p>
            <a:r>
              <a:rPr lang="en-US" dirty="0"/>
              <a:t>Exercise in R</a:t>
            </a:r>
          </a:p>
          <a:p>
            <a:pPr marL="0" indent="0">
              <a:buNone/>
            </a:pPr>
            <a:r>
              <a:rPr lang="en-PH" b="1" dirty="0">
                <a:solidFill>
                  <a:schemeClr val="accent1"/>
                </a:solidFill>
              </a:rPr>
              <a:t>ŷ = </a:t>
            </a:r>
            <a:r>
              <a:rPr lang="en-PH" b="1" dirty="0" err="1">
                <a:solidFill>
                  <a:schemeClr val="accent1"/>
                </a:solidFill>
              </a:rPr>
              <a:t>bο</a:t>
            </a:r>
            <a:r>
              <a:rPr lang="en-PH" b="1" dirty="0">
                <a:solidFill>
                  <a:schemeClr val="accent1"/>
                </a:solidFill>
              </a:rPr>
              <a:t> + b₁ x ₁ </a:t>
            </a:r>
            <a:endParaRPr lang="en-PH" dirty="0">
              <a:solidFill>
                <a:schemeClr val="accent1"/>
              </a:solidFill>
            </a:endParaRPr>
          </a:p>
          <a:p>
            <a:pPr marL="0" indent="0">
              <a:buNone/>
            </a:pPr>
            <a:r>
              <a:rPr lang="en-US" i="1" dirty="0">
                <a:solidFill>
                  <a:schemeClr val="accent1"/>
                </a:solidFill>
              </a:rPr>
              <a:t>Salary = </a:t>
            </a:r>
            <a:r>
              <a:rPr lang="en-PH" i="1" dirty="0" err="1">
                <a:solidFill>
                  <a:schemeClr val="accent1"/>
                </a:solidFill>
              </a:rPr>
              <a:t>bο</a:t>
            </a:r>
            <a:r>
              <a:rPr lang="en-PH" i="1" dirty="0">
                <a:solidFill>
                  <a:schemeClr val="accent1"/>
                </a:solidFill>
              </a:rPr>
              <a:t> + b₁ (</a:t>
            </a:r>
            <a:r>
              <a:rPr lang="en-PH" i="1" dirty="0" err="1">
                <a:solidFill>
                  <a:schemeClr val="accent1"/>
                </a:solidFill>
              </a:rPr>
              <a:t>YearsExperience</a:t>
            </a:r>
            <a:r>
              <a:rPr lang="en-PH" i="1" dirty="0">
                <a:solidFill>
                  <a:schemeClr val="accent1"/>
                </a:solidFill>
              </a:rPr>
              <a:t>)</a:t>
            </a:r>
          </a:p>
          <a:p>
            <a:pPr marL="0" indent="0">
              <a:buNone/>
            </a:pPr>
            <a:endParaRPr lang="en-US" dirty="0"/>
          </a:p>
          <a:p>
            <a:r>
              <a:rPr lang="en-US" dirty="0"/>
              <a:t>Y = a </a:t>
            </a:r>
          </a:p>
          <a:p>
            <a:r>
              <a:rPr lang="en-US" dirty="0"/>
              <a:t>Scatterplot</a:t>
            </a:r>
          </a:p>
          <a:p>
            <a:pPr marL="0" indent="0">
              <a:buNone/>
            </a:pPr>
            <a:endParaRPr lang="en-US" dirty="0"/>
          </a:p>
          <a:p>
            <a:pPr marL="0" indent="0">
              <a:buNone/>
            </a:pPr>
            <a:endParaRPr lang="en-US" dirty="0"/>
          </a:p>
        </p:txBody>
      </p:sp>
      <p:sp>
        <p:nvSpPr>
          <p:cNvPr id="6" name="Text Placeholder 5"/>
          <p:cNvSpPr>
            <a:spLocks noGrp="1"/>
          </p:cNvSpPr>
          <p:nvPr>
            <p:ph type="body" sz="half" idx="2"/>
          </p:nvPr>
        </p:nvSpPr>
        <p:spPr>
          <a:xfrm>
            <a:off x="7913152" y="2995012"/>
            <a:ext cx="3657600" cy="2803904"/>
          </a:xfrm>
        </p:spPr>
        <p:txBody>
          <a:bodyPr/>
          <a:lstStyle/>
          <a:p>
            <a:r>
              <a:rPr lang="en-US" dirty="0"/>
              <a:t>Definition</a:t>
            </a:r>
          </a:p>
          <a:p>
            <a:r>
              <a:rPr lang="en-US" dirty="0"/>
              <a:t>Basic concepts</a:t>
            </a:r>
          </a:p>
          <a:p>
            <a:r>
              <a:rPr lang="en-US" dirty="0"/>
              <a:t>Significance, Variance, Coefficients</a:t>
            </a:r>
          </a:p>
          <a:p>
            <a:r>
              <a:rPr lang="en-US" dirty="0"/>
              <a:t>Geometrical representation</a:t>
            </a:r>
          </a:p>
          <a:p>
            <a:r>
              <a:rPr lang="en-US" dirty="0"/>
              <a:t>Application in R</a:t>
            </a:r>
          </a:p>
          <a:p>
            <a:r>
              <a:rPr lang="en-US" dirty="0"/>
              <a:t>Interpretation of results</a:t>
            </a:r>
          </a:p>
          <a:p>
            <a:r>
              <a:rPr lang="en-US" dirty="0"/>
              <a:t>Synthesis</a:t>
            </a:r>
          </a:p>
          <a:p>
            <a:endParaRPr lang="en-US" dirty="0"/>
          </a:p>
        </p:txBody>
      </p:sp>
      <p:pic>
        <p:nvPicPr>
          <p:cNvPr id="4" name="Picture 3">
            <a:extLst>
              <a:ext uri="{FF2B5EF4-FFF2-40B4-BE49-F238E27FC236}">
                <a16:creationId xmlns:a16="http://schemas.microsoft.com/office/drawing/2014/main" id="{18F3EA8A-7F51-431C-9AFE-F39DC4840374}"/>
              </a:ext>
            </a:extLst>
          </p:cNvPr>
          <p:cNvPicPr>
            <a:picLocks noChangeAspect="1"/>
          </p:cNvPicPr>
          <p:nvPr/>
        </p:nvPicPr>
        <p:blipFill>
          <a:blip r:embed="rId3"/>
          <a:stretch>
            <a:fillRect/>
          </a:stretch>
        </p:blipFill>
        <p:spPr>
          <a:xfrm>
            <a:off x="543196" y="1927655"/>
            <a:ext cx="6510747" cy="4534930"/>
          </a:xfrm>
          <a:prstGeom prst="rect">
            <a:avLst/>
          </a:prstGeom>
        </p:spPr>
      </p:pic>
    </p:spTree>
    <p:extLst>
      <p:ext uri="{BB962C8B-B14F-4D97-AF65-F5344CB8AC3E}">
        <p14:creationId xmlns:p14="http://schemas.microsoft.com/office/powerpoint/2010/main" val="1954716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a:t>
            </a:r>
          </a:p>
        </p:txBody>
      </p:sp>
      <p:sp>
        <p:nvSpPr>
          <p:cNvPr id="5" name="Content Placeholder 4"/>
          <p:cNvSpPr>
            <a:spLocks noGrp="1"/>
          </p:cNvSpPr>
          <p:nvPr>
            <p:ph idx="1"/>
          </p:nvPr>
        </p:nvSpPr>
        <p:spPr/>
        <p:txBody>
          <a:bodyPr>
            <a:normAutofit/>
          </a:bodyPr>
          <a:lstStyle/>
          <a:p>
            <a:r>
              <a:rPr lang="en-US" dirty="0"/>
              <a:t>Exercise in R</a:t>
            </a:r>
          </a:p>
          <a:p>
            <a:pPr marL="0" indent="0">
              <a:buNone/>
            </a:pPr>
            <a:r>
              <a:rPr lang="en-US" i="1" dirty="0">
                <a:solidFill>
                  <a:schemeClr val="accent1"/>
                </a:solidFill>
              </a:rPr>
              <a:t>Salary = </a:t>
            </a:r>
            <a:r>
              <a:rPr lang="en-PH" i="1" dirty="0" err="1">
                <a:solidFill>
                  <a:schemeClr val="accent1"/>
                </a:solidFill>
              </a:rPr>
              <a:t>bο</a:t>
            </a:r>
            <a:r>
              <a:rPr lang="en-PH" i="1" dirty="0">
                <a:solidFill>
                  <a:schemeClr val="accent1"/>
                </a:solidFill>
              </a:rPr>
              <a:t> + b₁ (</a:t>
            </a:r>
            <a:r>
              <a:rPr lang="en-PH" i="1" dirty="0" err="1">
                <a:solidFill>
                  <a:schemeClr val="accent1"/>
                </a:solidFill>
              </a:rPr>
              <a:t>YearsExperience</a:t>
            </a:r>
            <a:r>
              <a:rPr lang="en-PH" i="1" dirty="0">
                <a:solidFill>
                  <a:schemeClr val="accent1"/>
                </a:solidFill>
              </a:rPr>
              <a:t>)</a:t>
            </a:r>
          </a:p>
          <a:p>
            <a:pPr marL="0" indent="0">
              <a:buNone/>
            </a:pPr>
            <a:r>
              <a:rPr lang="en-PH" i="1" dirty="0">
                <a:solidFill>
                  <a:schemeClr val="accent1"/>
                </a:solidFill>
              </a:rPr>
              <a:t> </a:t>
            </a:r>
            <a:r>
              <a:rPr lang="en-PH" b="1" dirty="0">
                <a:solidFill>
                  <a:schemeClr val="accent1"/>
                </a:solidFill>
              </a:rPr>
              <a:t>ŷ </a:t>
            </a:r>
            <a:r>
              <a:rPr lang="en-PH" i="1" dirty="0">
                <a:solidFill>
                  <a:schemeClr val="accent1"/>
                </a:solidFill>
              </a:rPr>
              <a:t>= 25,792 + 9,450 * </a:t>
            </a:r>
            <a:r>
              <a:rPr lang="en-PH" i="1" dirty="0" err="1">
                <a:solidFill>
                  <a:schemeClr val="accent1"/>
                </a:solidFill>
              </a:rPr>
              <a:t>YearsExperience</a:t>
            </a:r>
            <a:endParaRPr lang="en-US" dirty="0"/>
          </a:p>
          <a:p>
            <a:r>
              <a:rPr lang="en-US" dirty="0"/>
              <a:t>Results and Interpretation</a:t>
            </a:r>
          </a:p>
          <a:p>
            <a:pPr marL="0" indent="0">
              <a:buNone/>
            </a:pPr>
            <a:endParaRPr lang="en-US" dirty="0"/>
          </a:p>
          <a:p>
            <a:pPr marL="0" indent="0">
              <a:buNone/>
            </a:pPr>
            <a:endParaRPr lang="en-US" dirty="0"/>
          </a:p>
        </p:txBody>
      </p:sp>
      <p:sp>
        <p:nvSpPr>
          <p:cNvPr id="6" name="Text Placeholder 5"/>
          <p:cNvSpPr>
            <a:spLocks noGrp="1"/>
          </p:cNvSpPr>
          <p:nvPr>
            <p:ph type="body" sz="half" idx="2"/>
          </p:nvPr>
        </p:nvSpPr>
        <p:spPr>
          <a:xfrm>
            <a:off x="7913152" y="2995012"/>
            <a:ext cx="3657600" cy="2803904"/>
          </a:xfrm>
        </p:spPr>
        <p:txBody>
          <a:bodyPr/>
          <a:lstStyle/>
          <a:p>
            <a:r>
              <a:rPr lang="en-US" dirty="0"/>
              <a:t>Definition</a:t>
            </a:r>
          </a:p>
          <a:p>
            <a:r>
              <a:rPr lang="en-US" dirty="0"/>
              <a:t>Basic concepts</a:t>
            </a:r>
          </a:p>
          <a:p>
            <a:r>
              <a:rPr lang="en-US" dirty="0"/>
              <a:t>Significance, Variance, Coefficients</a:t>
            </a:r>
          </a:p>
          <a:p>
            <a:r>
              <a:rPr lang="en-US" dirty="0"/>
              <a:t>Geometrical representation</a:t>
            </a:r>
          </a:p>
          <a:p>
            <a:r>
              <a:rPr lang="en-US" dirty="0"/>
              <a:t>Application in R</a:t>
            </a:r>
          </a:p>
          <a:p>
            <a:r>
              <a:rPr lang="en-US" dirty="0"/>
              <a:t>Interpretation of results</a:t>
            </a:r>
          </a:p>
          <a:p>
            <a:r>
              <a:rPr lang="en-US" dirty="0"/>
              <a:t>Synthesis</a:t>
            </a:r>
          </a:p>
          <a:p>
            <a:endParaRPr lang="en-US" dirty="0"/>
          </a:p>
        </p:txBody>
      </p:sp>
      <p:pic>
        <p:nvPicPr>
          <p:cNvPr id="9" name="Picture 8">
            <a:extLst>
              <a:ext uri="{FF2B5EF4-FFF2-40B4-BE49-F238E27FC236}">
                <a16:creationId xmlns:a16="http://schemas.microsoft.com/office/drawing/2014/main" id="{5CF00293-5AAC-4E34-A93C-CCC5E15852E7}"/>
              </a:ext>
            </a:extLst>
          </p:cNvPr>
          <p:cNvPicPr>
            <a:picLocks noChangeAspect="1"/>
          </p:cNvPicPr>
          <p:nvPr/>
        </p:nvPicPr>
        <p:blipFill>
          <a:blip r:embed="rId3"/>
          <a:stretch>
            <a:fillRect/>
          </a:stretch>
        </p:blipFill>
        <p:spPr>
          <a:xfrm>
            <a:off x="216736" y="2670434"/>
            <a:ext cx="7054922" cy="3462116"/>
          </a:xfrm>
          <a:prstGeom prst="rect">
            <a:avLst/>
          </a:prstGeom>
        </p:spPr>
      </p:pic>
    </p:spTree>
    <p:extLst>
      <p:ext uri="{BB962C8B-B14F-4D97-AF65-F5344CB8AC3E}">
        <p14:creationId xmlns:p14="http://schemas.microsoft.com/office/powerpoint/2010/main" val="1832309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and Scope</a:t>
            </a:r>
          </a:p>
        </p:txBody>
      </p:sp>
      <p:sp>
        <p:nvSpPr>
          <p:cNvPr id="3" name="Content Placeholder 2"/>
          <p:cNvSpPr>
            <a:spLocks noGrp="1"/>
          </p:cNvSpPr>
          <p:nvPr>
            <p:ph idx="1"/>
          </p:nvPr>
        </p:nvSpPr>
        <p:spPr/>
        <p:txBody>
          <a:bodyPr/>
          <a:lstStyle/>
          <a:p>
            <a:r>
              <a:rPr lang="en-US" dirty="0"/>
              <a:t>Introduction to Regression Analysis </a:t>
            </a:r>
          </a:p>
          <a:p>
            <a:r>
              <a:rPr lang="en-US" dirty="0"/>
              <a:t>Simple Linear Regression (Sample case)</a:t>
            </a:r>
          </a:p>
          <a:p>
            <a:r>
              <a:rPr lang="en-US" dirty="0"/>
              <a:t>Multiple Linear Regression (Sample case)</a:t>
            </a:r>
          </a:p>
          <a:p>
            <a:r>
              <a:rPr lang="en-US" dirty="0"/>
              <a:t>Interpretation of Results in R</a:t>
            </a: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a:t>
            </a:r>
          </a:p>
        </p:txBody>
      </p:sp>
      <p:sp>
        <p:nvSpPr>
          <p:cNvPr id="5" name="Content Placeholder 4"/>
          <p:cNvSpPr>
            <a:spLocks noGrp="1"/>
          </p:cNvSpPr>
          <p:nvPr>
            <p:ph idx="1"/>
          </p:nvPr>
        </p:nvSpPr>
        <p:spPr/>
        <p:txBody>
          <a:bodyPr>
            <a:normAutofit/>
          </a:bodyPr>
          <a:lstStyle/>
          <a:p>
            <a:r>
              <a:rPr lang="en-US" dirty="0"/>
              <a:t>Exercise in R</a:t>
            </a:r>
          </a:p>
          <a:p>
            <a:pPr marL="0" indent="0">
              <a:buNone/>
            </a:pPr>
            <a:r>
              <a:rPr lang="en-PH" i="1" dirty="0">
                <a:solidFill>
                  <a:schemeClr val="accent1"/>
                </a:solidFill>
              </a:rPr>
              <a:t>ŷ = 25,792 + 9,450 * </a:t>
            </a:r>
            <a:r>
              <a:rPr lang="en-PH" i="1" dirty="0" err="1">
                <a:solidFill>
                  <a:schemeClr val="accent1"/>
                </a:solidFill>
              </a:rPr>
              <a:t>YearsExperience</a:t>
            </a:r>
            <a:endParaRPr lang="en-US" i="1" dirty="0"/>
          </a:p>
          <a:p>
            <a:pPr marL="0" indent="0">
              <a:buNone/>
            </a:pPr>
            <a:endParaRPr lang="en-US" dirty="0"/>
          </a:p>
        </p:txBody>
      </p:sp>
      <p:sp>
        <p:nvSpPr>
          <p:cNvPr id="6" name="Text Placeholder 5"/>
          <p:cNvSpPr>
            <a:spLocks noGrp="1"/>
          </p:cNvSpPr>
          <p:nvPr>
            <p:ph type="body" sz="half" idx="2"/>
          </p:nvPr>
        </p:nvSpPr>
        <p:spPr>
          <a:xfrm>
            <a:off x="7913152" y="2995012"/>
            <a:ext cx="3657600" cy="2803904"/>
          </a:xfrm>
        </p:spPr>
        <p:txBody>
          <a:bodyPr/>
          <a:lstStyle/>
          <a:p>
            <a:r>
              <a:rPr lang="en-US" dirty="0"/>
              <a:t>Definition</a:t>
            </a:r>
          </a:p>
          <a:p>
            <a:r>
              <a:rPr lang="en-US" dirty="0"/>
              <a:t>Basic concepts</a:t>
            </a:r>
          </a:p>
          <a:p>
            <a:r>
              <a:rPr lang="en-US" dirty="0"/>
              <a:t>Significance, Variance, Coefficients</a:t>
            </a:r>
          </a:p>
          <a:p>
            <a:r>
              <a:rPr lang="en-US" dirty="0"/>
              <a:t>Geometrical representation</a:t>
            </a:r>
          </a:p>
          <a:p>
            <a:r>
              <a:rPr lang="en-US" dirty="0"/>
              <a:t>Application in R</a:t>
            </a:r>
          </a:p>
          <a:p>
            <a:r>
              <a:rPr lang="en-US" dirty="0"/>
              <a:t>Interpretation of results</a:t>
            </a:r>
          </a:p>
          <a:p>
            <a:r>
              <a:rPr lang="en-US" dirty="0"/>
              <a:t>Synthesis</a:t>
            </a:r>
          </a:p>
          <a:p>
            <a:endParaRPr lang="en-US" dirty="0"/>
          </a:p>
        </p:txBody>
      </p:sp>
      <p:pic>
        <p:nvPicPr>
          <p:cNvPr id="4" name="Picture 3">
            <a:extLst>
              <a:ext uri="{FF2B5EF4-FFF2-40B4-BE49-F238E27FC236}">
                <a16:creationId xmlns:a16="http://schemas.microsoft.com/office/drawing/2014/main" id="{BA34765B-DEEC-4BB4-90AB-CA34F44E09B7}"/>
              </a:ext>
            </a:extLst>
          </p:cNvPr>
          <p:cNvPicPr>
            <a:picLocks noChangeAspect="1"/>
          </p:cNvPicPr>
          <p:nvPr/>
        </p:nvPicPr>
        <p:blipFill>
          <a:blip r:embed="rId3"/>
          <a:stretch>
            <a:fillRect/>
          </a:stretch>
        </p:blipFill>
        <p:spPr>
          <a:xfrm>
            <a:off x="226743" y="1643283"/>
            <a:ext cx="6717754" cy="4729716"/>
          </a:xfrm>
          <a:prstGeom prst="rect">
            <a:avLst/>
          </a:prstGeom>
        </p:spPr>
      </p:pic>
    </p:spTree>
    <p:extLst>
      <p:ext uri="{BB962C8B-B14F-4D97-AF65-F5344CB8AC3E}">
        <p14:creationId xmlns:p14="http://schemas.microsoft.com/office/powerpoint/2010/main" val="3101130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5" name="Content Placeholder 4"/>
          <p:cNvSpPr>
            <a:spLocks noGrp="1"/>
          </p:cNvSpPr>
          <p:nvPr>
            <p:ph idx="1"/>
          </p:nvPr>
        </p:nvSpPr>
        <p:spPr/>
        <p:txBody>
          <a:bodyPr/>
          <a:lstStyle/>
          <a:p>
            <a:pPr marL="0" indent="0" algn="ctr">
              <a:buNone/>
            </a:pPr>
            <a:endParaRPr lang="en-US" b="1" i="1" dirty="0">
              <a:solidFill>
                <a:schemeClr val="accent1"/>
              </a:solidFill>
              <a:effectLst>
                <a:outerShdw blurRad="38100" dist="38100" dir="2700000" algn="tl">
                  <a:srgbClr val="000000">
                    <a:alpha val="43137"/>
                  </a:srgbClr>
                </a:outerShdw>
              </a:effectLst>
            </a:endParaRPr>
          </a:p>
          <a:p>
            <a:pPr marL="0" indent="0">
              <a:buNone/>
            </a:pPr>
            <a:r>
              <a:rPr lang="en-US" b="1" dirty="0">
                <a:solidFill>
                  <a:schemeClr val="accent1"/>
                </a:solidFill>
                <a:effectLst>
                  <a:outerShdw blurRad="38100" dist="38100" dir="2700000" algn="tl">
                    <a:srgbClr val="000000">
                      <a:alpha val="43137"/>
                    </a:srgbClr>
                  </a:outerShdw>
                </a:effectLst>
              </a:rPr>
              <a:t>Key OLS</a:t>
            </a:r>
            <a:r>
              <a:rPr lang="it-IT" b="1" dirty="0">
                <a:solidFill>
                  <a:schemeClr val="accent1"/>
                </a:solidFill>
                <a:effectLst>
                  <a:outerShdw blurRad="38100" dist="38100" dir="2700000" algn="tl">
                    <a:srgbClr val="000000">
                      <a:alpha val="43137"/>
                    </a:srgbClr>
                  </a:outerShdw>
                </a:effectLst>
              </a:rPr>
              <a:t> </a:t>
            </a:r>
            <a:r>
              <a:rPr lang="it-IT" b="1" dirty="0" err="1">
                <a:solidFill>
                  <a:schemeClr val="accent1"/>
                </a:solidFill>
                <a:effectLst>
                  <a:outerShdw blurRad="38100" dist="38100" dir="2700000" algn="tl">
                    <a:srgbClr val="000000">
                      <a:alpha val="43137"/>
                    </a:srgbClr>
                  </a:outerShdw>
                </a:effectLst>
              </a:rPr>
              <a:t>Assumptions</a:t>
            </a:r>
            <a:endParaRPr lang="en-US" dirty="0">
              <a:solidFill>
                <a:schemeClr val="accent1"/>
              </a:solidFill>
            </a:endParaRPr>
          </a:p>
          <a:p>
            <a:r>
              <a:rPr lang="en-US" dirty="0"/>
              <a:t>Linearity</a:t>
            </a:r>
          </a:p>
          <a:p>
            <a:r>
              <a:rPr lang="en-US" dirty="0"/>
              <a:t>No endogeneity </a:t>
            </a:r>
          </a:p>
          <a:p>
            <a:pPr lvl="1"/>
            <a:r>
              <a:rPr lang="en-US" dirty="0"/>
              <a:t>correlation of errors and x variables</a:t>
            </a:r>
          </a:p>
          <a:p>
            <a:pPr lvl="1"/>
            <a:r>
              <a:rPr lang="en-US" dirty="0"/>
              <a:t>Omitted variable bias</a:t>
            </a:r>
          </a:p>
          <a:p>
            <a:r>
              <a:rPr lang="en-US" dirty="0"/>
              <a:t>random sampling and normality </a:t>
            </a:r>
          </a:p>
          <a:p>
            <a:r>
              <a:rPr lang="en-US" dirty="0"/>
              <a:t>Spherical errors: </a:t>
            </a:r>
          </a:p>
          <a:p>
            <a:pPr lvl="1"/>
            <a:r>
              <a:rPr lang="en-US" dirty="0"/>
              <a:t>There is homoscedasticity (constant variance)</a:t>
            </a:r>
          </a:p>
          <a:p>
            <a:pPr lvl="1"/>
            <a:r>
              <a:rPr lang="en-US" dirty="0"/>
              <a:t>no autocorrelation.</a:t>
            </a:r>
          </a:p>
          <a:p>
            <a:r>
              <a:rPr lang="en-US" dirty="0"/>
              <a:t>There is no multicollinearity (or perfect collinearity)</a:t>
            </a:r>
          </a:p>
        </p:txBody>
      </p:sp>
      <p:sp>
        <p:nvSpPr>
          <p:cNvPr id="6" name="Text Placeholder 5"/>
          <p:cNvSpPr>
            <a:spLocks noGrp="1"/>
          </p:cNvSpPr>
          <p:nvPr>
            <p:ph type="body" sz="half" idx="2"/>
          </p:nvPr>
        </p:nvSpPr>
        <p:spPr/>
        <p:txBody>
          <a:bodyPr/>
          <a:lstStyle/>
          <a:p>
            <a:r>
              <a:rPr lang="en-US" dirty="0"/>
              <a:t>Basic concepts</a:t>
            </a:r>
          </a:p>
          <a:p>
            <a:r>
              <a:rPr lang="en-US" dirty="0"/>
              <a:t>Definition</a:t>
            </a:r>
          </a:p>
          <a:p>
            <a:r>
              <a:rPr lang="en-US" dirty="0"/>
              <a:t>Geometrical representation</a:t>
            </a:r>
          </a:p>
          <a:p>
            <a:r>
              <a:rPr lang="en-US" dirty="0"/>
              <a:t>Line of best fit</a:t>
            </a:r>
          </a:p>
          <a:p>
            <a:endParaRPr lang="en-US" dirty="0"/>
          </a:p>
        </p:txBody>
      </p:sp>
    </p:spTree>
    <p:extLst>
      <p:ext uri="{BB962C8B-B14F-4D97-AF65-F5344CB8AC3E}">
        <p14:creationId xmlns:p14="http://schemas.microsoft.com/office/powerpoint/2010/main" val="26949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Regression Analysis</a:t>
            </a:r>
          </a:p>
        </p:txBody>
      </p:sp>
      <p:sp>
        <p:nvSpPr>
          <p:cNvPr id="3" name="Text Placeholder 2"/>
          <p:cNvSpPr>
            <a:spLocks noGrp="1"/>
          </p:cNvSpPr>
          <p:nvPr>
            <p:ph type="body" idx="1"/>
          </p:nvPr>
        </p:nvSpPr>
        <p:spPr>
          <a:xfrm>
            <a:off x="1295400" y="5431535"/>
            <a:ext cx="9601200" cy="722521"/>
          </a:xfrm>
        </p:spPr>
        <p:txBody>
          <a:bodyPr>
            <a:normAutofit/>
          </a:bodyPr>
          <a:lstStyle/>
          <a:p>
            <a:endParaRPr lang="en-US" dirty="0"/>
          </a:p>
        </p:txBody>
      </p:sp>
    </p:spTree>
    <p:extLst>
      <p:ext uri="{BB962C8B-B14F-4D97-AF65-F5344CB8AC3E}">
        <p14:creationId xmlns:p14="http://schemas.microsoft.com/office/powerpoint/2010/main" val="393222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Regression</a:t>
            </a:r>
          </a:p>
        </p:txBody>
      </p:sp>
      <p:sp>
        <p:nvSpPr>
          <p:cNvPr id="5" name="Content Placeholder 4"/>
          <p:cNvSpPr>
            <a:spLocks noGrp="1"/>
          </p:cNvSpPr>
          <p:nvPr>
            <p:ph idx="1"/>
          </p:nvPr>
        </p:nvSpPr>
        <p:spPr/>
        <p:txBody>
          <a:bodyPr>
            <a:normAutofit/>
          </a:bodyPr>
          <a:lstStyle/>
          <a:p>
            <a:pPr marL="0" indent="0">
              <a:buNone/>
            </a:pPr>
            <a:r>
              <a:rPr lang="it-IT" b="1" dirty="0">
                <a:solidFill>
                  <a:schemeClr val="accent1"/>
                </a:solidFill>
              </a:rPr>
              <a:t>Multiple </a:t>
            </a:r>
            <a:r>
              <a:rPr lang="it-IT" b="1" dirty="0" err="1">
                <a:solidFill>
                  <a:schemeClr val="accent1"/>
                </a:solidFill>
              </a:rPr>
              <a:t>Regression</a:t>
            </a:r>
            <a:r>
              <a:rPr lang="it-IT" b="1" dirty="0">
                <a:solidFill>
                  <a:schemeClr val="accent1"/>
                </a:solidFill>
              </a:rPr>
              <a:t> Equation</a:t>
            </a:r>
          </a:p>
          <a:p>
            <a:pPr marL="0" indent="0">
              <a:buNone/>
            </a:pPr>
            <a:endParaRPr lang="en-PH" b="1" dirty="0"/>
          </a:p>
          <a:p>
            <a:pPr marL="0" indent="0" algn="ctr">
              <a:buNone/>
            </a:pPr>
            <a:r>
              <a:rPr lang="en-PH" b="1" dirty="0">
                <a:solidFill>
                  <a:schemeClr val="accent1"/>
                </a:solidFill>
              </a:rPr>
              <a:t>y = b</a:t>
            </a:r>
            <a:r>
              <a:rPr lang="en-PH" b="1" dirty="0">
                <a:solidFill>
                  <a:schemeClr val="accent1"/>
                </a:solidFill>
                <a:latin typeface="Calibri" panose="020F0502020204030204" pitchFamily="34" charset="0"/>
                <a:cs typeface="Calibri" panose="020F0502020204030204" pitchFamily="34" charset="0"/>
              </a:rPr>
              <a:t>₀</a:t>
            </a:r>
            <a:r>
              <a:rPr lang="en-PH" b="1" dirty="0">
                <a:solidFill>
                  <a:schemeClr val="accent1"/>
                </a:solidFill>
              </a:rPr>
              <a:t> + b₁ x ₁  + b</a:t>
            </a:r>
            <a:r>
              <a:rPr lang="en-PH" b="1" dirty="0">
                <a:solidFill>
                  <a:schemeClr val="accent1"/>
                </a:solidFill>
                <a:latin typeface="Calibri" panose="020F0502020204030204" pitchFamily="34" charset="0"/>
                <a:cs typeface="Calibri" panose="020F0502020204030204" pitchFamily="34" charset="0"/>
              </a:rPr>
              <a:t>₂ x ₂ + b₃ x ₃ …. </a:t>
            </a:r>
            <a:r>
              <a:rPr lang="en-PH" b="1" dirty="0" err="1">
                <a:solidFill>
                  <a:schemeClr val="accent1"/>
                </a:solidFill>
                <a:latin typeface="Calibri" panose="020F0502020204030204" pitchFamily="34" charset="0"/>
                <a:cs typeface="Calibri" panose="020F0502020204030204" pitchFamily="34" charset="0"/>
              </a:rPr>
              <a:t>b</a:t>
            </a:r>
            <a:r>
              <a:rPr lang="en-PH" b="1" baseline="-25000" dirty="0" err="1">
                <a:solidFill>
                  <a:schemeClr val="accent1"/>
                </a:solidFill>
              </a:rPr>
              <a:t>n</a:t>
            </a:r>
            <a:r>
              <a:rPr lang="en-PH" b="1" dirty="0">
                <a:solidFill>
                  <a:schemeClr val="accent1"/>
                </a:solidFill>
              </a:rPr>
              <a:t> </a:t>
            </a:r>
            <a:r>
              <a:rPr lang="en-PH" b="1" dirty="0" err="1">
                <a:solidFill>
                  <a:schemeClr val="accent1"/>
                </a:solidFill>
              </a:rPr>
              <a:t>x</a:t>
            </a:r>
            <a:r>
              <a:rPr lang="en-PH" b="1" baseline="-25000" dirty="0" err="1">
                <a:solidFill>
                  <a:schemeClr val="accent1"/>
                </a:solidFill>
              </a:rPr>
              <a:t>n</a:t>
            </a:r>
            <a:endParaRPr lang="en-PH" dirty="0">
              <a:solidFill>
                <a:schemeClr val="accent1"/>
              </a:solidFill>
            </a:endParaRPr>
          </a:p>
          <a:p>
            <a:endParaRPr lang="it-IT" dirty="0">
              <a:solidFill>
                <a:schemeClr val="accent1"/>
              </a:solidFill>
            </a:endParaRPr>
          </a:p>
          <a:p>
            <a:pPr marL="0" indent="0">
              <a:buNone/>
            </a:pPr>
            <a:endParaRPr lang="en-PH" dirty="0">
              <a:solidFill>
                <a:schemeClr val="accent1"/>
              </a:solidFill>
            </a:endParaRPr>
          </a:p>
          <a:p>
            <a:pPr marL="0" indent="0" algn="ctr">
              <a:buNone/>
            </a:pPr>
            <a:r>
              <a:rPr lang="en-US" b="1" dirty="0"/>
              <a:t>OLS Assumptions </a:t>
            </a:r>
          </a:p>
          <a:p>
            <a:pPr marL="0" indent="0" algn="ctr">
              <a:buNone/>
            </a:pPr>
            <a:endParaRPr lang="en-US" b="1" dirty="0"/>
          </a:p>
          <a:p>
            <a:pPr marL="0" indent="0" algn="ctr">
              <a:buNone/>
            </a:pPr>
            <a:r>
              <a:rPr lang="en-US" b="1" dirty="0"/>
              <a:t>Adjusted R²</a:t>
            </a:r>
          </a:p>
          <a:p>
            <a:pPr marL="0" indent="0" algn="ctr">
              <a:buNone/>
            </a:pPr>
            <a:endParaRPr lang="en-US" b="1" dirty="0"/>
          </a:p>
          <a:p>
            <a:pPr marL="0" indent="0" algn="ctr">
              <a:buNone/>
            </a:pPr>
            <a:r>
              <a:rPr lang="en-US" b="1" dirty="0"/>
              <a:t>F test, p-value</a:t>
            </a:r>
          </a:p>
          <a:p>
            <a:pPr marL="0" indent="0">
              <a:buNone/>
            </a:pPr>
            <a:endParaRPr lang="en-US" dirty="0"/>
          </a:p>
        </p:txBody>
      </p:sp>
      <p:sp>
        <p:nvSpPr>
          <p:cNvPr id="6" name="Text Placeholder 5"/>
          <p:cNvSpPr>
            <a:spLocks noGrp="1"/>
          </p:cNvSpPr>
          <p:nvPr>
            <p:ph type="body" sz="half" idx="2"/>
          </p:nvPr>
        </p:nvSpPr>
        <p:spPr>
          <a:xfrm>
            <a:off x="7913152" y="2995012"/>
            <a:ext cx="3657600" cy="2803904"/>
          </a:xfrm>
        </p:spPr>
        <p:txBody>
          <a:bodyPr/>
          <a:lstStyle/>
          <a:p>
            <a:r>
              <a:rPr lang="en-US" dirty="0"/>
              <a:t>Definition</a:t>
            </a:r>
          </a:p>
          <a:p>
            <a:r>
              <a:rPr lang="en-US" dirty="0"/>
              <a:t>Basic concepts</a:t>
            </a:r>
          </a:p>
          <a:p>
            <a:r>
              <a:rPr lang="en-US" dirty="0"/>
              <a:t>Coefficients</a:t>
            </a:r>
          </a:p>
          <a:p>
            <a:r>
              <a:rPr lang="en-US" dirty="0"/>
              <a:t>Application in R</a:t>
            </a:r>
          </a:p>
          <a:p>
            <a:r>
              <a:rPr lang="en-US" dirty="0"/>
              <a:t>Interpretation of coefficients/results</a:t>
            </a:r>
          </a:p>
          <a:p>
            <a:r>
              <a:rPr lang="en-US" dirty="0"/>
              <a:t>Synthesis</a:t>
            </a:r>
          </a:p>
        </p:txBody>
      </p:sp>
    </p:spTree>
    <p:extLst>
      <p:ext uri="{BB962C8B-B14F-4D97-AF65-F5344CB8AC3E}">
        <p14:creationId xmlns:p14="http://schemas.microsoft.com/office/powerpoint/2010/main" val="279083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Regression</a:t>
            </a:r>
          </a:p>
        </p:txBody>
      </p:sp>
      <p:sp>
        <p:nvSpPr>
          <p:cNvPr id="5" name="Content Placeholder 4"/>
          <p:cNvSpPr>
            <a:spLocks noGrp="1"/>
          </p:cNvSpPr>
          <p:nvPr>
            <p:ph idx="1"/>
          </p:nvPr>
        </p:nvSpPr>
        <p:spPr/>
        <p:txBody>
          <a:bodyPr>
            <a:normAutofit/>
          </a:bodyPr>
          <a:lstStyle/>
          <a:p>
            <a:pPr marL="0" indent="0">
              <a:buNone/>
            </a:pPr>
            <a:r>
              <a:rPr lang="en-US" b="1" dirty="0">
                <a:solidFill>
                  <a:schemeClr val="accent1"/>
                </a:solidFill>
              </a:rPr>
              <a:t>How to build a multiple regression model </a:t>
            </a:r>
          </a:p>
          <a:p>
            <a:pPr lvl="0"/>
            <a:r>
              <a:rPr lang="en-PH" dirty="0"/>
              <a:t>Backward Elimination</a:t>
            </a:r>
          </a:p>
          <a:p>
            <a:pPr lvl="0"/>
            <a:r>
              <a:rPr lang="en-PH" dirty="0"/>
              <a:t>Forward Selection</a:t>
            </a:r>
          </a:p>
          <a:p>
            <a:pPr lvl="0"/>
            <a:r>
              <a:rPr lang="en-PH" dirty="0"/>
              <a:t>Bidirectional </a:t>
            </a:r>
          </a:p>
          <a:p>
            <a:pPr lvl="0"/>
            <a:r>
              <a:rPr lang="en-PH" dirty="0"/>
              <a:t>Score comparison</a:t>
            </a:r>
          </a:p>
          <a:p>
            <a:pPr marL="0" lvl="0" indent="0">
              <a:buNone/>
            </a:pPr>
            <a:endParaRPr lang="en-PH" dirty="0"/>
          </a:p>
          <a:p>
            <a:endParaRPr lang="en-US" dirty="0"/>
          </a:p>
        </p:txBody>
      </p:sp>
      <p:sp>
        <p:nvSpPr>
          <p:cNvPr id="6" name="Text Placeholder 5"/>
          <p:cNvSpPr>
            <a:spLocks noGrp="1"/>
          </p:cNvSpPr>
          <p:nvPr>
            <p:ph type="body" sz="half" idx="2"/>
          </p:nvPr>
        </p:nvSpPr>
        <p:spPr>
          <a:xfrm>
            <a:off x="7913152" y="2995012"/>
            <a:ext cx="3657600" cy="2803904"/>
          </a:xfrm>
        </p:spPr>
        <p:txBody>
          <a:bodyPr/>
          <a:lstStyle/>
          <a:p>
            <a:r>
              <a:rPr lang="en-US" dirty="0"/>
              <a:t>Definition</a:t>
            </a:r>
          </a:p>
          <a:p>
            <a:r>
              <a:rPr lang="en-US" dirty="0"/>
              <a:t>Basic concepts</a:t>
            </a:r>
          </a:p>
          <a:p>
            <a:r>
              <a:rPr lang="en-US" dirty="0"/>
              <a:t>Coefficients</a:t>
            </a:r>
          </a:p>
          <a:p>
            <a:r>
              <a:rPr lang="en-US" dirty="0"/>
              <a:t>Application in R</a:t>
            </a:r>
          </a:p>
          <a:p>
            <a:r>
              <a:rPr lang="en-US" dirty="0"/>
              <a:t>Interpretation of coefficients/results</a:t>
            </a:r>
          </a:p>
          <a:p>
            <a:r>
              <a:rPr lang="en-US" dirty="0"/>
              <a:t>Synthesis</a:t>
            </a:r>
          </a:p>
        </p:txBody>
      </p:sp>
    </p:spTree>
    <p:extLst>
      <p:ext uri="{BB962C8B-B14F-4D97-AF65-F5344CB8AC3E}">
        <p14:creationId xmlns:p14="http://schemas.microsoft.com/office/powerpoint/2010/main" val="960499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Regression</a:t>
            </a:r>
          </a:p>
        </p:txBody>
      </p:sp>
      <p:sp>
        <p:nvSpPr>
          <p:cNvPr id="5" name="Content Placeholder 4"/>
          <p:cNvSpPr>
            <a:spLocks noGrp="1"/>
          </p:cNvSpPr>
          <p:nvPr>
            <p:ph idx="1"/>
          </p:nvPr>
        </p:nvSpPr>
        <p:spPr/>
        <p:txBody>
          <a:bodyPr>
            <a:normAutofit/>
          </a:bodyPr>
          <a:lstStyle/>
          <a:p>
            <a:r>
              <a:rPr lang="en-US" dirty="0"/>
              <a:t>Exercise in R</a:t>
            </a:r>
          </a:p>
          <a:p>
            <a:r>
              <a:rPr lang="en-US" dirty="0"/>
              <a:t>Model and equation</a:t>
            </a:r>
          </a:p>
          <a:p>
            <a:r>
              <a:rPr lang="en-US" dirty="0"/>
              <a:t>Results and Interpretation</a:t>
            </a:r>
          </a:p>
          <a:p>
            <a:endParaRPr lang="en-US" dirty="0"/>
          </a:p>
        </p:txBody>
      </p:sp>
      <p:sp>
        <p:nvSpPr>
          <p:cNvPr id="6" name="Text Placeholder 5"/>
          <p:cNvSpPr>
            <a:spLocks noGrp="1"/>
          </p:cNvSpPr>
          <p:nvPr>
            <p:ph type="body" sz="half" idx="2"/>
          </p:nvPr>
        </p:nvSpPr>
        <p:spPr>
          <a:xfrm>
            <a:off x="7913152" y="2995012"/>
            <a:ext cx="3657600" cy="2803904"/>
          </a:xfrm>
        </p:spPr>
        <p:txBody>
          <a:bodyPr/>
          <a:lstStyle/>
          <a:p>
            <a:r>
              <a:rPr lang="en-US" dirty="0"/>
              <a:t>Definition</a:t>
            </a:r>
          </a:p>
          <a:p>
            <a:r>
              <a:rPr lang="en-US" dirty="0"/>
              <a:t>Basic concepts</a:t>
            </a:r>
          </a:p>
          <a:p>
            <a:r>
              <a:rPr lang="en-US" dirty="0"/>
              <a:t>Coefficients</a:t>
            </a:r>
          </a:p>
          <a:p>
            <a:r>
              <a:rPr lang="en-US" dirty="0"/>
              <a:t>Application in R</a:t>
            </a:r>
          </a:p>
          <a:p>
            <a:r>
              <a:rPr lang="en-US" dirty="0"/>
              <a:t>Interpretation of coefficients/results</a:t>
            </a:r>
          </a:p>
          <a:p>
            <a:r>
              <a:rPr lang="en-US" dirty="0"/>
              <a:t>Synthesis</a:t>
            </a:r>
          </a:p>
        </p:txBody>
      </p:sp>
    </p:spTree>
    <p:extLst>
      <p:ext uri="{BB962C8B-B14F-4D97-AF65-F5344CB8AC3E}">
        <p14:creationId xmlns:p14="http://schemas.microsoft.com/office/powerpoint/2010/main" val="4153924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Regression</a:t>
            </a:r>
          </a:p>
        </p:txBody>
      </p:sp>
      <p:sp>
        <p:nvSpPr>
          <p:cNvPr id="5" name="Content Placeholder 4"/>
          <p:cNvSpPr>
            <a:spLocks noGrp="1"/>
          </p:cNvSpPr>
          <p:nvPr>
            <p:ph idx="1"/>
          </p:nvPr>
        </p:nvSpPr>
        <p:spPr/>
        <p:txBody>
          <a:bodyPr>
            <a:normAutofit/>
          </a:bodyPr>
          <a:lstStyle/>
          <a:p>
            <a:pPr marL="0" indent="0">
              <a:buNone/>
            </a:pPr>
            <a:r>
              <a:rPr lang="en-US" b="1" dirty="0">
                <a:solidFill>
                  <a:schemeClr val="accent1"/>
                </a:solidFill>
              </a:rPr>
              <a:t>Regression in R Case</a:t>
            </a:r>
          </a:p>
          <a:p>
            <a:pPr marL="0" indent="0">
              <a:buNone/>
            </a:pPr>
            <a:r>
              <a:rPr lang="en-US" sz="1800" dirty="0"/>
              <a:t>Objective</a:t>
            </a:r>
          </a:p>
          <a:p>
            <a:r>
              <a:rPr lang="en-US" sz="1800" dirty="0"/>
              <a:t>The objective of this project is to analyze is to analyze the effect of </a:t>
            </a:r>
            <a:r>
              <a:rPr lang="en-US" sz="1800" dirty="0">
                <a:solidFill>
                  <a:schemeClr val="accent1"/>
                </a:solidFill>
              </a:rPr>
              <a:t>education and other variables </a:t>
            </a:r>
            <a:r>
              <a:rPr lang="en-US" sz="1800" dirty="0"/>
              <a:t>on </a:t>
            </a:r>
            <a:r>
              <a:rPr lang="en-US" sz="1800" dirty="0">
                <a:solidFill>
                  <a:schemeClr val="accent1"/>
                </a:solidFill>
              </a:rPr>
              <a:t>individual earnings or wage (per hour) </a:t>
            </a:r>
            <a:r>
              <a:rPr lang="en-US" sz="1800" dirty="0"/>
              <a:t>through a cross sectional analysis, involving dataset from a household survey on Italian workers sourced from the Bank of Italy. </a:t>
            </a:r>
          </a:p>
          <a:p>
            <a:r>
              <a:rPr lang="en-US" sz="1800" dirty="0"/>
              <a:t>Other variables: </a:t>
            </a:r>
          </a:p>
          <a:p>
            <a:pPr lvl="1"/>
            <a:r>
              <a:rPr lang="en-US" dirty="0"/>
              <a:t>years of experience </a:t>
            </a:r>
          </a:p>
          <a:p>
            <a:pPr lvl="1"/>
            <a:r>
              <a:rPr lang="en-US" dirty="0"/>
              <a:t>education of parents</a:t>
            </a:r>
          </a:p>
          <a:p>
            <a:pPr lvl="1"/>
            <a:r>
              <a:rPr lang="en-US" dirty="0"/>
              <a:t>gender </a:t>
            </a:r>
          </a:p>
          <a:p>
            <a:pPr lvl="1"/>
            <a:r>
              <a:rPr lang="en-US" dirty="0"/>
              <a:t>location of residence</a:t>
            </a:r>
          </a:p>
          <a:p>
            <a:pPr lvl="1"/>
            <a:r>
              <a:rPr lang="en-US" dirty="0"/>
              <a:t>employment in which type of sector</a:t>
            </a:r>
          </a:p>
          <a:p>
            <a:pPr lvl="1"/>
            <a:r>
              <a:rPr lang="en-US" dirty="0"/>
              <a:t>employment status</a:t>
            </a:r>
          </a:p>
        </p:txBody>
      </p:sp>
      <p:sp>
        <p:nvSpPr>
          <p:cNvPr id="6" name="Text Placeholder 5"/>
          <p:cNvSpPr>
            <a:spLocks noGrp="1"/>
          </p:cNvSpPr>
          <p:nvPr>
            <p:ph type="body" sz="half" idx="2"/>
          </p:nvPr>
        </p:nvSpPr>
        <p:spPr>
          <a:xfrm>
            <a:off x="7913152" y="2995012"/>
            <a:ext cx="3657600" cy="2803904"/>
          </a:xfrm>
        </p:spPr>
        <p:txBody>
          <a:bodyPr/>
          <a:lstStyle/>
          <a:p>
            <a:r>
              <a:rPr lang="en-US" dirty="0"/>
              <a:t>Definition</a:t>
            </a:r>
          </a:p>
          <a:p>
            <a:r>
              <a:rPr lang="en-US" dirty="0"/>
              <a:t>Basic concepts</a:t>
            </a:r>
          </a:p>
          <a:p>
            <a:r>
              <a:rPr lang="en-US" dirty="0"/>
              <a:t>Coefficients</a:t>
            </a:r>
          </a:p>
          <a:p>
            <a:r>
              <a:rPr lang="en-US" dirty="0"/>
              <a:t>Application in R</a:t>
            </a:r>
          </a:p>
          <a:p>
            <a:r>
              <a:rPr lang="en-US" dirty="0"/>
              <a:t>Interpretation of coefficients/results</a:t>
            </a:r>
          </a:p>
          <a:p>
            <a:r>
              <a:rPr lang="en-US" dirty="0"/>
              <a:t>Synthesis</a:t>
            </a:r>
          </a:p>
        </p:txBody>
      </p:sp>
    </p:spTree>
    <p:extLst>
      <p:ext uri="{BB962C8B-B14F-4D97-AF65-F5344CB8AC3E}">
        <p14:creationId xmlns:p14="http://schemas.microsoft.com/office/powerpoint/2010/main" val="2487865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Regression</a:t>
            </a:r>
          </a:p>
        </p:txBody>
      </p:sp>
      <p:sp>
        <p:nvSpPr>
          <p:cNvPr id="5" name="Content Placeholder 4"/>
          <p:cNvSpPr>
            <a:spLocks noGrp="1"/>
          </p:cNvSpPr>
          <p:nvPr>
            <p:ph idx="1"/>
          </p:nvPr>
        </p:nvSpPr>
        <p:spPr/>
        <p:txBody>
          <a:bodyPr>
            <a:normAutofit/>
          </a:bodyPr>
          <a:lstStyle/>
          <a:p>
            <a:pPr marL="0" indent="0">
              <a:buNone/>
            </a:pPr>
            <a:r>
              <a:rPr lang="en-US" b="1" dirty="0">
                <a:solidFill>
                  <a:schemeClr val="accent1"/>
                </a:solidFill>
              </a:rPr>
              <a:t>Regression in R </a:t>
            </a:r>
          </a:p>
          <a:p>
            <a:r>
              <a:rPr lang="en-US" sz="1800" dirty="0"/>
              <a:t>Addressing the following questions:</a:t>
            </a:r>
          </a:p>
          <a:p>
            <a:pPr marL="274320" lvl="1" indent="0">
              <a:buNone/>
            </a:pPr>
            <a:r>
              <a:rPr lang="en-US" sz="1600" dirty="0"/>
              <a:t>1) Which variables are the most correlated? Are there any variables that are particularly highly correlated? What would be the issue of including both of these measures in a regression with wages as the dependent variable? </a:t>
            </a:r>
          </a:p>
          <a:p>
            <a:pPr marL="274320" lvl="1" indent="0">
              <a:buNone/>
            </a:pPr>
            <a:r>
              <a:rPr lang="en-US" sz="1600" dirty="0"/>
              <a:t>2) What is the effect of education on individual earnings or wage?  </a:t>
            </a:r>
          </a:p>
          <a:p>
            <a:pPr marL="274320" lvl="1" indent="0">
              <a:buNone/>
            </a:pPr>
            <a:r>
              <a:rPr lang="en-US" sz="1600" dirty="0"/>
              <a:t>3) What would be the average wage implied by your model for an individual with 8 years of schooling? What about for an individual with 18 years of schooling? </a:t>
            </a:r>
          </a:p>
          <a:p>
            <a:pPr marL="274320" lvl="1" indent="0">
              <a:buNone/>
            </a:pPr>
            <a:r>
              <a:rPr lang="en-US" sz="1600" dirty="0"/>
              <a:t>4) Estimate via OLS a complete model in which the hourly (log) wage is regressed on gender, marital status, education, experience, location, and employment status and sectors.</a:t>
            </a:r>
          </a:p>
        </p:txBody>
      </p:sp>
      <p:sp>
        <p:nvSpPr>
          <p:cNvPr id="6" name="Text Placeholder 5"/>
          <p:cNvSpPr>
            <a:spLocks noGrp="1"/>
          </p:cNvSpPr>
          <p:nvPr>
            <p:ph type="body" sz="half" idx="2"/>
          </p:nvPr>
        </p:nvSpPr>
        <p:spPr>
          <a:xfrm>
            <a:off x="7913152" y="2995012"/>
            <a:ext cx="3657600" cy="2803904"/>
          </a:xfrm>
        </p:spPr>
        <p:txBody>
          <a:bodyPr/>
          <a:lstStyle/>
          <a:p>
            <a:r>
              <a:rPr lang="en-US" dirty="0"/>
              <a:t>Definition</a:t>
            </a:r>
          </a:p>
          <a:p>
            <a:r>
              <a:rPr lang="en-US" dirty="0"/>
              <a:t>Basic concepts</a:t>
            </a:r>
          </a:p>
          <a:p>
            <a:r>
              <a:rPr lang="en-US" dirty="0"/>
              <a:t>Coefficients</a:t>
            </a:r>
          </a:p>
          <a:p>
            <a:r>
              <a:rPr lang="en-US" dirty="0"/>
              <a:t>Application in R</a:t>
            </a:r>
          </a:p>
          <a:p>
            <a:r>
              <a:rPr lang="en-US" dirty="0"/>
              <a:t>Interpretation of coefficients/results</a:t>
            </a:r>
          </a:p>
          <a:p>
            <a:r>
              <a:rPr lang="en-US" dirty="0"/>
              <a:t>Synthesis</a:t>
            </a:r>
          </a:p>
        </p:txBody>
      </p:sp>
    </p:spTree>
    <p:extLst>
      <p:ext uri="{BB962C8B-B14F-4D97-AF65-F5344CB8AC3E}">
        <p14:creationId xmlns:p14="http://schemas.microsoft.com/office/powerpoint/2010/main" val="166787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Regression</a:t>
            </a:r>
          </a:p>
        </p:txBody>
      </p:sp>
      <p:sp>
        <p:nvSpPr>
          <p:cNvPr id="5" name="Content Placeholder 4"/>
          <p:cNvSpPr>
            <a:spLocks noGrp="1"/>
          </p:cNvSpPr>
          <p:nvPr>
            <p:ph idx="1"/>
          </p:nvPr>
        </p:nvSpPr>
        <p:spPr/>
        <p:txBody>
          <a:bodyPr>
            <a:normAutofit/>
          </a:bodyPr>
          <a:lstStyle/>
          <a:p>
            <a:pPr marL="0" indent="0">
              <a:buNone/>
            </a:pPr>
            <a:r>
              <a:rPr lang="en-US" b="1" dirty="0">
                <a:solidFill>
                  <a:schemeClr val="accent1"/>
                </a:solidFill>
              </a:rPr>
              <a:t>Regression in R Case</a:t>
            </a:r>
          </a:p>
          <a:p>
            <a:r>
              <a:rPr lang="en-US" sz="1800" dirty="0"/>
              <a:t>Correlation</a:t>
            </a:r>
          </a:p>
          <a:p>
            <a:pPr marL="0" indent="0">
              <a:buNone/>
            </a:pPr>
            <a:endParaRPr lang="en-US" sz="1800" dirty="0"/>
          </a:p>
        </p:txBody>
      </p:sp>
      <p:sp>
        <p:nvSpPr>
          <p:cNvPr id="6" name="Text Placeholder 5"/>
          <p:cNvSpPr>
            <a:spLocks noGrp="1"/>
          </p:cNvSpPr>
          <p:nvPr>
            <p:ph type="body" sz="half" idx="2"/>
          </p:nvPr>
        </p:nvSpPr>
        <p:spPr>
          <a:xfrm>
            <a:off x="7913152" y="2995012"/>
            <a:ext cx="3657600" cy="2803904"/>
          </a:xfrm>
        </p:spPr>
        <p:txBody>
          <a:bodyPr/>
          <a:lstStyle/>
          <a:p>
            <a:r>
              <a:rPr lang="en-US" dirty="0"/>
              <a:t>Definition</a:t>
            </a:r>
          </a:p>
          <a:p>
            <a:r>
              <a:rPr lang="en-US" dirty="0"/>
              <a:t>Basic concepts</a:t>
            </a:r>
          </a:p>
          <a:p>
            <a:r>
              <a:rPr lang="en-US" dirty="0"/>
              <a:t>Coefficients</a:t>
            </a:r>
          </a:p>
          <a:p>
            <a:r>
              <a:rPr lang="en-US" dirty="0"/>
              <a:t>Application in R</a:t>
            </a:r>
          </a:p>
          <a:p>
            <a:r>
              <a:rPr lang="en-US" dirty="0"/>
              <a:t>Interpretation of coefficients/results</a:t>
            </a:r>
          </a:p>
          <a:p>
            <a:r>
              <a:rPr lang="en-US" dirty="0"/>
              <a:t>Synthesis</a:t>
            </a:r>
          </a:p>
        </p:txBody>
      </p:sp>
      <p:pic>
        <p:nvPicPr>
          <p:cNvPr id="4" name="Picture 3">
            <a:extLst>
              <a:ext uri="{FF2B5EF4-FFF2-40B4-BE49-F238E27FC236}">
                <a16:creationId xmlns:a16="http://schemas.microsoft.com/office/drawing/2014/main" id="{B9EED6C3-8E71-4B72-A810-D46F2B1A7665}"/>
              </a:ext>
            </a:extLst>
          </p:cNvPr>
          <p:cNvPicPr>
            <a:picLocks noChangeAspect="1"/>
          </p:cNvPicPr>
          <p:nvPr/>
        </p:nvPicPr>
        <p:blipFill>
          <a:blip r:embed="rId2"/>
          <a:stretch>
            <a:fillRect/>
          </a:stretch>
        </p:blipFill>
        <p:spPr>
          <a:xfrm>
            <a:off x="174171" y="1403054"/>
            <a:ext cx="7097486" cy="4775389"/>
          </a:xfrm>
          <a:prstGeom prst="rect">
            <a:avLst/>
          </a:prstGeom>
        </p:spPr>
      </p:pic>
      <p:sp>
        <p:nvSpPr>
          <p:cNvPr id="3" name="Rectangle 2">
            <a:extLst>
              <a:ext uri="{FF2B5EF4-FFF2-40B4-BE49-F238E27FC236}">
                <a16:creationId xmlns:a16="http://schemas.microsoft.com/office/drawing/2014/main" id="{93C24605-4C47-4655-B11C-594F49025C97}"/>
              </a:ext>
            </a:extLst>
          </p:cNvPr>
          <p:cNvSpPr/>
          <p:nvPr/>
        </p:nvSpPr>
        <p:spPr>
          <a:xfrm>
            <a:off x="543197" y="4470183"/>
            <a:ext cx="1625600" cy="1600438"/>
          </a:xfrm>
          <a:prstGeom prst="rect">
            <a:avLst/>
          </a:prstGeom>
        </p:spPr>
        <p:txBody>
          <a:bodyPr wrap="square">
            <a:spAutoFit/>
          </a:bodyPr>
          <a:lstStyle/>
          <a:p>
            <a:r>
              <a:rPr lang="en-US" sz="1400" b="1" dirty="0">
                <a:solidFill>
                  <a:schemeClr val="accent1"/>
                </a:solidFill>
              </a:rPr>
              <a:t>Multicollinearity</a:t>
            </a:r>
            <a:r>
              <a:rPr lang="en-US" sz="1400" dirty="0"/>
              <a:t> exists whenever two or more of the predictors in a regression model are moderately or highly correlated.</a:t>
            </a:r>
            <a:endParaRPr lang="en-PH" sz="1400" dirty="0"/>
          </a:p>
        </p:txBody>
      </p:sp>
    </p:spTree>
    <p:extLst>
      <p:ext uri="{BB962C8B-B14F-4D97-AF65-F5344CB8AC3E}">
        <p14:creationId xmlns:p14="http://schemas.microsoft.com/office/powerpoint/2010/main" val="1459497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Regression</a:t>
            </a:r>
          </a:p>
        </p:txBody>
      </p:sp>
      <p:sp>
        <p:nvSpPr>
          <p:cNvPr id="5" name="Content Placeholder 4"/>
          <p:cNvSpPr>
            <a:spLocks noGrp="1"/>
          </p:cNvSpPr>
          <p:nvPr>
            <p:ph idx="1"/>
          </p:nvPr>
        </p:nvSpPr>
        <p:spPr/>
        <p:txBody>
          <a:bodyPr>
            <a:normAutofit/>
          </a:bodyPr>
          <a:lstStyle/>
          <a:p>
            <a:pPr marL="0" indent="0">
              <a:buNone/>
            </a:pPr>
            <a:r>
              <a:rPr lang="en-US" b="1" dirty="0">
                <a:solidFill>
                  <a:schemeClr val="accent1"/>
                </a:solidFill>
              </a:rPr>
              <a:t>Regression in R Case</a:t>
            </a:r>
          </a:p>
          <a:p>
            <a:r>
              <a:rPr lang="en-US" sz="1800" dirty="0"/>
              <a:t>Effect of education on wage</a:t>
            </a:r>
            <a:r>
              <a:rPr lang="it-IT" sz="1800" dirty="0"/>
              <a:t> per hour</a:t>
            </a:r>
            <a:endParaRPr lang="en-US" sz="1800" dirty="0"/>
          </a:p>
          <a:p>
            <a:pPr marL="0" indent="0">
              <a:buNone/>
            </a:pPr>
            <a:r>
              <a:rPr lang="en-PH" sz="1800" i="1" dirty="0">
                <a:solidFill>
                  <a:schemeClr val="accent1"/>
                </a:solidFill>
              </a:rPr>
              <a:t>Wage = b</a:t>
            </a:r>
            <a:r>
              <a:rPr lang="en-PH" sz="1800" i="1" dirty="0">
                <a:solidFill>
                  <a:schemeClr val="accent1"/>
                </a:solidFill>
                <a:latin typeface="Calibri" panose="020F0502020204030204" pitchFamily="34" charset="0"/>
                <a:cs typeface="Calibri" panose="020F0502020204030204" pitchFamily="34" charset="0"/>
              </a:rPr>
              <a:t>₀</a:t>
            </a:r>
            <a:r>
              <a:rPr lang="en-PH" sz="1800" i="1" dirty="0">
                <a:solidFill>
                  <a:schemeClr val="accent1"/>
                </a:solidFill>
              </a:rPr>
              <a:t> + b₁ *education or years of schooling</a:t>
            </a:r>
            <a:endParaRPr lang="en-US" sz="1800" dirty="0"/>
          </a:p>
          <a:p>
            <a:pPr marL="0" indent="0">
              <a:buNone/>
            </a:pPr>
            <a:endParaRPr lang="en-US" sz="1800" dirty="0"/>
          </a:p>
          <a:p>
            <a:pPr marL="0" indent="0">
              <a:buNone/>
            </a:pPr>
            <a:endParaRPr lang="en-US" sz="1800" dirty="0"/>
          </a:p>
        </p:txBody>
      </p:sp>
      <p:sp>
        <p:nvSpPr>
          <p:cNvPr id="6" name="Text Placeholder 5"/>
          <p:cNvSpPr>
            <a:spLocks noGrp="1"/>
          </p:cNvSpPr>
          <p:nvPr>
            <p:ph type="body" sz="half" idx="2"/>
          </p:nvPr>
        </p:nvSpPr>
        <p:spPr>
          <a:xfrm>
            <a:off x="7913152" y="2995012"/>
            <a:ext cx="3657600" cy="2803904"/>
          </a:xfrm>
        </p:spPr>
        <p:txBody>
          <a:bodyPr/>
          <a:lstStyle/>
          <a:p>
            <a:r>
              <a:rPr lang="en-US" dirty="0"/>
              <a:t>Definition</a:t>
            </a:r>
          </a:p>
          <a:p>
            <a:r>
              <a:rPr lang="en-US" dirty="0"/>
              <a:t>Basic concepts</a:t>
            </a:r>
          </a:p>
          <a:p>
            <a:r>
              <a:rPr lang="en-US" dirty="0"/>
              <a:t>Coefficients</a:t>
            </a:r>
          </a:p>
          <a:p>
            <a:r>
              <a:rPr lang="en-US" dirty="0"/>
              <a:t>Application in R</a:t>
            </a:r>
          </a:p>
          <a:p>
            <a:r>
              <a:rPr lang="en-US" dirty="0"/>
              <a:t>Interpretation of coefficients/results</a:t>
            </a:r>
          </a:p>
          <a:p>
            <a:r>
              <a:rPr lang="en-US" dirty="0"/>
              <a:t>Synthesis</a:t>
            </a:r>
          </a:p>
        </p:txBody>
      </p:sp>
      <p:pic>
        <p:nvPicPr>
          <p:cNvPr id="3" name="Picture 2">
            <a:extLst>
              <a:ext uri="{FF2B5EF4-FFF2-40B4-BE49-F238E27FC236}">
                <a16:creationId xmlns:a16="http://schemas.microsoft.com/office/drawing/2014/main" id="{7C3DB6CD-5872-439A-98A5-0466C58035F9}"/>
              </a:ext>
            </a:extLst>
          </p:cNvPr>
          <p:cNvPicPr>
            <a:picLocks noChangeAspect="1"/>
          </p:cNvPicPr>
          <p:nvPr/>
        </p:nvPicPr>
        <p:blipFill>
          <a:blip r:embed="rId2"/>
          <a:stretch>
            <a:fillRect/>
          </a:stretch>
        </p:blipFill>
        <p:spPr>
          <a:xfrm>
            <a:off x="689017" y="2036793"/>
            <a:ext cx="6648117" cy="3373395"/>
          </a:xfrm>
          <a:prstGeom prst="rect">
            <a:avLst/>
          </a:prstGeom>
        </p:spPr>
      </p:pic>
      <p:sp>
        <p:nvSpPr>
          <p:cNvPr id="4" name="Rectangle 3">
            <a:extLst>
              <a:ext uri="{FF2B5EF4-FFF2-40B4-BE49-F238E27FC236}">
                <a16:creationId xmlns:a16="http://schemas.microsoft.com/office/drawing/2014/main" id="{2CB344E4-2844-437E-9A7E-2F0552DD142D}"/>
              </a:ext>
            </a:extLst>
          </p:cNvPr>
          <p:cNvSpPr/>
          <p:nvPr/>
        </p:nvSpPr>
        <p:spPr>
          <a:xfrm>
            <a:off x="689017" y="5614250"/>
            <a:ext cx="5404043" cy="369332"/>
          </a:xfrm>
          <a:prstGeom prst="rect">
            <a:avLst/>
          </a:prstGeom>
        </p:spPr>
        <p:txBody>
          <a:bodyPr wrap="none">
            <a:spAutoFit/>
          </a:bodyPr>
          <a:lstStyle/>
          <a:p>
            <a:pPr algn="ctr"/>
            <a:r>
              <a:rPr lang="en-PH" b="1" dirty="0">
                <a:solidFill>
                  <a:schemeClr val="accent1"/>
                </a:solidFill>
              </a:rPr>
              <a:t>ŷ </a:t>
            </a:r>
            <a:r>
              <a:rPr lang="en-PH" i="1" dirty="0">
                <a:solidFill>
                  <a:schemeClr val="accent1"/>
                </a:solidFill>
              </a:rPr>
              <a:t>= 4.074 + 0.617 * education or years of schooling</a:t>
            </a:r>
            <a:endParaRPr lang="en-US" dirty="0"/>
          </a:p>
        </p:txBody>
      </p:sp>
    </p:spTree>
    <p:extLst>
      <p:ext uri="{BB962C8B-B14F-4D97-AF65-F5344CB8AC3E}">
        <p14:creationId xmlns:p14="http://schemas.microsoft.com/office/powerpoint/2010/main" val="1124295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Regression Analysis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69393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Regression</a:t>
            </a:r>
          </a:p>
        </p:txBody>
      </p:sp>
      <p:sp>
        <p:nvSpPr>
          <p:cNvPr id="5" name="Content Placeholder 4"/>
          <p:cNvSpPr>
            <a:spLocks noGrp="1"/>
          </p:cNvSpPr>
          <p:nvPr>
            <p:ph idx="1"/>
          </p:nvPr>
        </p:nvSpPr>
        <p:spPr/>
        <p:txBody>
          <a:bodyPr>
            <a:normAutofit/>
          </a:bodyPr>
          <a:lstStyle/>
          <a:p>
            <a:pPr marL="0" indent="0">
              <a:buNone/>
            </a:pPr>
            <a:r>
              <a:rPr lang="en-US" b="1" dirty="0">
                <a:solidFill>
                  <a:schemeClr val="accent1"/>
                </a:solidFill>
              </a:rPr>
              <a:t>Regression in R Case</a:t>
            </a:r>
          </a:p>
          <a:p>
            <a:r>
              <a:rPr lang="en-US" sz="1800" dirty="0"/>
              <a:t>Comparison of the wages per hour of individuals with 8 years of schooling and 18 years of schooling using the regression model: </a:t>
            </a:r>
          </a:p>
          <a:p>
            <a:pPr marL="0" indent="0" algn="ctr">
              <a:buNone/>
            </a:pPr>
            <a:r>
              <a:rPr lang="en-PH" sz="1800" b="1" dirty="0">
                <a:solidFill>
                  <a:schemeClr val="accent1"/>
                </a:solidFill>
              </a:rPr>
              <a:t>ŷ </a:t>
            </a:r>
            <a:r>
              <a:rPr lang="en-PH" sz="1800" i="1" dirty="0">
                <a:solidFill>
                  <a:schemeClr val="accent1"/>
                </a:solidFill>
              </a:rPr>
              <a:t>= 4.074 + 0.617 * education or years of schooling</a:t>
            </a:r>
            <a:endParaRPr lang="en-US" sz="1800" dirty="0"/>
          </a:p>
          <a:p>
            <a:r>
              <a:rPr lang="en-US" sz="1800" dirty="0"/>
              <a:t>an individual with 8 years of schooling would have a       </a:t>
            </a:r>
            <a:r>
              <a:rPr lang="en-US" sz="1800" i="1" dirty="0">
                <a:solidFill>
                  <a:schemeClr val="accent1"/>
                </a:solidFill>
              </a:rPr>
              <a:t>9 euro </a:t>
            </a:r>
            <a:r>
              <a:rPr lang="en-US" sz="1800" dirty="0"/>
              <a:t>corresponding wage per hour </a:t>
            </a:r>
          </a:p>
          <a:p>
            <a:r>
              <a:rPr lang="en-US" sz="1800" dirty="0"/>
              <a:t>an individual with 18 years of schooling would have a    </a:t>
            </a:r>
            <a:r>
              <a:rPr lang="en-US" sz="1800" i="1" dirty="0">
                <a:solidFill>
                  <a:schemeClr val="accent1"/>
                </a:solidFill>
              </a:rPr>
              <a:t>15 euro </a:t>
            </a:r>
            <a:r>
              <a:rPr lang="en-US" sz="1800" dirty="0"/>
              <a:t>corresponding wage per hour. </a:t>
            </a:r>
          </a:p>
          <a:p>
            <a:pPr marL="0" indent="0">
              <a:buNone/>
            </a:pPr>
            <a:endParaRPr lang="en-US" sz="1800" dirty="0"/>
          </a:p>
          <a:p>
            <a:pPr marL="0" indent="0">
              <a:buNone/>
            </a:pPr>
            <a:endParaRPr lang="en-US" sz="1800" dirty="0"/>
          </a:p>
          <a:p>
            <a:pPr marL="0" indent="0">
              <a:buNone/>
            </a:pPr>
            <a:endParaRPr lang="en-US" sz="1800" dirty="0"/>
          </a:p>
        </p:txBody>
      </p:sp>
      <p:sp>
        <p:nvSpPr>
          <p:cNvPr id="6" name="Text Placeholder 5"/>
          <p:cNvSpPr>
            <a:spLocks noGrp="1"/>
          </p:cNvSpPr>
          <p:nvPr>
            <p:ph type="body" sz="half" idx="2"/>
          </p:nvPr>
        </p:nvSpPr>
        <p:spPr>
          <a:xfrm>
            <a:off x="7913152" y="2995012"/>
            <a:ext cx="3657600" cy="2803904"/>
          </a:xfrm>
        </p:spPr>
        <p:txBody>
          <a:bodyPr/>
          <a:lstStyle/>
          <a:p>
            <a:r>
              <a:rPr lang="en-US" dirty="0"/>
              <a:t>Definition</a:t>
            </a:r>
          </a:p>
          <a:p>
            <a:r>
              <a:rPr lang="en-US" dirty="0"/>
              <a:t>Basic concepts</a:t>
            </a:r>
          </a:p>
          <a:p>
            <a:r>
              <a:rPr lang="en-US" dirty="0"/>
              <a:t>Coefficients</a:t>
            </a:r>
          </a:p>
          <a:p>
            <a:r>
              <a:rPr lang="en-US" dirty="0"/>
              <a:t>Application in R</a:t>
            </a:r>
          </a:p>
          <a:p>
            <a:r>
              <a:rPr lang="en-US" dirty="0"/>
              <a:t>Interpretation of coefficients/results</a:t>
            </a:r>
          </a:p>
          <a:p>
            <a:r>
              <a:rPr lang="en-US" dirty="0"/>
              <a:t>Synthesis</a:t>
            </a:r>
          </a:p>
        </p:txBody>
      </p:sp>
    </p:spTree>
    <p:extLst>
      <p:ext uri="{BB962C8B-B14F-4D97-AF65-F5344CB8AC3E}">
        <p14:creationId xmlns:p14="http://schemas.microsoft.com/office/powerpoint/2010/main" val="1615025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4F644A3-ADCF-4EF9-A704-6DEB186D9F24}"/>
              </a:ext>
            </a:extLst>
          </p:cNvPr>
          <p:cNvPicPr>
            <a:picLocks noChangeAspect="1"/>
          </p:cNvPicPr>
          <p:nvPr/>
        </p:nvPicPr>
        <p:blipFill>
          <a:blip r:embed="rId3"/>
          <a:stretch>
            <a:fillRect/>
          </a:stretch>
        </p:blipFill>
        <p:spPr>
          <a:xfrm>
            <a:off x="5974081" y="-26581"/>
            <a:ext cx="6217920" cy="6884581"/>
          </a:xfrm>
          <a:prstGeom prst="rect">
            <a:avLst/>
          </a:prstGeom>
        </p:spPr>
      </p:pic>
      <p:sp>
        <p:nvSpPr>
          <p:cNvPr id="3" name="Content Placeholder 4">
            <a:extLst>
              <a:ext uri="{FF2B5EF4-FFF2-40B4-BE49-F238E27FC236}">
                <a16:creationId xmlns:a16="http://schemas.microsoft.com/office/drawing/2014/main" id="{551249F7-4882-4D3F-B19F-C49053536DFF}"/>
              </a:ext>
            </a:extLst>
          </p:cNvPr>
          <p:cNvSpPr txBox="1">
            <a:spLocks/>
          </p:cNvSpPr>
          <p:nvPr/>
        </p:nvSpPr>
        <p:spPr>
          <a:xfrm>
            <a:off x="339997" y="571500"/>
            <a:ext cx="6217920" cy="5715000"/>
          </a:xfrm>
          <a:prstGeom prst="rect">
            <a:avLst/>
          </a:prstGeom>
        </p:spPr>
        <p:txBody>
          <a:bodyPr>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Font typeface="Arial" pitchFamily="34" charset="0"/>
              <a:buNone/>
            </a:pPr>
            <a:r>
              <a:rPr lang="en-US" b="1" dirty="0">
                <a:solidFill>
                  <a:schemeClr val="accent1"/>
                </a:solidFill>
              </a:rPr>
              <a:t>Regression in R Case</a:t>
            </a:r>
          </a:p>
          <a:p>
            <a:pPr marL="0" indent="0">
              <a:buNone/>
            </a:pPr>
            <a:r>
              <a:rPr lang="it-IT" sz="2400" dirty="0">
                <a:solidFill>
                  <a:schemeClr val="accent1"/>
                </a:solidFill>
              </a:rPr>
              <a:t>First </a:t>
            </a:r>
            <a:r>
              <a:rPr lang="it-IT" sz="2400" dirty="0" err="1">
                <a:solidFill>
                  <a:schemeClr val="accent1"/>
                </a:solidFill>
              </a:rPr>
              <a:t>regression</a:t>
            </a:r>
            <a:endParaRPr lang="en-PH" sz="2400" dirty="0">
              <a:solidFill>
                <a:schemeClr val="accent1"/>
              </a:solidFill>
            </a:endParaRPr>
          </a:p>
          <a:p>
            <a:pPr marL="0" indent="0">
              <a:buNone/>
            </a:pPr>
            <a:r>
              <a:rPr lang="en-PH" sz="2400" b="1" i="1" dirty="0">
                <a:solidFill>
                  <a:schemeClr val="accent1"/>
                </a:solidFill>
              </a:rPr>
              <a:t>y = b</a:t>
            </a:r>
            <a:r>
              <a:rPr lang="en-PH" sz="2400" b="1" i="1" dirty="0">
                <a:solidFill>
                  <a:schemeClr val="accent1"/>
                </a:solidFill>
                <a:latin typeface="Calibri" panose="020F0502020204030204" pitchFamily="34" charset="0"/>
                <a:cs typeface="Calibri" panose="020F0502020204030204" pitchFamily="34" charset="0"/>
              </a:rPr>
              <a:t>₀</a:t>
            </a:r>
            <a:r>
              <a:rPr lang="en-PH" sz="2400" b="1" i="1" dirty="0">
                <a:solidFill>
                  <a:schemeClr val="accent1"/>
                </a:solidFill>
              </a:rPr>
              <a:t> + b₁ x ₁  + b</a:t>
            </a:r>
            <a:r>
              <a:rPr lang="en-PH" sz="2400" b="1" i="1" dirty="0">
                <a:solidFill>
                  <a:schemeClr val="accent1"/>
                </a:solidFill>
                <a:latin typeface="Calibri" panose="020F0502020204030204" pitchFamily="34" charset="0"/>
                <a:cs typeface="Calibri" panose="020F0502020204030204" pitchFamily="34" charset="0"/>
              </a:rPr>
              <a:t>₂ x ₂ + b₃ x ₃ …. </a:t>
            </a:r>
            <a:r>
              <a:rPr lang="en-PH" sz="2400" b="1" i="1" dirty="0" err="1">
                <a:solidFill>
                  <a:schemeClr val="accent1"/>
                </a:solidFill>
                <a:latin typeface="Calibri" panose="020F0502020204030204" pitchFamily="34" charset="0"/>
                <a:cs typeface="Calibri" panose="020F0502020204030204" pitchFamily="34" charset="0"/>
              </a:rPr>
              <a:t>b</a:t>
            </a:r>
            <a:r>
              <a:rPr lang="en-PH" sz="2400" b="1" i="1" baseline="-25000" dirty="0" err="1">
                <a:solidFill>
                  <a:schemeClr val="accent1"/>
                </a:solidFill>
              </a:rPr>
              <a:t>n</a:t>
            </a:r>
            <a:r>
              <a:rPr lang="en-PH" sz="2400" b="1" i="1" dirty="0">
                <a:solidFill>
                  <a:schemeClr val="accent1"/>
                </a:solidFill>
              </a:rPr>
              <a:t> </a:t>
            </a:r>
            <a:r>
              <a:rPr lang="en-PH" sz="2400" b="1" i="1" dirty="0" err="1">
                <a:solidFill>
                  <a:schemeClr val="accent1"/>
                </a:solidFill>
              </a:rPr>
              <a:t>x</a:t>
            </a:r>
            <a:r>
              <a:rPr lang="en-PH" sz="2400" b="1" i="1" baseline="-25000" dirty="0" err="1">
                <a:solidFill>
                  <a:schemeClr val="accent1"/>
                </a:solidFill>
              </a:rPr>
              <a:t>n</a:t>
            </a:r>
            <a:endParaRPr lang="en-PH" sz="2400" i="1" dirty="0">
              <a:solidFill>
                <a:schemeClr val="accent1"/>
              </a:solidFill>
            </a:endParaRPr>
          </a:p>
          <a:p>
            <a:pPr marL="0" indent="0">
              <a:buFont typeface="Arial" pitchFamily="34" charset="0"/>
              <a:buNone/>
            </a:pPr>
            <a:endParaRPr lang="en-US" sz="1800" dirty="0"/>
          </a:p>
          <a:p>
            <a:pPr marL="0" indent="0">
              <a:buFont typeface="Arial" pitchFamily="34" charset="0"/>
              <a:buNone/>
            </a:pPr>
            <a:endParaRPr lang="en-US" sz="1800" dirty="0"/>
          </a:p>
          <a:p>
            <a:pPr marL="0" indent="0">
              <a:buFont typeface="Arial" pitchFamily="34" charset="0"/>
              <a:buNone/>
            </a:pPr>
            <a:endParaRPr lang="en-US" sz="1800" dirty="0"/>
          </a:p>
        </p:txBody>
      </p:sp>
    </p:spTree>
    <p:extLst>
      <p:ext uri="{BB962C8B-B14F-4D97-AF65-F5344CB8AC3E}">
        <p14:creationId xmlns:p14="http://schemas.microsoft.com/office/powerpoint/2010/main" val="377757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4">
            <a:extLst>
              <a:ext uri="{FF2B5EF4-FFF2-40B4-BE49-F238E27FC236}">
                <a16:creationId xmlns:a16="http://schemas.microsoft.com/office/drawing/2014/main" id="{551249F7-4882-4D3F-B19F-C49053536DFF}"/>
              </a:ext>
            </a:extLst>
          </p:cNvPr>
          <p:cNvSpPr txBox="1">
            <a:spLocks/>
          </p:cNvSpPr>
          <p:nvPr/>
        </p:nvSpPr>
        <p:spPr>
          <a:xfrm>
            <a:off x="339998" y="556986"/>
            <a:ext cx="5189945" cy="5715000"/>
          </a:xfrm>
          <a:prstGeom prst="rect">
            <a:avLst/>
          </a:prstGeom>
        </p:spPr>
        <p:txBody>
          <a:bodyPr>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Font typeface="Arial" pitchFamily="34" charset="0"/>
              <a:buNone/>
            </a:pPr>
            <a:r>
              <a:rPr lang="en-US" b="1" dirty="0">
                <a:solidFill>
                  <a:schemeClr val="accent1"/>
                </a:solidFill>
              </a:rPr>
              <a:t>Regression in R Case</a:t>
            </a:r>
          </a:p>
          <a:p>
            <a:pPr marL="0" indent="0">
              <a:buNone/>
            </a:pPr>
            <a:r>
              <a:rPr lang="it-IT" sz="2400" dirty="0">
                <a:solidFill>
                  <a:schemeClr val="accent1"/>
                </a:solidFill>
              </a:rPr>
              <a:t>2nd </a:t>
            </a:r>
            <a:r>
              <a:rPr lang="it-IT" sz="2400" dirty="0" err="1">
                <a:solidFill>
                  <a:schemeClr val="accent1"/>
                </a:solidFill>
              </a:rPr>
              <a:t>regression</a:t>
            </a:r>
            <a:endParaRPr lang="en-PH" sz="2400" dirty="0">
              <a:solidFill>
                <a:schemeClr val="accent1"/>
              </a:solidFill>
            </a:endParaRPr>
          </a:p>
          <a:p>
            <a:pPr marL="0" indent="0">
              <a:buNone/>
            </a:pPr>
            <a:r>
              <a:rPr lang="en-PH" sz="2400" i="1" dirty="0">
                <a:solidFill>
                  <a:schemeClr val="accent1"/>
                </a:solidFill>
              </a:rPr>
              <a:t>y = b</a:t>
            </a:r>
            <a:r>
              <a:rPr lang="en-PH" sz="2400" i="1" dirty="0">
                <a:solidFill>
                  <a:schemeClr val="accent1"/>
                </a:solidFill>
                <a:latin typeface="Calibri" panose="020F0502020204030204" pitchFamily="34" charset="0"/>
                <a:cs typeface="Calibri" panose="020F0502020204030204" pitchFamily="34" charset="0"/>
              </a:rPr>
              <a:t>₀</a:t>
            </a:r>
            <a:r>
              <a:rPr lang="en-PH" sz="2400" i="1" dirty="0">
                <a:solidFill>
                  <a:schemeClr val="accent1"/>
                </a:solidFill>
              </a:rPr>
              <a:t> + b₁ x ₁  + b</a:t>
            </a:r>
            <a:r>
              <a:rPr lang="en-PH" sz="2400" i="1" dirty="0">
                <a:solidFill>
                  <a:schemeClr val="accent1"/>
                </a:solidFill>
                <a:latin typeface="Calibri" panose="020F0502020204030204" pitchFamily="34" charset="0"/>
                <a:cs typeface="Calibri" panose="020F0502020204030204" pitchFamily="34" charset="0"/>
              </a:rPr>
              <a:t>₂ x ₂ + b₃ x ₃ …. </a:t>
            </a:r>
            <a:r>
              <a:rPr lang="en-PH" sz="2400" i="1" dirty="0" err="1">
                <a:solidFill>
                  <a:schemeClr val="accent1"/>
                </a:solidFill>
                <a:latin typeface="Calibri" panose="020F0502020204030204" pitchFamily="34" charset="0"/>
                <a:cs typeface="Calibri" panose="020F0502020204030204" pitchFamily="34" charset="0"/>
              </a:rPr>
              <a:t>b</a:t>
            </a:r>
            <a:r>
              <a:rPr lang="en-PH" sz="2400" i="1" baseline="-25000" dirty="0" err="1">
                <a:solidFill>
                  <a:schemeClr val="accent1"/>
                </a:solidFill>
              </a:rPr>
              <a:t>n</a:t>
            </a:r>
            <a:r>
              <a:rPr lang="en-PH" sz="2400" i="1" dirty="0">
                <a:solidFill>
                  <a:schemeClr val="accent1"/>
                </a:solidFill>
              </a:rPr>
              <a:t> </a:t>
            </a:r>
            <a:r>
              <a:rPr lang="en-PH" sz="2400" i="1" dirty="0" err="1">
                <a:solidFill>
                  <a:schemeClr val="accent1"/>
                </a:solidFill>
              </a:rPr>
              <a:t>x</a:t>
            </a:r>
            <a:r>
              <a:rPr lang="en-PH" sz="2400" i="1" baseline="-25000" dirty="0" err="1">
                <a:solidFill>
                  <a:schemeClr val="accent1"/>
                </a:solidFill>
              </a:rPr>
              <a:t>n</a:t>
            </a:r>
            <a:endParaRPr lang="en-PH" sz="2400" i="1" baseline="-25000" dirty="0">
              <a:solidFill>
                <a:schemeClr val="accent1"/>
              </a:solidFill>
            </a:endParaRPr>
          </a:p>
          <a:p>
            <a:pPr marL="0" indent="0">
              <a:buNone/>
            </a:pPr>
            <a:r>
              <a:rPr lang="en-PH" sz="2400" i="1" dirty="0">
                <a:solidFill>
                  <a:schemeClr val="accent1"/>
                </a:solidFill>
              </a:rPr>
              <a:t>y = b</a:t>
            </a:r>
            <a:r>
              <a:rPr lang="en-PH" sz="2400" i="1" dirty="0">
                <a:solidFill>
                  <a:schemeClr val="accent1"/>
                </a:solidFill>
                <a:latin typeface="Calibri" panose="020F0502020204030204" pitchFamily="34" charset="0"/>
                <a:cs typeface="Calibri" panose="020F0502020204030204" pitchFamily="34" charset="0"/>
              </a:rPr>
              <a:t>₀</a:t>
            </a:r>
            <a:r>
              <a:rPr lang="en-PH" sz="2400" i="1" dirty="0">
                <a:solidFill>
                  <a:schemeClr val="accent1"/>
                </a:solidFill>
              </a:rPr>
              <a:t> + b₁ males + b</a:t>
            </a:r>
            <a:r>
              <a:rPr lang="en-PH" sz="2400" i="1" dirty="0">
                <a:solidFill>
                  <a:schemeClr val="accent1"/>
                </a:solidFill>
                <a:latin typeface="Calibri" panose="020F0502020204030204" pitchFamily="34" charset="0"/>
                <a:cs typeface="Calibri" panose="020F0502020204030204" pitchFamily="34" charset="0"/>
              </a:rPr>
              <a:t>₂ school + b₃ married + b₄ experience + b₅ </a:t>
            </a:r>
            <a:r>
              <a:rPr lang="en-PH" sz="2400" i="1" dirty="0" err="1">
                <a:solidFill>
                  <a:schemeClr val="accent1"/>
                </a:solidFill>
                <a:latin typeface="Calibri" panose="020F0502020204030204" pitchFamily="34" charset="0"/>
                <a:cs typeface="Calibri" panose="020F0502020204030204" pitchFamily="34" charset="0"/>
              </a:rPr>
              <a:t>d_north</a:t>
            </a:r>
            <a:r>
              <a:rPr lang="en-PH" sz="2400" i="1" dirty="0">
                <a:solidFill>
                  <a:schemeClr val="accent1"/>
                </a:solidFill>
                <a:latin typeface="Calibri" panose="020F0502020204030204" pitchFamily="34" charset="0"/>
                <a:cs typeface="Calibri" panose="020F0502020204030204" pitchFamily="34" charset="0"/>
              </a:rPr>
              <a:t> + </a:t>
            </a:r>
            <a:r>
              <a:rPr lang="en-PH" sz="2400" i="1" dirty="0" err="1">
                <a:solidFill>
                  <a:schemeClr val="accent1"/>
                </a:solidFill>
                <a:latin typeface="Calibri" panose="020F0502020204030204" pitchFamily="34" charset="0"/>
                <a:cs typeface="Calibri" panose="020F0502020204030204" pitchFamily="34" charset="0"/>
              </a:rPr>
              <a:t>b₆d_agri</a:t>
            </a:r>
            <a:r>
              <a:rPr lang="en-PH" sz="2400" i="1" dirty="0">
                <a:solidFill>
                  <a:schemeClr val="accent1"/>
                </a:solidFill>
                <a:latin typeface="Calibri" panose="020F0502020204030204" pitchFamily="34" charset="0"/>
                <a:cs typeface="Calibri" panose="020F0502020204030204" pitchFamily="34" charset="0"/>
              </a:rPr>
              <a:t> + </a:t>
            </a:r>
            <a:r>
              <a:rPr lang="en-PH" sz="2400" i="1" dirty="0" err="1">
                <a:solidFill>
                  <a:schemeClr val="accent1"/>
                </a:solidFill>
                <a:latin typeface="Calibri" panose="020F0502020204030204" pitchFamily="34" charset="0"/>
                <a:cs typeface="Calibri" panose="020F0502020204030204" pitchFamily="34" charset="0"/>
              </a:rPr>
              <a:t>b₇d_pa</a:t>
            </a:r>
            <a:endParaRPr lang="en-PH" sz="2400" i="1" baseline="-25000" dirty="0">
              <a:solidFill>
                <a:schemeClr val="accent1"/>
              </a:solidFill>
            </a:endParaRPr>
          </a:p>
          <a:p>
            <a:pPr marL="0" indent="0">
              <a:buNone/>
            </a:pPr>
            <a:endParaRPr lang="en-PH" sz="2400" dirty="0">
              <a:solidFill>
                <a:schemeClr val="accent1"/>
              </a:solidFill>
            </a:endParaRPr>
          </a:p>
          <a:p>
            <a:pPr marL="0" indent="0">
              <a:buFont typeface="Arial" pitchFamily="34" charset="0"/>
              <a:buNone/>
            </a:pPr>
            <a:endParaRPr lang="en-US" sz="1800" dirty="0"/>
          </a:p>
          <a:p>
            <a:pPr marL="0" indent="0">
              <a:buFont typeface="Arial" pitchFamily="34" charset="0"/>
              <a:buNone/>
            </a:pPr>
            <a:endParaRPr lang="en-US" sz="1800" dirty="0"/>
          </a:p>
          <a:p>
            <a:pPr marL="0" indent="0">
              <a:buFont typeface="Arial" pitchFamily="34" charset="0"/>
              <a:buNone/>
            </a:pPr>
            <a:endParaRPr lang="en-US" sz="1800" dirty="0"/>
          </a:p>
        </p:txBody>
      </p:sp>
      <p:pic>
        <p:nvPicPr>
          <p:cNvPr id="6" name="Picture 5">
            <a:extLst>
              <a:ext uri="{FF2B5EF4-FFF2-40B4-BE49-F238E27FC236}">
                <a16:creationId xmlns:a16="http://schemas.microsoft.com/office/drawing/2014/main" id="{40B58257-4A00-4E7E-AD63-ADB95EA2E471}"/>
              </a:ext>
            </a:extLst>
          </p:cNvPr>
          <p:cNvPicPr>
            <a:picLocks noChangeAspect="1"/>
          </p:cNvPicPr>
          <p:nvPr/>
        </p:nvPicPr>
        <p:blipFill>
          <a:blip r:embed="rId3"/>
          <a:stretch>
            <a:fillRect/>
          </a:stretch>
        </p:blipFill>
        <p:spPr>
          <a:xfrm>
            <a:off x="5637810" y="0"/>
            <a:ext cx="6554190" cy="6857999"/>
          </a:xfrm>
          <a:prstGeom prst="rect">
            <a:avLst/>
          </a:prstGeom>
        </p:spPr>
      </p:pic>
    </p:spTree>
    <p:extLst>
      <p:ext uri="{BB962C8B-B14F-4D97-AF65-F5344CB8AC3E}">
        <p14:creationId xmlns:p14="http://schemas.microsoft.com/office/powerpoint/2010/main" val="129438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Analysis in R</a:t>
            </a:r>
          </a:p>
        </p:txBody>
      </p:sp>
      <p:sp>
        <p:nvSpPr>
          <p:cNvPr id="3" name="Text Placeholder 2"/>
          <p:cNvSpPr>
            <a:spLocks noGrp="1"/>
          </p:cNvSpPr>
          <p:nvPr>
            <p:ph type="body" idx="1"/>
          </p:nvPr>
        </p:nvSpPr>
        <p:spPr/>
        <p:txBody>
          <a:bodyPr>
            <a:normAutofit fontScale="25000" lnSpcReduction="20000"/>
          </a:bodyPr>
          <a:lstStyle/>
          <a:p>
            <a:r>
              <a:rPr lang="en-US" sz="8000" dirty="0"/>
              <a:t>Presentation for R-Ladies Milan</a:t>
            </a:r>
          </a:p>
          <a:p>
            <a:endParaRPr lang="en-US" sz="8000" dirty="0"/>
          </a:p>
          <a:p>
            <a:r>
              <a:rPr lang="en-US" sz="8000" dirty="0"/>
              <a:t>Ana Peña</a:t>
            </a:r>
          </a:p>
          <a:p>
            <a:endParaRPr lang="en-US" dirty="0"/>
          </a:p>
        </p:txBody>
      </p:sp>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Regression</a:t>
            </a:r>
          </a:p>
        </p:txBody>
      </p:sp>
      <p:sp>
        <p:nvSpPr>
          <p:cNvPr id="5" name="Content Placeholder 4"/>
          <p:cNvSpPr>
            <a:spLocks noGrp="1"/>
          </p:cNvSpPr>
          <p:nvPr>
            <p:ph idx="1"/>
          </p:nvPr>
        </p:nvSpPr>
        <p:spPr/>
        <p:txBody>
          <a:bodyPr/>
          <a:lstStyle/>
          <a:p>
            <a:pPr marL="0" indent="0">
              <a:buNone/>
            </a:pPr>
            <a:r>
              <a:rPr lang="en-US" b="1" dirty="0">
                <a:solidFill>
                  <a:schemeClr val="accent1"/>
                </a:solidFill>
              </a:rPr>
              <a:t>Synthesis</a:t>
            </a:r>
          </a:p>
          <a:p>
            <a:r>
              <a:rPr lang="en-US" dirty="0"/>
              <a:t>There must be </a:t>
            </a:r>
            <a:r>
              <a:rPr lang="en-US" b="1" dirty="0"/>
              <a:t>linear relationship</a:t>
            </a:r>
            <a:r>
              <a:rPr lang="en-US" dirty="0"/>
              <a:t> between independent and dependent variables</a:t>
            </a:r>
          </a:p>
          <a:p>
            <a:r>
              <a:rPr lang="en-US" dirty="0"/>
              <a:t>Multiple regression suffers from </a:t>
            </a:r>
            <a:r>
              <a:rPr lang="en-US" b="1" dirty="0"/>
              <a:t>multicollinearity, autocorrelation, heteroskedasticity</a:t>
            </a:r>
            <a:r>
              <a:rPr lang="en-US" dirty="0"/>
              <a:t>.</a:t>
            </a:r>
          </a:p>
          <a:p>
            <a:r>
              <a:rPr lang="en-US" dirty="0"/>
              <a:t>Linear Regression is very sensitive to </a:t>
            </a:r>
            <a:r>
              <a:rPr lang="en-US" b="1" dirty="0"/>
              <a:t>Outliers</a:t>
            </a:r>
            <a:r>
              <a:rPr lang="en-US" dirty="0"/>
              <a:t>. It can terribly affect the regression line and eventually the forecasted values.</a:t>
            </a:r>
          </a:p>
          <a:p>
            <a:r>
              <a:rPr lang="en-US" dirty="0"/>
              <a:t>Multicollinearity can increase the variance of the coefficient estimates and make the estimates very sensitive to minor changes in the model. The result is that the coefficient estimates are unstable</a:t>
            </a:r>
          </a:p>
          <a:p>
            <a:r>
              <a:rPr lang="en-US" dirty="0"/>
              <a:t>In case of multiple independent variables, we can go with </a:t>
            </a:r>
            <a:r>
              <a:rPr lang="en-US" b="1" dirty="0"/>
              <a:t>forward selection</a:t>
            </a:r>
            <a:r>
              <a:rPr lang="en-US" dirty="0"/>
              <a:t>, </a:t>
            </a:r>
            <a:r>
              <a:rPr lang="en-US" b="1" dirty="0"/>
              <a:t>backward elimination</a:t>
            </a:r>
            <a:r>
              <a:rPr lang="en-US" dirty="0"/>
              <a:t> and </a:t>
            </a:r>
            <a:r>
              <a:rPr lang="en-US" b="1" dirty="0"/>
              <a:t>step wise approach</a:t>
            </a:r>
            <a:r>
              <a:rPr lang="en-US" dirty="0"/>
              <a:t> for selection of most significant independent variables.</a:t>
            </a:r>
          </a:p>
          <a:p>
            <a:endParaRPr lang="en-US" dirty="0"/>
          </a:p>
        </p:txBody>
      </p:sp>
      <p:sp>
        <p:nvSpPr>
          <p:cNvPr id="6" name="Text Placeholder 5"/>
          <p:cNvSpPr>
            <a:spLocks noGrp="1"/>
          </p:cNvSpPr>
          <p:nvPr>
            <p:ph type="body" sz="half" idx="2"/>
          </p:nvPr>
        </p:nvSpPr>
        <p:spPr>
          <a:xfrm>
            <a:off x="7913152" y="2995012"/>
            <a:ext cx="3657600" cy="2803904"/>
          </a:xfrm>
        </p:spPr>
        <p:txBody>
          <a:bodyPr/>
          <a:lstStyle/>
          <a:p>
            <a:r>
              <a:rPr lang="en-US" dirty="0"/>
              <a:t>Definition</a:t>
            </a:r>
          </a:p>
          <a:p>
            <a:r>
              <a:rPr lang="en-US" dirty="0"/>
              <a:t>Basic concepts</a:t>
            </a:r>
          </a:p>
          <a:p>
            <a:r>
              <a:rPr lang="en-US" dirty="0"/>
              <a:t>Coefficients</a:t>
            </a:r>
          </a:p>
          <a:p>
            <a:r>
              <a:rPr lang="en-US" dirty="0"/>
              <a:t>Application in R</a:t>
            </a:r>
          </a:p>
          <a:p>
            <a:r>
              <a:rPr lang="en-US" dirty="0"/>
              <a:t>Interpretation of coefficients/results</a:t>
            </a:r>
          </a:p>
          <a:p>
            <a:r>
              <a:rPr lang="en-US" dirty="0"/>
              <a:t>Synthesis</a:t>
            </a:r>
          </a:p>
        </p:txBody>
      </p:sp>
    </p:spTree>
    <p:extLst>
      <p:ext uri="{BB962C8B-B14F-4D97-AF65-F5344CB8AC3E}">
        <p14:creationId xmlns:p14="http://schemas.microsoft.com/office/powerpoint/2010/main" val="3194085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What is Regression Analysis</a:t>
            </a:r>
          </a:p>
        </p:txBody>
      </p:sp>
      <p:sp>
        <p:nvSpPr>
          <p:cNvPr id="5" name="Content Placeholder 4"/>
          <p:cNvSpPr>
            <a:spLocks noGrp="1"/>
          </p:cNvSpPr>
          <p:nvPr>
            <p:ph idx="1"/>
          </p:nvPr>
        </p:nvSpPr>
        <p:spPr/>
        <p:txBody>
          <a:bodyPr>
            <a:normAutofit/>
          </a:bodyPr>
          <a:lstStyle/>
          <a:p>
            <a:pPr marL="0" indent="0">
              <a:buNone/>
            </a:pPr>
            <a:endParaRPr lang="en-US" b="1" dirty="0"/>
          </a:p>
          <a:p>
            <a:pPr marL="0" indent="0">
              <a:buNone/>
            </a:pPr>
            <a:r>
              <a:rPr lang="en-US" sz="2400" b="1" dirty="0">
                <a:solidFill>
                  <a:schemeClr val="accent1"/>
                </a:solidFill>
              </a:rPr>
              <a:t>Regression Analysis</a:t>
            </a:r>
          </a:p>
          <a:p>
            <a:pPr marL="0" indent="0">
              <a:buNone/>
            </a:pPr>
            <a:endParaRPr lang="en-US" b="1" dirty="0"/>
          </a:p>
          <a:p>
            <a:r>
              <a:rPr lang="en-US" dirty="0"/>
              <a:t>Regression analysis is a form of predictive modelling technique which investigates the relationship between a </a:t>
            </a:r>
            <a:r>
              <a:rPr lang="en-US" b="1" dirty="0"/>
              <a:t>dependent </a:t>
            </a:r>
            <a:r>
              <a:rPr lang="en-US" dirty="0"/>
              <a:t>(target) and </a:t>
            </a:r>
            <a:r>
              <a:rPr lang="en-US" b="1" dirty="0"/>
              <a:t>independent variable (s)</a:t>
            </a:r>
            <a:r>
              <a:rPr lang="en-US" dirty="0"/>
              <a:t> (predictor). </a:t>
            </a:r>
          </a:p>
          <a:p>
            <a:r>
              <a:rPr lang="en-US" dirty="0"/>
              <a:t>This technique is used for forecasting, time series modelling and finding the </a:t>
            </a:r>
            <a:r>
              <a:rPr lang="en-US" dirty="0">
                <a:hlinkClick r:id="rId3"/>
              </a:rPr>
              <a:t>causal effect relationship</a:t>
            </a:r>
            <a:r>
              <a:rPr lang="en-US" dirty="0"/>
              <a:t> between the variables. </a:t>
            </a:r>
          </a:p>
          <a:p>
            <a:pPr marL="0" indent="0">
              <a:buNone/>
            </a:pPr>
            <a:endParaRPr lang="en-US" b="1" i="1" dirty="0"/>
          </a:p>
        </p:txBody>
      </p:sp>
      <p:sp>
        <p:nvSpPr>
          <p:cNvPr id="6" name="Text Placeholder 5"/>
          <p:cNvSpPr>
            <a:spLocks noGrp="1"/>
          </p:cNvSpPr>
          <p:nvPr>
            <p:ph type="body" sz="half" idx="2"/>
          </p:nvPr>
        </p:nvSpPr>
        <p:spPr/>
        <p:txBody>
          <a:bodyPr/>
          <a:lstStyle/>
          <a:p>
            <a:r>
              <a:rPr lang="en-US" b="1" dirty="0">
                <a:effectLst>
                  <a:outerShdw blurRad="38100" dist="38100" dir="2700000" algn="tl">
                    <a:srgbClr val="000000">
                      <a:alpha val="43137"/>
                    </a:srgbClr>
                  </a:outerShdw>
                </a:effectLst>
              </a:rPr>
              <a:t>Definition</a:t>
            </a:r>
          </a:p>
          <a:p>
            <a:r>
              <a:rPr lang="en-US" dirty="0"/>
              <a:t>When or why do we use regression</a:t>
            </a:r>
          </a:p>
          <a:p>
            <a:r>
              <a:rPr lang="en-US" dirty="0"/>
              <a:t>Business value</a:t>
            </a:r>
          </a:p>
          <a:p>
            <a:r>
              <a:rPr lang="en-US" dirty="0"/>
              <a:t>Types of regression </a:t>
            </a:r>
          </a:p>
          <a:p>
            <a:endParaRPr lang="en-US" dirty="0"/>
          </a:p>
        </p:txBody>
      </p:sp>
    </p:spTree>
    <p:extLst>
      <p:ext uri="{BB962C8B-B14F-4D97-AF65-F5344CB8AC3E}">
        <p14:creationId xmlns:p14="http://schemas.microsoft.com/office/powerpoint/2010/main" val="676520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What is Regression Analysis</a:t>
            </a:r>
          </a:p>
        </p:txBody>
      </p:sp>
      <p:sp>
        <p:nvSpPr>
          <p:cNvPr id="5" name="Content Placeholder 4"/>
          <p:cNvSpPr>
            <a:spLocks noGrp="1"/>
          </p:cNvSpPr>
          <p:nvPr>
            <p:ph idx="1"/>
          </p:nvPr>
        </p:nvSpPr>
        <p:spPr/>
        <p:txBody>
          <a:bodyPr>
            <a:normAutofit/>
          </a:bodyPr>
          <a:lstStyle/>
          <a:p>
            <a:pPr marL="0" indent="0">
              <a:buNone/>
            </a:pPr>
            <a:endParaRPr lang="en-US" sz="2400" b="1" dirty="0">
              <a:solidFill>
                <a:schemeClr val="accent1"/>
              </a:solidFill>
            </a:endParaRPr>
          </a:p>
          <a:p>
            <a:pPr marL="0" indent="0">
              <a:buNone/>
            </a:pPr>
            <a:r>
              <a:rPr lang="en-US" sz="2400" b="1" dirty="0">
                <a:solidFill>
                  <a:schemeClr val="accent1"/>
                </a:solidFill>
              </a:rPr>
              <a:t>Why do we use regression analysis</a:t>
            </a:r>
          </a:p>
          <a:p>
            <a:pPr marL="0" indent="0">
              <a:buNone/>
            </a:pPr>
            <a:endParaRPr lang="en-US" sz="2400" b="1" dirty="0"/>
          </a:p>
          <a:p>
            <a:pPr lvl="1"/>
            <a:r>
              <a:rPr lang="en-US" sz="2400" dirty="0"/>
              <a:t>It indicates the </a:t>
            </a:r>
            <a:r>
              <a:rPr lang="en-US" sz="2400" b="1" dirty="0"/>
              <a:t>significant relationships</a:t>
            </a:r>
            <a:r>
              <a:rPr lang="en-US" sz="2400" dirty="0"/>
              <a:t> between dependent variable and independent variable.</a:t>
            </a:r>
          </a:p>
          <a:p>
            <a:pPr marL="274320" lvl="1" indent="0">
              <a:buNone/>
            </a:pPr>
            <a:endParaRPr lang="en-US" sz="2400" dirty="0"/>
          </a:p>
          <a:p>
            <a:pPr lvl="1"/>
            <a:r>
              <a:rPr lang="en-US" sz="2400" dirty="0"/>
              <a:t>It indicates the </a:t>
            </a:r>
            <a:r>
              <a:rPr lang="en-US" sz="2400" b="1" dirty="0"/>
              <a:t>strength of impact</a:t>
            </a:r>
            <a:r>
              <a:rPr lang="en-US" sz="2400" dirty="0"/>
              <a:t> of multiple independent variables on a dependent variable.</a:t>
            </a:r>
          </a:p>
        </p:txBody>
      </p:sp>
      <p:sp>
        <p:nvSpPr>
          <p:cNvPr id="6" name="Text Placeholder 5"/>
          <p:cNvSpPr>
            <a:spLocks noGrp="1"/>
          </p:cNvSpPr>
          <p:nvPr>
            <p:ph type="body" sz="half" idx="2"/>
          </p:nvPr>
        </p:nvSpPr>
        <p:spPr/>
        <p:txBody>
          <a:bodyPr/>
          <a:lstStyle/>
          <a:p>
            <a:r>
              <a:rPr lang="en-US" dirty="0"/>
              <a:t>Definition</a:t>
            </a:r>
          </a:p>
          <a:p>
            <a:r>
              <a:rPr lang="en-US" b="1" dirty="0">
                <a:effectLst>
                  <a:outerShdw blurRad="38100" dist="38100" dir="2700000" algn="tl">
                    <a:srgbClr val="000000">
                      <a:alpha val="43137"/>
                    </a:srgbClr>
                  </a:outerShdw>
                </a:effectLst>
              </a:rPr>
              <a:t>When or why do we use regression</a:t>
            </a:r>
          </a:p>
          <a:p>
            <a:r>
              <a:rPr lang="en-US" dirty="0"/>
              <a:t>Business value</a:t>
            </a:r>
          </a:p>
          <a:p>
            <a:r>
              <a:rPr lang="en-US" dirty="0"/>
              <a:t>Types of regression </a:t>
            </a:r>
          </a:p>
          <a:p>
            <a:endParaRPr lang="en-US" dirty="0"/>
          </a:p>
        </p:txBody>
      </p:sp>
    </p:spTree>
    <p:extLst>
      <p:ext uri="{BB962C8B-B14F-4D97-AF65-F5344CB8AC3E}">
        <p14:creationId xmlns:p14="http://schemas.microsoft.com/office/powerpoint/2010/main" val="70187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What is Regression Analysis</a:t>
            </a:r>
          </a:p>
        </p:txBody>
      </p:sp>
      <p:sp>
        <p:nvSpPr>
          <p:cNvPr id="5" name="Content Placeholder 4"/>
          <p:cNvSpPr>
            <a:spLocks noGrp="1"/>
          </p:cNvSpPr>
          <p:nvPr>
            <p:ph idx="1"/>
          </p:nvPr>
        </p:nvSpPr>
        <p:spPr/>
        <p:txBody>
          <a:bodyPr>
            <a:normAutofit/>
          </a:bodyPr>
          <a:lstStyle/>
          <a:p>
            <a:pPr marL="0" indent="0">
              <a:buNone/>
            </a:pPr>
            <a:endParaRPr lang="en-US" b="1" dirty="0"/>
          </a:p>
          <a:p>
            <a:pPr marL="0" indent="0">
              <a:buNone/>
            </a:pPr>
            <a:endParaRPr lang="en-US" sz="3600" b="1" dirty="0"/>
          </a:p>
          <a:p>
            <a:pPr marL="0" indent="0">
              <a:buNone/>
            </a:pPr>
            <a:endParaRPr lang="en-US" sz="3600" b="1" dirty="0"/>
          </a:p>
          <a:p>
            <a:pPr marL="0" indent="0" algn="ctr">
              <a:buNone/>
            </a:pPr>
            <a:r>
              <a:rPr lang="en-US" sz="3600" i="1" dirty="0">
                <a:solidFill>
                  <a:schemeClr val="accent1"/>
                </a:solidFill>
              </a:rPr>
              <a:t>Value?</a:t>
            </a:r>
          </a:p>
          <a:p>
            <a:endParaRPr lang="en-US" b="1" i="1" dirty="0"/>
          </a:p>
        </p:txBody>
      </p:sp>
      <p:sp>
        <p:nvSpPr>
          <p:cNvPr id="6" name="Text Placeholder 5"/>
          <p:cNvSpPr>
            <a:spLocks noGrp="1"/>
          </p:cNvSpPr>
          <p:nvPr>
            <p:ph type="body" sz="half" idx="2"/>
          </p:nvPr>
        </p:nvSpPr>
        <p:spPr/>
        <p:txBody>
          <a:bodyPr/>
          <a:lstStyle/>
          <a:p>
            <a:r>
              <a:rPr lang="en-US" dirty="0"/>
              <a:t>Definition</a:t>
            </a:r>
          </a:p>
          <a:p>
            <a:r>
              <a:rPr lang="en-US" dirty="0"/>
              <a:t>When or why do we use regression</a:t>
            </a:r>
          </a:p>
          <a:p>
            <a:r>
              <a:rPr lang="en-US" dirty="0"/>
              <a:t>Business value</a:t>
            </a:r>
          </a:p>
          <a:p>
            <a:r>
              <a:rPr lang="en-US" dirty="0"/>
              <a:t>Types of regression </a:t>
            </a:r>
          </a:p>
          <a:p>
            <a:endParaRPr lang="en-US" dirty="0"/>
          </a:p>
        </p:txBody>
      </p:sp>
    </p:spTree>
    <p:extLst>
      <p:ext uri="{BB962C8B-B14F-4D97-AF65-F5344CB8AC3E}">
        <p14:creationId xmlns:p14="http://schemas.microsoft.com/office/powerpoint/2010/main" val="4148123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What is Regression Analysis</a:t>
            </a:r>
          </a:p>
        </p:txBody>
      </p:sp>
      <p:sp>
        <p:nvSpPr>
          <p:cNvPr id="5" name="Content Placeholder 4"/>
          <p:cNvSpPr>
            <a:spLocks noGrp="1"/>
          </p:cNvSpPr>
          <p:nvPr>
            <p:ph idx="1"/>
          </p:nvPr>
        </p:nvSpPr>
        <p:spPr/>
        <p:txBody>
          <a:bodyPr>
            <a:normAutofit/>
          </a:bodyPr>
          <a:lstStyle/>
          <a:p>
            <a:pPr marL="0" indent="0">
              <a:buNone/>
            </a:pPr>
            <a:endParaRPr lang="en-US" sz="2400" b="1" dirty="0">
              <a:solidFill>
                <a:schemeClr val="accent1"/>
              </a:solidFill>
            </a:endParaRPr>
          </a:p>
          <a:p>
            <a:pPr marL="0" indent="0">
              <a:buNone/>
            </a:pPr>
            <a:r>
              <a:rPr lang="en-US" sz="2400" b="1" dirty="0">
                <a:solidFill>
                  <a:schemeClr val="accent1"/>
                </a:solidFill>
              </a:rPr>
              <a:t>Types of Regression</a:t>
            </a:r>
          </a:p>
          <a:p>
            <a:pPr marL="0" indent="0">
              <a:buNone/>
            </a:pPr>
            <a:r>
              <a:rPr lang="en-US" sz="1800" i="1" dirty="0"/>
              <a:t>What are the types of regression techniques do we have?</a:t>
            </a:r>
          </a:p>
          <a:p>
            <a:r>
              <a:rPr lang="en-US" sz="1800" dirty="0"/>
              <a:t>There are various kinds of regression techniques available to make predictions. These techniques are mostly driven by three metrics (number of independent variables, type of dependent variables and shape of regression line). </a:t>
            </a:r>
            <a:endParaRPr lang="en-US" sz="1800" b="1" i="1" dirty="0"/>
          </a:p>
        </p:txBody>
      </p:sp>
      <p:sp>
        <p:nvSpPr>
          <p:cNvPr id="6" name="Text Placeholder 5"/>
          <p:cNvSpPr>
            <a:spLocks noGrp="1"/>
          </p:cNvSpPr>
          <p:nvPr>
            <p:ph type="body" sz="half" idx="2"/>
          </p:nvPr>
        </p:nvSpPr>
        <p:spPr/>
        <p:txBody>
          <a:bodyPr/>
          <a:lstStyle/>
          <a:p>
            <a:r>
              <a:rPr lang="en-US" dirty="0"/>
              <a:t>Definition</a:t>
            </a:r>
          </a:p>
          <a:p>
            <a:r>
              <a:rPr lang="en-US" dirty="0"/>
              <a:t>When or why do we use regression</a:t>
            </a:r>
          </a:p>
          <a:p>
            <a:r>
              <a:rPr lang="en-US" dirty="0"/>
              <a:t>Business value</a:t>
            </a:r>
          </a:p>
          <a:p>
            <a:r>
              <a:rPr lang="en-US" dirty="0"/>
              <a:t>Types of regression </a:t>
            </a:r>
          </a:p>
          <a:p>
            <a:endParaRPr lang="en-US" dirty="0"/>
          </a:p>
        </p:txBody>
      </p:sp>
      <p:pic>
        <p:nvPicPr>
          <p:cNvPr id="4" name="Picture 3">
            <a:extLst>
              <a:ext uri="{FF2B5EF4-FFF2-40B4-BE49-F238E27FC236}">
                <a16:creationId xmlns:a16="http://schemas.microsoft.com/office/drawing/2014/main" id="{C3C4034B-18EB-477D-A965-A1711ADEE5A3}"/>
              </a:ext>
            </a:extLst>
          </p:cNvPr>
          <p:cNvPicPr>
            <a:picLocks noChangeAspect="1"/>
          </p:cNvPicPr>
          <p:nvPr/>
        </p:nvPicPr>
        <p:blipFill>
          <a:blip r:embed="rId3"/>
          <a:stretch>
            <a:fillRect/>
          </a:stretch>
        </p:blipFill>
        <p:spPr>
          <a:xfrm>
            <a:off x="727734" y="3691535"/>
            <a:ext cx="5848846" cy="2248976"/>
          </a:xfrm>
          <a:prstGeom prst="rect">
            <a:avLst/>
          </a:prstGeom>
        </p:spPr>
      </p:pic>
    </p:spTree>
    <p:extLst>
      <p:ext uri="{BB962C8B-B14F-4D97-AF65-F5344CB8AC3E}">
        <p14:creationId xmlns:p14="http://schemas.microsoft.com/office/powerpoint/2010/main" val="2010709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What is Regression Analysis</a:t>
            </a:r>
          </a:p>
        </p:txBody>
      </p:sp>
      <p:sp>
        <p:nvSpPr>
          <p:cNvPr id="5" name="Content Placeholder 4"/>
          <p:cNvSpPr>
            <a:spLocks noGrp="1"/>
          </p:cNvSpPr>
          <p:nvPr>
            <p:ph idx="1"/>
          </p:nvPr>
        </p:nvSpPr>
        <p:spPr/>
        <p:txBody>
          <a:bodyPr>
            <a:normAutofit/>
          </a:bodyPr>
          <a:lstStyle/>
          <a:p>
            <a:pPr marL="0" indent="0">
              <a:buNone/>
            </a:pPr>
            <a:endParaRPr lang="en-US" sz="2400" b="1" dirty="0">
              <a:solidFill>
                <a:schemeClr val="accent1"/>
              </a:solidFill>
            </a:endParaRPr>
          </a:p>
          <a:p>
            <a:pPr marL="0" indent="0">
              <a:buNone/>
            </a:pPr>
            <a:r>
              <a:rPr lang="en-US" sz="2400" b="1" dirty="0">
                <a:solidFill>
                  <a:schemeClr val="accent1"/>
                </a:solidFill>
              </a:rPr>
              <a:t>Commonly Used Regressions</a:t>
            </a:r>
          </a:p>
          <a:p>
            <a:r>
              <a:rPr lang="en-PH" b="1" dirty="0">
                <a:effectLst>
                  <a:outerShdw blurRad="38100" dist="38100" dir="2700000" algn="tl">
                    <a:srgbClr val="000000">
                      <a:alpha val="43137"/>
                    </a:srgbClr>
                  </a:outerShdw>
                </a:effectLst>
                <a:highlight>
                  <a:srgbClr val="C0C0C0"/>
                </a:highlight>
              </a:rPr>
              <a:t>Linear Regression</a:t>
            </a:r>
          </a:p>
          <a:p>
            <a:r>
              <a:rPr lang="en-PH" dirty="0"/>
              <a:t>Logistic Regression</a:t>
            </a:r>
          </a:p>
          <a:p>
            <a:r>
              <a:rPr lang="en-PH" dirty="0"/>
              <a:t>Polynomial Regression</a:t>
            </a:r>
          </a:p>
          <a:p>
            <a:r>
              <a:rPr lang="en-PH" dirty="0"/>
              <a:t>Stepwise Regression</a:t>
            </a:r>
          </a:p>
          <a:p>
            <a:r>
              <a:rPr lang="en-PH" dirty="0"/>
              <a:t>Ridge Regression</a:t>
            </a:r>
          </a:p>
          <a:p>
            <a:r>
              <a:rPr lang="en-PH" dirty="0"/>
              <a:t>Lasso Regression</a:t>
            </a:r>
          </a:p>
          <a:p>
            <a:r>
              <a:rPr lang="en-PH" dirty="0" err="1"/>
              <a:t>ElasticNet</a:t>
            </a:r>
            <a:r>
              <a:rPr lang="en-PH" dirty="0"/>
              <a:t> Regression</a:t>
            </a:r>
          </a:p>
          <a:p>
            <a:pPr marL="0" indent="0">
              <a:buNone/>
            </a:pPr>
            <a:endParaRPr lang="en-US" b="1" i="1" dirty="0"/>
          </a:p>
        </p:txBody>
      </p:sp>
      <p:sp>
        <p:nvSpPr>
          <p:cNvPr id="6" name="Text Placeholder 5"/>
          <p:cNvSpPr>
            <a:spLocks noGrp="1"/>
          </p:cNvSpPr>
          <p:nvPr>
            <p:ph type="body" sz="half" idx="2"/>
          </p:nvPr>
        </p:nvSpPr>
        <p:spPr/>
        <p:txBody>
          <a:bodyPr/>
          <a:lstStyle/>
          <a:p>
            <a:r>
              <a:rPr lang="en-US" dirty="0"/>
              <a:t>Definition</a:t>
            </a:r>
          </a:p>
          <a:p>
            <a:r>
              <a:rPr lang="en-US" dirty="0"/>
              <a:t>When or why do we use regression</a:t>
            </a:r>
          </a:p>
          <a:p>
            <a:r>
              <a:rPr lang="en-US" dirty="0"/>
              <a:t>Business value</a:t>
            </a:r>
          </a:p>
          <a:p>
            <a:r>
              <a:rPr lang="en-US" dirty="0"/>
              <a:t>Types of regression </a:t>
            </a:r>
          </a:p>
          <a:p>
            <a:endParaRPr lang="en-US" dirty="0"/>
          </a:p>
        </p:txBody>
      </p:sp>
    </p:spTree>
    <p:extLst>
      <p:ext uri="{BB962C8B-B14F-4D97-AF65-F5344CB8AC3E}">
        <p14:creationId xmlns:p14="http://schemas.microsoft.com/office/powerpoint/2010/main" val="1350073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980</TotalTime>
  <Words>4769</Words>
  <Application>Microsoft Office PowerPoint</Application>
  <PresentationFormat>Widescreen</PresentationFormat>
  <Paragraphs>707</Paragraphs>
  <Slides>44</Slides>
  <Notes>31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44</vt:i4>
      </vt:variant>
    </vt:vector>
  </HeadingPairs>
  <TitlesOfParts>
    <vt:vector size="47" baseType="lpstr">
      <vt:lpstr>Arial</vt:lpstr>
      <vt:lpstr>Calibri</vt:lpstr>
      <vt:lpstr>Diamond Grid 16x9</vt:lpstr>
      <vt:lpstr>Regression Analysis in R</vt:lpstr>
      <vt:lpstr>Learning Objectives</vt:lpstr>
      <vt:lpstr>Outline and Scope</vt:lpstr>
      <vt:lpstr>Introduction to Regression Analysis</vt:lpstr>
      <vt:lpstr> What is Regression Analysis</vt:lpstr>
      <vt:lpstr> What is Regression Analysis</vt:lpstr>
      <vt:lpstr> What is Regression Analysis</vt:lpstr>
      <vt:lpstr> What is Regression Analysis</vt:lpstr>
      <vt:lpstr> What is Regression Analysis</vt:lpstr>
      <vt:lpstr>Linear Regression</vt:lpstr>
      <vt:lpstr>Linear Regression</vt:lpstr>
      <vt:lpstr>Linear Regression</vt:lpstr>
      <vt:lpstr>Linear Regression</vt:lpstr>
      <vt:lpstr>Linear Regression</vt:lpstr>
      <vt:lpstr>Linear Regression</vt:lpstr>
      <vt:lpstr>Linear Regression</vt:lpstr>
      <vt:lpstr>Linear Regression</vt:lpstr>
      <vt:lpstr>Simple Linear Regression Analysis</vt:lpstr>
      <vt:lpstr>Simple Linear Regression</vt:lpstr>
      <vt:lpstr>Simple Linear Regression</vt:lpstr>
      <vt:lpstr>Simple Linear Regression</vt:lpstr>
      <vt:lpstr>Simple Linear Regression</vt:lpstr>
      <vt:lpstr>Simple Linear Regression</vt:lpstr>
      <vt:lpstr>Simple Linear Regression</vt:lpstr>
      <vt:lpstr>Simple Linear Regression</vt:lpstr>
      <vt:lpstr>Simple Linear Regression</vt:lpstr>
      <vt:lpstr>Regression Table</vt:lpstr>
      <vt:lpstr>Simple Linear Regression</vt:lpstr>
      <vt:lpstr>Simple Linear Regression</vt:lpstr>
      <vt:lpstr>Simple Linear Regression</vt:lpstr>
      <vt:lpstr>Linear Regression</vt:lpstr>
      <vt:lpstr>Multiple Regression Analysis</vt:lpstr>
      <vt:lpstr>Multiple Regression</vt:lpstr>
      <vt:lpstr>Multiple Regression</vt:lpstr>
      <vt:lpstr>Multiple Regression</vt:lpstr>
      <vt:lpstr>Multiple Regression</vt:lpstr>
      <vt:lpstr>Multiple Regression</vt:lpstr>
      <vt:lpstr>Multiple Regression</vt:lpstr>
      <vt:lpstr>Multiple Regression</vt:lpstr>
      <vt:lpstr>Multiple Regression</vt:lpstr>
      <vt:lpstr>PowerPoint Presentation</vt:lpstr>
      <vt:lpstr>PowerPoint Presentation</vt:lpstr>
      <vt:lpstr>Regression Analysis in R</vt:lpstr>
      <vt:lpstr>Multiple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Analysis in R</dc:title>
  <dc:creator>Ana G Pena</dc:creator>
  <cp:lastModifiedBy>Ana G Pena</cp:lastModifiedBy>
  <cp:revision>146</cp:revision>
  <dcterms:created xsi:type="dcterms:W3CDTF">2018-03-23T16:38:17Z</dcterms:created>
  <dcterms:modified xsi:type="dcterms:W3CDTF">2018-03-26T14:41:58Z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