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C38E1-0BB4-3B4E-8234-DE2D5DC7F974}" type="datetimeFigureOut">
              <a:rPr lang="en-US" smtClean="0"/>
              <a:t>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AFFB2-EC09-FA43-8243-15C81DE07C51}" type="slidenum">
              <a:rPr lang="en-US" smtClean="0"/>
              <a:t>‹#›</a:t>
            </a:fld>
            <a:endParaRPr lang="en-US"/>
          </a:p>
        </p:txBody>
      </p:sp>
    </p:spTree>
    <p:extLst>
      <p:ext uri="{BB962C8B-B14F-4D97-AF65-F5344CB8AC3E}">
        <p14:creationId xmlns:p14="http://schemas.microsoft.com/office/powerpoint/2010/main" val="209432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dirty="0" smtClean="0">
                <a:latin typeface="Abadi MT Condensed Extra Bold" charset="0"/>
                <a:ea typeface="Abadi MT Condensed Extra Bold" charset="0"/>
                <a:cs typeface="Abadi MT Condensed Extra Bold" charset="0"/>
              </a:rPr>
              <a:t>We are given seven explanatory variables which include impressions analyzed, in-view impressions, in-view rate, in-view time, universal interaction time, clicks,</a:t>
            </a:r>
            <a:r>
              <a:rPr lang="en-US" sz="1200" b="1" baseline="0" dirty="0" smtClean="0">
                <a:latin typeface="Abadi MT Condensed Extra Bold" charset="0"/>
                <a:ea typeface="Abadi MT Condensed Extra Bold" charset="0"/>
                <a:cs typeface="Abadi MT Condensed Extra Bold" charset="0"/>
              </a:rPr>
              <a:t> </a:t>
            </a:r>
            <a:r>
              <a:rPr lang="en-US" sz="1200" b="1" dirty="0" smtClean="0">
                <a:latin typeface="Abadi MT Condensed Extra Bold" charset="0"/>
                <a:ea typeface="Abadi MT Condensed Extra Bold" charset="0"/>
                <a:cs typeface="Abadi MT Condensed Extra Bold" charset="0"/>
              </a:rPr>
              <a:t>and total ad dwell time</a:t>
            </a:r>
            <a:r>
              <a:rPr lang="en-US" sz="1200" b="1" dirty="0" smtClean="0">
                <a:latin typeface="Abadi MT Condensed Extra Bold" charset="0"/>
                <a:ea typeface="Abadi MT Condensed Extra Bold" charset="0"/>
                <a:cs typeface="Abadi MT Condensed Extra Bold" charset="0"/>
              </a:rPr>
              <a:t>. We can use the data from the sticky unit itself along with the data for other</a:t>
            </a:r>
            <a:r>
              <a:rPr lang="en-US" sz="1200" b="1" baseline="0" dirty="0" smtClean="0">
                <a:latin typeface="Abadi MT Condensed Extra Bold" charset="0"/>
                <a:ea typeface="Abadi MT Condensed Extra Bold" charset="0"/>
                <a:cs typeface="Abadi MT Condensed Extra Bold" charset="0"/>
              </a:rPr>
              <a:t> mobile ad sizes (320x50 and 300x250)</a:t>
            </a:r>
            <a:endParaRPr lang="en-US" sz="1200" b="1" dirty="0" smtClean="0">
              <a:latin typeface="Abadi MT Condensed Extra Bold" charset="0"/>
              <a:ea typeface="Abadi MT Condensed Extra Bold" charset="0"/>
              <a:cs typeface="Abadi MT Condensed Extra Bold" charset="0"/>
            </a:endParaRPr>
          </a:p>
          <a:p>
            <a:pPr marL="228600" indent="-228600">
              <a:buAutoNum type="arabicPeriod"/>
            </a:pPr>
            <a:r>
              <a:rPr lang="en-US" sz="1200" b="1" dirty="0" smtClean="0">
                <a:latin typeface="Abadi MT Condensed Extra Bold" charset="0"/>
                <a:ea typeface="Abadi MT Condensed Extra Bold" charset="0"/>
                <a:cs typeface="Abadi MT Condensed Extra Bold" charset="0"/>
              </a:rPr>
              <a:t>The campaign has been running since October 2016 and is slated to continue until late 2018. Variables</a:t>
            </a:r>
            <a:r>
              <a:rPr lang="en-US" sz="1200" b="1" baseline="0" dirty="0" smtClean="0">
                <a:latin typeface="Abadi MT Condensed Extra Bold" charset="0"/>
                <a:ea typeface="Abadi MT Condensed Extra Bold" charset="0"/>
                <a:cs typeface="Abadi MT Condensed Extra Bold" charset="0"/>
              </a:rPr>
              <a:t> include: creative, headline, clicks, impressions, CTR, number of </a:t>
            </a:r>
            <a:r>
              <a:rPr lang="en-US" sz="1200" b="1" baseline="0" dirty="0" smtClean="0">
                <a:latin typeface="Abadi MT Condensed Extra Bold" charset="0"/>
                <a:ea typeface="Abadi MT Condensed Extra Bold" charset="0"/>
                <a:cs typeface="Abadi MT Condensed Extra Bold" charset="0"/>
              </a:rPr>
              <a:t>conversions. </a:t>
            </a:r>
          </a:p>
          <a:p>
            <a:pPr marL="228600" indent="-228600">
              <a:buAutoNum type="arabicPeriod"/>
            </a:pPr>
            <a:r>
              <a:rPr lang="en-US" sz="1200" b="1" baseline="0" dirty="0" smtClean="0">
                <a:latin typeface="Abadi MT Condensed Extra Bold" charset="0"/>
                <a:ea typeface="Abadi MT Condensed Extra Bold" charset="0"/>
                <a:cs typeface="Abadi MT Condensed Extra Bold" charset="0"/>
              </a:rPr>
              <a:t>Compare age, gender, and countries to predict where and when users are more likely to book their trip. </a:t>
            </a:r>
            <a:endParaRPr lang="en-US" dirty="0"/>
          </a:p>
        </p:txBody>
      </p:sp>
      <p:sp>
        <p:nvSpPr>
          <p:cNvPr id="4" name="Slide Number Placeholder 3"/>
          <p:cNvSpPr>
            <a:spLocks noGrp="1"/>
          </p:cNvSpPr>
          <p:nvPr>
            <p:ph type="sldNum" sz="quarter" idx="10"/>
          </p:nvPr>
        </p:nvSpPr>
        <p:spPr/>
        <p:txBody>
          <a:bodyPr/>
          <a:lstStyle/>
          <a:p>
            <a:fld id="{0C4AFFB2-EC09-FA43-8243-15C81DE07C51}" type="slidenum">
              <a:rPr lang="en-US" smtClean="0"/>
              <a:t>2</a:t>
            </a:fld>
            <a:endParaRPr lang="en-US"/>
          </a:p>
        </p:txBody>
      </p:sp>
    </p:spTree>
    <p:extLst>
      <p:ext uri="{BB962C8B-B14F-4D97-AF65-F5344CB8AC3E}">
        <p14:creationId xmlns:p14="http://schemas.microsoft.com/office/powerpoint/2010/main" val="205471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dirty="0" smtClean="0">
                <a:latin typeface="Abadi MT Condensed Extra Bold" charset="0"/>
                <a:ea typeface="Abadi MT Condensed Extra Bold" charset="0"/>
                <a:cs typeface="Abadi MT Condensed Extra Bold" charset="0"/>
              </a:rPr>
              <a:t>We are given seven explanatory variables which include impressions analyzed, in-view impressions, in-view rate, in-view time, universal interaction time, clicks,</a:t>
            </a:r>
            <a:r>
              <a:rPr lang="en-US" sz="1200" b="1" baseline="0" dirty="0" smtClean="0">
                <a:latin typeface="Abadi MT Condensed Extra Bold" charset="0"/>
                <a:ea typeface="Abadi MT Condensed Extra Bold" charset="0"/>
                <a:cs typeface="Abadi MT Condensed Extra Bold" charset="0"/>
              </a:rPr>
              <a:t> </a:t>
            </a:r>
            <a:r>
              <a:rPr lang="en-US" sz="1200" b="1" dirty="0" smtClean="0">
                <a:latin typeface="Abadi MT Condensed Extra Bold" charset="0"/>
                <a:ea typeface="Abadi MT Condensed Extra Bold" charset="0"/>
                <a:cs typeface="Abadi MT Condensed Extra Bold" charset="0"/>
              </a:rPr>
              <a:t>and total ad dwell time</a:t>
            </a:r>
            <a:r>
              <a:rPr lang="en-US" sz="1200" b="1" dirty="0" smtClean="0">
                <a:latin typeface="Abadi MT Condensed Extra Bold" charset="0"/>
                <a:ea typeface="Abadi MT Condensed Extra Bold" charset="0"/>
                <a:cs typeface="Abadi MT Condensed Extra Bold" charset="0"/>
              </a:rPr>
              <a:t>. We can use the data from the sticky unit itself along with the data for other</a:t>
            </a:r>
            <a:r>
              <a:rPr lang="en-US" sz="1200" b="1" baseline="0" dirty="0" smtClean="0">
                <a:latin typeface="Abadi MT Condensed Extra Bold" charset="0"/>
                <a:ea typeface="Abadi MT Condensed Extra Bold" charset="0"/>
                <a:cs typeface="Abadi MT Condensed Extra Bold" charset="0"/>
              </a:rPr>
              <a:t> mobile ad sizes (320x50 and 300x250)</a:t>
            </a:r>
            <a:endParaRPr lang="en-US" sz="1200" b="1" dirty="0" smtClean="0">
              <a:latin typeface="Abadi MT Condensed Extra Bold" charset="0"/>
              <a:ea typeface="Abadi MT Condensed Extra Bold" charset="0"/>
              <a:cs typeface="Abadi MT Condensed Extra Bold" charset="0"/>
            </a:endParaRPr>
          </a:p>
          <a:p>
            <a:pPr marL="228600" indent="-228600">
              <a:buAutoNum type="arabicPeriod"/>
            </a:pPr>
            <a:r>
              <a:rPr lang="en-US" sz="1200" b="1" dirty="0" smtClean="0">
                <a:latin typeface="Abadi MT Condensed Extra Bold" charset="0"/>
                <a:ea typeface="Abadi MT Condensed Extra Bold" charset="0"/>
                <a:cs typeface="Abadi MT Condensed Extra Bold" charset="0"/>
              </a:rPr>
              <a:t>The campaign has been running since October 2016 and is slated to continue until late 2018. Variables</a:t>
            </a:r>
            <a:r>
              <a:rPr lang="en-US" sz="1200" b="1" baseline="0" dirty="0" smtClean="0">
                <a:latin typeface="Abadi MT Condensed Extra Bold" charset="0"/>
                <a:ea typeface="Abadi MT Condensed Extra Bold" charset="0"/>
                <a:cs typeface="Abadi MT Condensed Extra Bold" charset="0"/>
              </a:rPr>
              <a:t> include: creative, headline, clicks, impressions, CTR, number of </a:t>
            </a:r>
            <a:r>
              <a:rPr lang="en-US" sz="1200" b="1" baseline="0" dirty="0" smtClean="0">
                <a:latin typeface="Abadi MT Condensed Extra Bold" charset="0"/>
                <a:ea typeface="Abadi MT Condensed Extra Bold" charset="0"/>
                <a:cs typeface="Abadi MT Condensed Extra Bold" charset="0"/>
              </a:rPr>
              <a:t>conversions. </a:t>
            </a:r>
          </a:p>
          <a:p>
            <a:pPr marL="228600" indent="-228600">
              <a:buAutoNum type="arabicPeriod"/>
            </a:pPr>
            <a:r>
              <a:rPr lang="en-US" sz="1200" b="1" baseline="0" dirty="0" smtClean="0">
                <a:latin typeface="Abadi MT Condensed Extra Bold" charset="0"/>
                <a:ea typeface="Abadi MT Condensed Extra Bold" charset="0"/>
                <a:cs typeface="Abadi MT Condensed Extra Bold" charset="0"/>
              </a:rPr>
              <a:t>Compare age, gender, and countries to predict where and when users are more likely to book their trip. </a:t>
            </a:r>
            <a:endParaRPr lang="en-US" dirty="0"/>
          </a:p>
        </p:txBody>
      </p:sp>
      <p:sp>
        <p:nvSpPr>
          <p:cNvPr id="4" name="Slide Number Placeholder 3"/>
          <p:cNvSpPr>
            <a:spLocks noGrp="1"/>
          </p:cNvSpPr>
          <p:nvPr>
            <p:ph type="sldNum" sz="quarter" idx="10"/>
          </p:nvPr>
        </p:nvSpPr>
        <p:spPr/>
        <p:txBody>
          <a:bodyPr/>
          <a:lstStyle/>
          <a:p>
            <a:fld id="{0C4AFFB2-EC09-FA43-8243-15C81DE07C51}" type="slidenum">
              <a:rPr lang="en-US" smtClean="0"/>
              <a:t>3</a:t>
            </a:fld>
            <a:endParaRPr lang="en-US"/>
          </a:p>
        </p:txBody>
      </p:sp>
    </p:spTree>
    <p:extLst>
      <p:ext uri="{BB962C8B-B14F-4D97-AF65-F5344CB8AC3E}">
        <p14:creationId xmlns:p14="http://schemas.microsoft.com/office/powerpoint/2010/main" val="194622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CBCF7F-4832-D84A-900D-4706925EC02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14002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BCF7F-4832-D84A-900D-4706925EC02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7756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BCF7F-4832-D84A-900D-4706925EC02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8221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BCF7F-4832-D84A-900D-4706925EC02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73591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BCF7F-4832-D84A-900D-4706925EC02D}"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115335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CBCF7F-4832-D84A-900D-4706925EC02D}"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124069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BCF7F-4832-D84A-900D-4706925EC02D}" type="datetimeFigureOut">
              <a:rPr lang="en-US" smtClean="0"/>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24532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CBCF7F-4832-D84A-900D-4706925EC02D}" type="datetimeFigureOut">
              <a:rPr lang="en-US" smtClean="0"/>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214077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BCF7F-4832-D84A-900D-4706925EC02D}" type="datetimeFigureOut">
              <a:rPr lang="en-US" smtClean="0"/>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111485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BCF7F-4832-D84A-900D-4706925EC02D}"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61982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BCF7F-4832-D84A-900D-4706925EC02D}"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15DFA-905B-324B-9D81-5EE9B3934EC3}" type="slidenum">
              <a:rPr lang="en-US" smtClean="0"/>
              <a:t>‹#›</a:t>
            </a:fld>
            <a:endParaRPr lang="en-US"/>
          </a:p>
        </p:txBody>
      </p:sp>
    </p:spTree>
    <p:extLst>
      <p:ext uri="{BB962C8B-B14F-4D97-AF65-F5344CB8AC3E}">
        <p14:creationId xmlns:p14="http://schemas.microsoft.com/office/powerpoint/2010/main" val="20384977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BCF7F-4832-D84A-900D-4706925EC02D}" type="datetimeFigureOut">
              <a:rPr lang="en-US" smtClean="0"/>
              <a:t>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15DFA-905B-324B-9D81-5EE9B3934EC3}" type="slidenum">
              <a:rPr lang="en-US" smtClean="0"/>
              <a:t>‹#›</a:t>
            </a:fld>
            <a:endParaRPr lang="en-US"/>
          </a:p>
        </p:txBody>
      </p:sp>
    </p:spTree>
    <p:extLst>
      <p:ext uri="{BB962C8B-B14F-4D97-AF65-F5344CB8AC3E}">
        <p14:creationId xmlns:p14="http://schemas.microsoft.com/office/powerpoint/2010/main" val="90234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badi MT Condensed Extra Bold" charset="0"/>
                <a:ea typeface="Abadi MT Condensed Extra Bold" charset="0"/>
                <a:cs typeface="Abadi MT Condensed Extra Bold" charset="0"/>
              </a:rPr>
              <a:t>DAT-NYC-1.23 </a:t>
            </a:r>
            <a:endParaRPr lang="en-US" b="1" dirty="0">
              <a:latin typeface="Abadi MT Condensed Extra Bold" charset="0"/>
              <a:ea typeface="Abadi MT Condensed Extra Bold" charset="0"/>
              <a:cs typeface="Abadi MT Condensed Extra Bold" charset="0"/>
            </a:endParaRPr>
          </a:p>
        </p:txBody>
      </p:sp>
      <p:sp>
        <p:nvSpPr>
          <p:cNvPr id="3" name="Subtitle 2"/>
          <p:cNvSpPr>
            <a:spLocks noGrp="1"/>
          </p:cNvSpPr>
          <p:nvPr>
            <p:ph type="subTitle" idx="1"/>
          </p:nvPr>
        </p:nvSpPr>
        <p:spPr/>
        <p:txBody>
          <a:bodyPr>
            <a:normAutofit/>
          </a:bodyPr>
          <a:lstStyle/>
          <a:p>
            <a:r>
              <a:rPr lang="en-US" sz="3600" b="1" dirty="0" smtClean="0">
                <a:latin typeface="Abadi MT Condensed Extra Bold" charset="0"/>
                <a:ea typeface="Abadi MT Condensed Extra Bold" charset="0"/>
                <a:cs typeface="Abadi MT Condensed Extra Bold" charset="0"/>
              </a:rPr>
              <a:t>Project Ideas</a:t>
            </a:r>
            <a:endParaRPr lang="en-US" sz="3600" b="1" dirty="0">
              <a:latin typeface="Abadi MT Condensed Extra Bold" charset="0"/>
              <a:ea typeface="Abadi MT Condensed Extra Bold" charset="0"/>
              <a:cs typeface="Abadi MT Condensed Extra Bold"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4319184"/>
            <a:ext cx="4704347" cy="2458021"/>
          </a:xfrm>
          <a:prstGeom prst="rect">
            <a:avLst/>
          </a:prstGeom>
        </p:spPr>
      </p:pic>
    </p:spTree>
    <p:extLst>
      <p:ext uri="{BB962C8B-B14F-4D97-AF65-F5344CB8AC3E}">
        <p14:creationId xmlns:p14="http://schemas.microsoft.com/office/powerpoint/2010/main" val="190943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63" y="288758"/>
            <a:ext cx="10515600" cy="4219909"/>
          </a:xfrm>
        </p:spPr>
        <p:txBody>
          <a:bodyPr>
            <a:normAutofit fontScale="90000"/>
          </a:bodyPr>
          <a:lstStyle/>
          <a:p>
            <a:r>
              <a:rPr lang="en-US" b="1" dirty="0" smtClean="0">
                <a:latin typeface="Abadi MT Condensed Extra Bold" charset="0"/>
                <a:ea typeface="Abadi MT Condensed Extra Bold" charset="0"/>
                <a:cs typeface="Abadi MT Condensed Extra Bold" charset="0"/>
              </a:rPr>
              <a:t>The Problem(s)</a:t>
            </a:r>
            <a:br>
              <a:rPr lang="en-US" b="1" dirty="0" smtClean="0">
                <a:latin typeface="Abadi MT Condensed Extra Bold" charset="0"/>
                <a:ea typeface="Abadi MT Condensed Extra Bold" charset="0"/>
                <a:cs typeface="Abadi MT Condensed Extra Bold" charset="0"/>
              </a:rPr>
            </a:br>
            <a:r>
              <a:rPr lang="en-US" b="1" dirty="0" smtClean="0">
                <a:latin typeface="Constantia" charset="0"/>
                <a:ea typeface="Constantia" charset="0"/>
                <a:cs typeface="Constantia" charset="0"/>
              </a:rPr>
              <a:t/>
            </a:r>
            <a:br>
              <a:rPr lang="en-US" b="1" dirty="0" smtClean="0">
                <a:latin typeface="Constantia" charset="0"/>
                <a:ea typeface="Constantia" charset="0"/>
                <a:cs typeface="Constantia" charset="0"/>
              </a:rPr>
            </a:br>
            <a:r>
              <a:rPr lang="en-US" sz="1800" b="1" dirty="0" smtClean="0">
                <a:latin typeface="Constantia" charset="0"/>
                <a:ea typeface="Constantia" charset="0"/>
                <a:cs typeface="Constantia" charset="0"/>
              </a:rPr>
              <a:t>1. As a way to improve the company’s </a:t>
            </a:r>
            <a:r>
              <a:rPr lang="en-US" sz="1800" b="1" dirty="0" err="1" smtClean="0">
                <a:latin typeface="Constantia" charset="0"/>
                <a:ea typeface="Constantia" charset="0"/>
                <a:cs typeface="Constantia" charset="0"/>
              </a:rPr>
              <a:t>viewability</a:t>
            </a:r>
            <a:r>
              <a:rPr lang="en-US" sz="1800" b="1" dirty="0" smtClean="0">
                <a:latin typeface="Constantia" charset="0"/>
                <a:ea typeface="Constantia" charset="0"/>
                <a:cs typeface="Constantia" charset="0"/>
              </a:rPr>
              <a:t> rate, </a:t>
            </a:r>
            <a:r>
              <a:rPr lang="en-US" sz="1800" b="1" dirty="0" err="1" smtClean="0">
                <a:latin typeface="Constantia" charset="0"/>
                <a:ea typeface="Constantia" charset="0"/>
                <a:cs typeface="Constantia" charset="0"/>
              </a:rPr>
              <a:t>Vox</a:t>
            </a:r>
            <a:r>
              <a:rPr lang="en-US" sz="1800" b="1" dirty="0" smtClean="0">
                <a:latin typeface="Constantia" charset="0"/>
                <a:ea typeface="Constantia" charset="0"/>
                <a:cs typeface="Constantia" charset="0"/>
              </a:rPr>
              <a:t> Media’s Product Team created a new custom ad product they named the Sticky Ad. We want to be able to predict the optimum in-view time that will produce the highest </a:t>
            </a:r>
            <a:r>
              <a:rPr lang="en-US" sz="1800" b="1" dirty="0" err="1" smtClean="0">
                <a:latin typeface="Constantia" charset="0"/>
                <a:ea typeface="Constantia" charset="0"/>
                <a:cs typeface="Constantia" charset="0"/>
              </a:rPr>
              <a:t>viewability</a:t>
            </a:r>
            <a:r>
              <a:rPr lang="en-US" sz="1800" b="1" dirty="0" smtClean="0">
                <a:latin typeface="Constantia" charset="0"/>
                <a:ea typeface="Constantia" charset="0"/>
                <a:cs typeface="Constantia" charset="0"/>
              </a:rPr>
              <a:t> rate.</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2. </a:t>
            </a:r>
            <a:r>
              <a:rPr lang="en-US" sz="1800" b="1" dirty="0" err="1" smtClean="0">
                <a:latin typeface="Constantia" charset="0"/>
                <a:ea typeface="Constantia" charset="0"/>
                <a:cs typeface="Constantia" charset="0"/>
              </a:rPr>
              <a:t>Vox</a:t>
            </a:r>
            <a:r>
              <a:rPr lang="en-US" sz="1800" b="1" dirty="0" smtClean="0">
                <a:latin typeface="Constantia" charset="0"/>
                <a:ea typeface="Constantia" charset="0"/>
                <a:cs typeface="Constantia" charset="0"/>
              </a:rPr>
              <a:t> Media’s largest campaign for 2016 is Stub Hub where they have signed a two year contract with the company. Within the duration of the campaign, there will be several creative swaps and optimizations. We want to know </a:t>
            </a:r>
            <a:r>
              <a:rPr lang="en-US" sz="1800" b="1" dirty="0" smtClean="0">
                <a:latin typeface="Constantia" charset="0"/>
                <a:ea typeface="Constantia" charset="0"/>
                <a:cs typeface="Constantia" charset="0"/>
              </a:rPr>
              <a:t>how to target the right audience at the right time, producing </a:t>
            </a:r>
            <a:r>
              <a:rPr lang="en-US" sz="1800" b="1" dirty="0" smtClean="0">
                <a:latin typeface="Constantia" charset="0"/>
                <a:ea typeface="Constantia" charset="0"/>
                <a:cs typeface="Constantia" charset="0"/>
              </a:rPr>
              <a:t>the greatest CTR and conversion </a:t>
            </a:r>
            <a:r>
              <a:rPr lang="en-US" sz="1800" b="1" dirty="0" smtClean="0">
                <a:latin typeface="Constantia" charset="0"/>
                <a:ea typeface="Constantia" charset="0"/>
                <a:cs typeface="Constantia" charset="0"/>
              </a:rPr>
              <a:t>rate. We are also interested in what creative variance will yield the greatest results. </a:t>
            </a:r>
            <a:r>
              <a:rPr lang="en-US" sz="1800" b="1" dirty="0" smtClean="0">
                <a:latin typeface="Constantia" charset="0"/>
                <a:ea typeface="Constantia" charset="0"/>
                <a:cs typeface="Constantia" charset="0"/>
              </a:rPr>
              <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3</a:t>
            </a:r>
            <a:r>
              <a:rPr lang="en-US" sz="1800" b="1" dirty="0" smtClean="0">
                <a:latin typeface="Constantia" charset="0"/>
                <a:ea typeface="Constantia" charset="0"/>
                <a:cs typeface="Constantia" charset="0"/>
              </a:rPr>
              <a:t>. Air </a:t>
            </a:r>
            <a:r>
              <a:rPr lang="en-US" sz="1800" b="1" dirty="0" err="1" smtClean="0">
                <a:latin typeface="Constantia" charset="0"/>
                <a:ea typeface="Constantia" charset="0"/>
                <a:cs typeface="Constantia" charset="0"/>
              </a:rPr>
              <a:t>BnB</a:t>
            </a:r>
            <a:r>
              <a:rPr lang="en-US" sz="1800" b="1" dirty="0" smtClean="0">
                <a:latin typeface="Constantia" charset="0"/>
                <a:ea typeface="Constantia" charset="0"/>
                <a:cs typeface="Constantia" charset="0"/>
              </a:rPr>
              <a:t> new user bookings. How do we accurately predict which country a new user will book their first travel experience looking at user behavior?</a:t>
            </a:r>
            <a:r>
              <a:rPr lang="en-US" b="1" dirty="0" smtClean="0">
                <a:latin typeface="Constantia" charset="0"/>
                <a:ea typeface="Constantia" charset="0"/>
                <a:cs typeface="Constantia" charset="0"/>
              </a:rPr>
              <a:t/>
            </a:r>
            <a:br>
              <a:rPr lang="en-US" b="1" dirty="0" smtClean="0">
                <a:latin typeface="Constantia" charset="0"/>
                <a:ea typeface="Constantia" charset="0"/>
                <a:cs typeface="Constantia" charset="0"/>
              </a:rPr>
            </a:br>
            <a:r>
              <a:rPr lang="en-US" b="1" dirty="0" smtClean="0">
                <a:latin typeface="Constantia" charset="0"/>
                <a:ea typeface="Constantia" charset="0"/>
                <a:cs typeface="Constantia" charset="0"/>
              </a:rPr>
              <a:t/>
            </a:r>
            <a:br>
              <a:rPr lang="en-US" b="1" dirty="0" smtClean="0">
                <a:latin typeface="Constantia" charset="0"/>
                <a:ea typeface="Constantia" charset="0"/>
                <a:cs typeface="Constantia" charset="0"/>
              </a:rPr>
            </a:br>
            <a:endParaRPr lang="en-US" b="1" dirty="0">
              <a:latin typeface="Constantia" charset="0"/>
              <a:ea typeface="Constantia" charset="0"/>
              <a:cs typeface="Constantia"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777" y="4508667"/>
            <a:ext cx="4243033" cy="2216985"/>
          </a:xfrm>
          <a:prstGeom prst="rect">
            <a:avLst/>
          </a:prstGeom>
        </p:spPr>
      </p:pic>
    </p:spTree>
    <p:extLst>
      <p:ext uri="{BB962C8B-B14F-4D97-AF65-F5344CB8AC3E}">
        <p14:creationId xmlns:p14="http://schemas.microsoft.com/office/powerpoint/2010/main" val="110240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63" y="288758"/>
            <a:ext cx="10515600" cy="4219909"/>
          </a:xfrm>
        </p:spPr>
        <p:txBody>
          <a:bodyPr>
            <a:normAutofit fontScale="90000"/>
          </a:bodyPr>
          <a:lstStyle/>
          <a:p>
            <a:r>
              <a:rPr lang="en-US" b="1" dirty="0" smtClean="0">
                <a:latin typeface="Abadi MT Condensed Extra Bold" charset="0"/>
                <a:ea typeface="Abadi MT Condensed Extra Bold" charset="0"/>
                <a:cs typeface="Abadi MT Condensed Extra Bold" charset="0"/>
              </a:rPr>
              <a:t>Hypothesis</a:t>
            </a:r>
            <a:r>
              <a:rPr lang="en-US" b="1" dirty="0" smtClean="0">
                <a:latin typeface="Abadi MT Condensed Extra Bold" charset="0"/>
                <a:ea typeface="Abadi MT Condensed Extra Bold" charset="0"/>
                <a:cs typeface="Abadi MT Condensed Extra Bold" charset="0"/>
              </a:rPr>
              <a:t/>
            </a:r>
            <a:br>
              <a:rPr lang="en-US" b="1" dirty="0" smtClean="0">
                <a:latin typeface="Abadi MT Condensed Extra Bold" charset="0"/>
                <a:ea typeface="Abadi MT Condensed Extra Bold" charset="0"/>
                <a:cs typeface="Abadi MT Condensed Extra Bold" charset="0"/>
              </a:rPr>
            </a:br>
            <a:r>
              <a:rPr lang="en-US" b="1" dirty="0" smtClean="0">
                <a:latin typeface="Constantia" charset="0"/>
                <a:ea typeface="Constantia" charset="0"/>
                <a:cs typeface="Constantia" charset="0"/>
              </a:rPr>
              <a:t/>
            </a:r>
            <a:br>
              <a:rPr lang="en-US" b="1" dirty="0" smtClean="0">
                <a:latin typeface="Constantia" charset="0"/>
                <a:ea typeface="Constantia" charset="0"/>
                <a:cs typeface="Constantia" charset="0"/>
              </a:rPr>
            </a:br>
            <a:r>
              <a:rPr lang="en-US" sz="1800" b="1" dirty="0" smtClean="0">
                <a:latin typeface="Constantia" charset="0"/>
                <a:ea typeface="Constantia" charset="0"/>
                <a:cs typeface="Constantia" charset="0"/>
              </a:rPr>
              <a:t>1. </a:t>
            </a:r>
            <a:r>
              <a:rPr lang="en-US" sz="1800" b="1" dirty="0" smtClean="0">
                <a:latin typeface="Constantia" charset="0"/>
                <a:ea typeface="Constantia" charset="0"/>
                <a:cs typeface="Constantia" charset="0"/>
              </a:rPr>
              <a:t>Looking at in-view time, I predict that ads yield the highest </a:t>
            </a:r>
            <a:r>
              <a:rPr lang="en-US" sz="1800" b="1" dirty="0" err="1" smtClean="0">
                <a:latin typeface="Constantia" charset="0"/>
                <a:ea typeface="Constantia" charset="0"/>
                <a:cs typeface="Constantia" charset="0"/>
              </a:rPr>
              <a:t>viewability</a:t>
            </a:r>
            <a:r>
              <a:rPr lang="en-US" sz="1800" b="1" dirty="0" smtClean="0">
                <a:latin typeface="Constantia" charset="0"/>
                <a:ea typeface="Constantia" charset="0"/>
                <a:cs typeface="Constantia" charset="0"/>
              </a:rPr>
              <a:t> when s =&gt; 10 seconds and start decreasing when  s &lt; 10 seconds. </a:t>
            </a:r>
            <a:r>
              <a:rPr lang="en-US" sz="1800" b="1" dirty="0" smtClean="0">
                <a:latin typeface="Constantia" charset="0"/>
                <a:ea typeface="Constantia" charset="0"/>
                <a:cs typeface="Constantia" charset="0"/>
              </a:rPr>
              <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2. </a:t>
            </a:r>
            <a:r>
              <a:rPr lang="en-US" sz="1800" b="1" dirty="0" smtClean="0">
                <a:latin typeface="Constantia" charset="0"/>
                <a:ea typeface="Constantia" charset="0"/>
                <a:cs typeface="Constantia" charset="0"/>
              </a:rPr>
              <a:t>Users will convert when CTA is is “Learn More.” </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
            </a:r>
            <a:br>
              <a:rPr lang="en-US" sz="1800" b="1" dirty="0" smtClean="0">
                <a:latin typeface="Constantia" charset="0"/>
                <a:ea typeface="Constantia" charset="0"/>
                <a:cs typeface="Constantia" charset="0"/>
              </a:rPr>
            </a:br>
            <a:r>
              <a:rPr lang="en-US" sz="1800" b="1" dirty="0" smtClean="0">
                <a:latin typeface="Constantia" charset="0"/>
                <a:ea typeface="Constantia" charset="0"/>
                <a:cs typeface="Constantia" charset="0"/>
              </a:rPr>
              <a:t>3. Users between the age of 25-40 will more likely book their trips outside of the U.S. whereas users &gt; 25 will most likely book their trip within the U.S. </a:t>
            </a:r>
            <a:r>
              <a:rPr lang="en-US" b="1" dirty="0" smtClean="0">
                <a:latin typeface="Constantia" charset="0"/>
                <a:ea typeface="Constantia" charset="0"/>
                <a:cs typeface="Constantia" charset="0"/>
              </a:rPr>
              <a:t/>
            </a:r>
            <a:br>
              <a:rPr lang="en-US" b="1" dirty="0" smtClean="0">
                <a:latin typeface="Constantia" charset="0"/>
                <a:ea typeface="Constantia" charset="0"/>
                <a:cs typeface="Constantia" charset="0"/>
              </a:rPr>
            </a:br>
            <a:r>
              <a:rPr lang="en-US" b="1" dirty="0" smtClean="0">
                <a:latin typeface="Constantia" charset="0"/>
                <a:ea typeface="Constantia" charset="0"/>
                <a:cs typeface="Constantia" charset="0"/>
              </a:rPr>
              <a:t/>
            </a:r>
            <a:br>
              <a:rPr lang="en-US" b="1" dirty="0" smtClean="0">
                <a:latin typeface="Constantia" charset="0"/>
                <a:ea typeface="Constantia" charset="0"/>
                <a:cs typeface="Constantia" charset="0"/>
              </a:rPr>
            </a:br>
            <a:endParaRPr lang="en-US" b="1" dirty="0">
              <a:latin typeface="Constantia" charset="0"/>
              <a:ea typeface="Constantia" charset="0"/>
              <a:cs typeface="Constantia"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777" y="4508667"/>
            <a:ext cx="4243033" cy="2216985"/>
          </a:xfrm>
          <a:prstGeom prst="rect">
            <a:avLst/>
          </a:prstGeom>
        </p:spPr>
      </p:pic>
    </p:spTree>
    <p:extLst>
      <p:ext uri="{BB962C8B-B14F-4D97-AF65-F5344CB8AC3E}">
        <p14:creationId xmlns:p14="http://schemas.microsoft.com/office/powerpoint/2010/main" val="1607885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2747</TotalTime>
  <Words>231</Words>
  <Application>Microsoft Macintosh PowerPoint</Application>
  <PresentationFormat>Widescreen</PresentationFormat>
  <Paragraphs>12</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Abadi MT Condensed Extra Bold</vt:lpstr>
      <vt:lpstr>Calibri</vt:lpstr>
      <vt:lpstr>Calibri Light</vt:lpstr>
      <vt:lpstr>Constantia</vt:lpstr>
      <vt:lpstr>Arial</vt:lpstr>
      <vt:lpstr>Office Theme</vt:lpstr>
      <vt:lpstr>DAT-NYC-1.23 </vt:lpstr>
      <vt:lpstr>The Problem(s)  1. As a way to improve the company’s viewability rate, Vox Media’s Product Team created a new custom ad product they named the Sticky Ad. We want to be able to predict the optimum in-view time that will produce the highest viewability rate.  2. Vox Media’s largest campaign for 2016 is Stub Hub where they have signed a two year contract with the company. Within the duration of the campaign, there will be several creative swaps and optimizations. We want to know how to target the right audience at the right time, producing the greatest CTR and conversion rate. We are also interested in what creative variance will yield the greatest results.   3. Air BnB new user bookings. How do we accurately predict which country a new user will book their first travel experience looking at user behavior?  </vt:lpstr>
      <vt:lpstr>Hypothesis  1. Looking at in-view time, I predict that ads yield the highest viewability when s =&gt; 10 seconds and start decreasing when  s &lt; 10 seconds.   2. Users will convert when CTA is is “Learn More.”   3. Users between the age of 25-40 will more likely book their trips outside of the U.S. whereas users &gt; 25 will most likely book their trip within the 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DAT-NYC-1.23 </dc:title>
  <dc:creator>Microsoft Office User</dc:creator>
  <cp:lastModifiedBy>Microsoft Office User</cp:lastModifiedBy>
  <cp:revision>12</cp:revision>
  <dcterms:created xsi:type="dcterms:W3CDTF">2017-02-07T15:00:34Z</dcterms:created>
  <dcterms:modified xsi:type="dcterms:W3CDTF">2017-02-10T16:44:44Z</dcterms:modified>
</cp:coreProperties>
</file>