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3575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512a1af0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512a1af0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50f78a2bb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50f78a2b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50f78a2b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50f78a2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50f78a2bb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50f78a2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0f78a2b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0f78a2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60c75d49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60c75d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50f78a2b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50f78a2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512a1af0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512a1af0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50f78a2bb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50f78a2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b="1" i="0" sz="4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b="0" i="0" sz="234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b="0" i="0" sz="221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b="0" i="0" sz="19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b="0" i="0" sz="1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3674" lvl="0" marL="4572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0527" lvl="1" marL="9144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7444" lvl="2" marL="1371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9189" lvl="3" marL="1828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9189" lvl="4" marL="22860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9189" lvl="5" marL="27432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9189" lvl="6" marL="32004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9189" lvl="7" marL="3657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9189" lvl="8" marL="41148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b="1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b="1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b="1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527" lvl="0" marL="4572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7444" lvl="1" marL="914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9189" lvl="2" marL="1371600" marR="0" rtl="0" algn="l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b="0" i="0" sz="221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2679" lvl="3" marL="1828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2679" lvl="4" marL="22860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2679" lvl="5" marL="27432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2679" lvl="6" marL="32004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2678" lvl="7" marL="36576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2678" lvl="8" marL="4114800" marR="0" rtl="0" algn="l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b="0" i="0" sz="19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b="0" i="0" sz="53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76694" lvl="0" marL="457200" marR="0" rtl="0" algn="l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b="0" i="0" sz="39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3674" lvl="1" marL="914400" marR="0" rtl="0" algn="l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b="0" i="0" sz="33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0527" lvl="2" marL="1371600" marR="0" rtl="0" algn="l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b="0" i="0" sz="28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7444" lvl="3" marL="1828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77444" lvl="4" marL="22860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77444" lvl="5" marL="27432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7444" lvl="6" marL="32004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7444" lvl="7" marL="36576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7444" lvl="8" marL="4114800" marR="0" rtl="0" algn="l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b="0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b="1" i="0" sz="23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b="0" i="0" sz="16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b="0" i="0" sz="14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b="0" i="0" sz="11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b="0" i="0" sz="10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jp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0" y="883125"/>
            <a:ext cx="4995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Sistema de Seguimiento de Flotas de Vehículos Corporativos </a:t>
            </a:r>
            <a:endParaRPr b="1" sz="1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438275" y="5325200"/>
            <a:ext cx="49017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E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Karen Johana Caicedo Arias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E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Nicolas Obregon Rojas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150" y="1216225"/>
            <a:ext cx="5926975" cy="33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7046000" y="313325"/>
            <a:ext cx="2205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análisis de costos operativos por vehículo</a:t>
            </a:r>
            <a:endParaRPr b="1" sz="1800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0" y="238725"/>
            <a:ext cx="6479625" cy="3714150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350" y="1542262"/>
            <a:ext cx="4808601" cy="2886324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2"/>
          <p:cNvPicPr preferRelativeResize="0"/>
          <p:nvPr/>
        </p:nvPicPr>
        <p:blipFill rotWithShape="1">
          <a:blip r:embed="rId5">
            <a:alphaModFix/>
          </a:blip>
          <a:srcRect b="28866" l="0" r="0" t="0"/>
          <a:stretch/>
        </p:blipFill>
        <p:spPr>
          <a:xfrm>
            <a:off x="640701" y="4641725"/>
            <a:ext cx="10603818" cy="1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4664025" y="4822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dk1"/>
                </a:solidFill>
              </a:rPr>
              <a:t>9. Seguridad</a:t>
            </a:r>
            <a:endParaRPr b="1" sz="32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50" y="2015275"/>
            <a:ext cx="3632375" cy="3125125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125" y="1641488"/>
            <a:ext cx="8005925" cy="3872689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2957738" y="352750"/>
            <a:ext cx="627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chemeClr val="dk1"/>
                </a:solidFill>
              </a:rPr>
              <a:t>10. Conclusiones y Referencias. 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85600" y="1449925"/>
            <a:ext cx="3546000" cy="1200600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</a:rPr>
              <a:t>Optimización de Recursos</a:t>
            </a:r>
            <a:br>
              <a:rPr b="1"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 El sistema de seguimiento de flotas permite una administración más eficiente del uso de los vehículos corporativos, lo que reduce costos operativos, evita mantenimientos innecesarios y optimiza la asignación de recursos.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031600" y="1449938"/>
            <a:ext cx="3546000" cy="1200600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</a:rPr>
              <a:t>Mejora en la Toma de Decisiones</a:t>
            </a:r>
            <a:br>
              <a:rPr b="1"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 Gracias a la centralización de datos sobre mantenimientos, consumo de combustible, incidentes, y uso de rutas, los gestores pueden tomar decisiones más informadas para mejorar la eficiencia y seguridad de la flota.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7547875" y="1449938"/>
            <a:ext cx="4160100" cy="1200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100">
                <a:solidFill>
                  <a:schemeClr val="dk1"/>
                </a:solidFill>
              </a:rPr>
              <a:t>Mayor Seguridad y Control</a:t>
            </a:r>
            <a:br>
              <a:rPr b="1"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 Al contar con historiales detallados de incidentes, registros de viaje y asignaciones de vehículos, se puede realizar un seguimiento exhaustivo de cada conductor y unidad, mejorando el control interno y la trazabilidad.</a:t>
            </a:r>
            <a:br>
              <a:rPr lang="es-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374788" y="3340625"/>
            <a:ext cx="9444000" cy="1565400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</a:rPr>
              <a:t>Referencias</a:t>
            </a:r>
            <a:endParaRPr b="1" sz="20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-ES" sz="1300">
                <a:solidFill>
                  <a:schemeClr val="dk1"/>
                </a:solidFill>
              </a:rPr>
              <a:t>Laudon, K. C., &amp; Laudon, J. P. (2020). </a:t>
            </a:r>
            <a:r>
              <a:rPr i="1" lang="es-ES" sz="1300">
                <a:solidFill>
                  <a:schemeClr val="dk1"/>
                </a:solidFill>
              </a:rPr>
              <a:t>Sistemas de Información Gerencial</a:t>
            </a:r>
            <a:r>
              <a:rPr lang="es-ES" sz="1300">
                <a:solidFill>
                  <a:schemeClr val="dk1"/>
                </a:solidFill>
              </a:rPr>
              <a:t>. Pearson.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-ES" sz="1300">
                <a:solidFill>
                  <a:schemeClr val="dk1"/>
                </a:solidFill>
              </a:rPr>
              <a:t>ISO 39001:2012 – Road Traffic Safety (RTS) Management Systems.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-ES" sz="1300">
                <a:solidFill>
                  <a:schemeClr val="dk1"/>
                </a:solidFill>
              </a:rPr>
              <a:t>Ministerio de Transporte de Colombia – Normativa sobre control y seguimiento de flotas.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s-ES" sz="1300">
                <a:solidFill>
                  <a:schemeClr val="dk1"/>
                </a:solidFill>
              </a:rPr>
              <a:t>Software como referencia técnica: </a:t>
            </a:r>
            <a:r>
              <a:rPr b="1" lang="es-ES" sz="1300">
                <a:solidFill>
                  <a:schemeClr val="dk1"/>
                </a:solidFill>
              </a:rPr>
              <a:t>Geotab</a:t>
            </a:r>
            <a:r>
              <a:rPr lang="es-ES" sz="1300">
                <a:solidFill>
                  <a:schemeClr val="dk1"/>
                </a:solidFill>
              </a:rPr>
              <a:t>, </a:t>
            </a:r>
            <a:r>
              <a:rPr b="1" lang="es-ES" sz="1300">
                <a:solidFill>
                  <a:schemeClr val="dk1"/>
                </a:solidFill>
              </a:rPr>
              <a:t>Samsara</a:t>
            </a:r>
            <a:r>
              <a:rPr lang="es-ES" sz="1300">
                <a:solidFill>
                  <a:schemeClr val="dk1"/>
                </a:solidFill>
              </a:rPr>
              <a:t>, </a:t>
            </a:r>
            <a:r>
              <a:rPr b="1" lang="es-ES" sz="1300">
                <a:solidFill>
                  <a:schemeClr val="dk1"/>
                </a:solidFill>
              </a:rPr>
              <a:t>Fleet Complete</a:t>
            </a:r>
            <a:r>
              <a:rPr lang="es-ES" sz="1300">
                <a:solidFill>
                  <a:schemeClr val="dk1"/>
                </a:solidFill>
              </a:rPr>
              <a:t> (como referentes de plataformas de flotas).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2643888" y="76825"/>
            <a:ext cx="667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/>
              <a:t>Sistema de Seguimiento de Flotas de Vehículos Corporativos</a:t>
            </a:r>
            <a:endParaRPr b="1" sz="2600"/>
          </a:p>
        </p:txBody>
      </p:sp>
      <p:sp>
        <p:nvSpPr>
          <p:cNvPr id="82" name="Google Shape;82;p14"/>
          <p:cNvSpPr txBox="1"/>
          <p:nvPr/>
        </p:nvSpPr>
        <p:spPr>
          <a:xfrm>
            <a:off x="217975" y="2221500"/>
            <a:ext cx="3399000" cy="2415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</a:rPr>
              <a:t>Objetivo General: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300">
                <a:solidFill>
                  <a:schemeClr val="dk1"/>
                </a:solidFill>
              </a:rPr>
              <a:t>Desarrollar una base de datos relacional que permita administrar de manera eficiente los activos vehiculares de una empresa, junto con los registros operativos, administrativos y legales asociados, para optimizar el control, reducir costos y garantizar la trazabilidad de las operaciones.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22504" t="0"/>
          <a:stretch/>
        </p:blipFill>
        <p:spPr>
          <a:xfrm>
            <a:off x="4093213" y="2037276"/>
            <a:ext cx="4089025" cy="27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8658475" y="1293225"/>
            <a:ext cx="3285600" cy="50067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1"/>
                </a:solidFill>
              </a:rPr>
              <a:t>Funcionalidades esperadas: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La base de datos debe permitir gestionar: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Vehículos corporativos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(Datos técnicos,Estado actual)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Conductores asignados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(información personal, vehículos asignados, historial de asignaciones.)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Rutas habituales o planificadas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(Origen, destino, distancia estimada, rutas y fechas de ejecución).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Registros de kilometraje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(Kilometraje inicial/final,control de desgaste del vehículo.)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Consumo de combustible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 (cantidad cargada, costo,registro asociado al vehículo, fecha y kilometraje.)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Mantenimientos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(Preventivos,Correctivos, mantenimiento, costos).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Seguros y pólizas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(póliza,seguro,ruta.)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ES" sz="1100">
                <a:solidFill>
                  <a:schemeClr val="dk1"/>
                </a:solidFill>
              </a:rPr>
              <a:t>Reportes de incidentes o multas</a:t>
            </a:r>
            <a:r>
              <a:rPr lang="es-ES" sz="1100">
                <a:solidFill>
                  <a:schemeClr val="dk1"/>
                </a:solidFill>
              </a:rPr>
              <a:t>:</a:t>
            </a:r>
            <a:br>
              <a:rPr lang="es-ES" sz="1100">
                <a:solidFill>
                  <a:schemeClr val="dk1"/>
                </a:solidFill>
              </a:rPr>
            </a:br>
            <a:r>
              <a:rPr lang="es-ES" sz="1100">
                <a:solidFill>
                  <a:schemeClr val="dk1"/>
                </a:solidFill>
              </a:rPr>
              <a:t>(Tipo de incidente.Fecha, lugar, monto).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2210300" y="90825"/>
            <a:ext cx="66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/>
              <a:t>2. Estructura BD</a:t>
            </a:r>
            <a:endParaRPr b="1" sz="2600"/>
          </a:p>
        </p:txBody>
      </p:sp>
      <p:pic>
        <p:nvPicPr>
          <p:cNvPr id="90" name="Google Shape;90;p15" title="Untitled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02" y="1007400"/>
            <a:ext cx="8558126" cy="484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165675" y="384400"/>
            <a:ext cx="643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dk1"/>
                </a:solidFill>
              </a:rPr>
              <a:t>3. Consultas clave (mantenimiento, consumo)</a:t>
            </a:r>
            <a:endParaRPr b="1" sz="2100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" y="1280400"/>
            <a:ext cx="5537359" cy="2239975"/>
          </a:xfrm>
          <a:prstGeom prst="rect">
            <a:avLst/>
          </a:prstGeom>
          <a:noFill/>
          <a:ln cap="flat" cmpd="sng" w="28575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499" y="1610125"/>
            <a:ext cx="4906950" cy="158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675" y="3908475"/>
            <a:ext cx="5105953" cy="2804574"/>
          </a:xfrm>
          <a:prstGeom prst="rect">
            <a:avLst/>
          </a:prstGeom>
          <a:noFill/>
          <a:ln cap="flat" cmpd="sng" w="28575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8075" y="3430600"/>
            <a:ext cx="1985871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97700" y="4018575"/>
            <a:ext cx="3124082" cy="11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5116" y="4328882"/>
            <a:ext cx="20288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97503" y="5227157"/>
            <a:ext cx="20764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16553" y="5979632"/>
            <a:ext cx="20574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7047950" y="384400"/>
            <a:ext cx="436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100">
                <a:solidFill>
                  <a:schemeClr val="dk1"/>
                </a:solidFill>
              </a:rPr>
              <a:t>Consultas y  tablas </a:t>
            </a:r>
            <a:endParaRPr b="1" sz="21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099175" y="1063175"/>
            <a:ext cx="5537350" cy="376073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4056075" y="409450"/>
            <a:ext cx="379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300">
                <a:solidFill>
                  <a:schemeClr val="dk1"/>
                </a:solidFill>
              </a:rPr>
              <a:t>4. Optimización (CTE)</a:t>
            </a:r>
            <a:endParaRPr b="1" sz="2300"/>
          </a:p>
        </p:txBody>
      </p:sp>
      <p:sp>
        <p:nvSpPr>
          <p:cNvPr id="111" name="Google Shape;111;p17"/>
          <p:cNvSpPr txBox="1"/>
          <p:nvPr/>
        </p:nvSpPr>
        <p:spPr>
          <a:xfrm>
            <a:off x="574375" y="948250"/>
            <a:ext cx="11044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/>
              <a:t> CTE para calcular kilometraje total por vehículo y mostrar solo los que han recorrido más de 300 km</a:t>
            </a:r>
            <a:endParaRPr sz="19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750" y="2339500"/>
            <a:ext cx="5841055" cy="26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37" y="2586875"/>
            <a:ext cx="5717864" cy="2449400"/>
          </a:xfrm>
          <a:prstGeom prst="rect">
            <a:avLst/>
          </a:prstGeom>
          <a:noFill/>
          <a:ln cap="flat" cmpd="sng" w="381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Captura de pantalla 2025-05-16 2003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0" y="1235275"/>
            <a:ext cx="10854626" cy="511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6429625" y="221450"/>
            <a:ext cx="284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</a:rPr>
              <a:t>5. SPs importantes (registro viajes)</a:t>
            </a:r>
            <a:endParaRPr b="1" sz="2000"/>
          </a:p>
        </p:txBody>
      </p:sp>
      <p:sp>
        <p:nvSpPr>
          <p:cNvPr id="124" name="Google Shape;124;p19"/>
          <p:cNvSpPr txBox="1"/>
          <p:nvPr/>
        </p:nvSpPr>
        <p:spPr>
          <a:xfrm>
            <a:off x="87688" y="221450"/>
            <a:ext cx="5946900" cy="615600"/>
          </a:xfrm>
          <a:prstGeom prst="rect">
            <a:avLst/>
          </a:prstGeom>
          <a:noFill/>
          <a:ln cap="flat" cmpd="sng" w="76200">
            <a:solidFill>
              <a:srgbClr val="162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CALL insertar_registro_viaje(1, 3, '2024-11-01', 180, 12.5, 'Viaje sin novedades');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6791175" y="1357050"/>
            <a:ext cx="4690200" cy="615600"/>
          </a:xfrm>
          <a:prstGeom prst="rect">
            <a:avLst/>
          </a:prstGeom>
          <a:noFill/>
          <a:ln cap="flat" cmpd="sng" w="76200">
            <a:solidFill>
              <a:srgbClr val="162E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CALL actualizar_registro_viaje(15, 1, 3, '2024-11-05', 150, 14.0, 'Se presentó lluvia');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0" y="5474600"/>
            <a:ext cx="6011475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88" y="1137925"/>
            <a:ext cx="6011483" cy="4123525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610" y="2102900"/>
            <a:ext cx="5528978" cy="4123526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3694550" y="140400"/>
            <a:ext cx="4424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chemeClr val="dk1"/>
                </a:solidFill>
              </a:rPr>
              <a:t>6. Vistas relevantes</a:t>
            </a:r>
            <a:endParaRPr b="1" sz="27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50" y="1351400"/>
            <a:ext cx="5580774" cy="18903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50" y="1444252"/>
            <a:ext cx="5112409" cy="1890350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650" y="3430600"/>
            <a:ext cx="6339375" cy="2724225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6700" y="3292950"/>
            <a:ext cx="4224175" cy="2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2723738" y="112375"/>
            <a:ext cx="66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</a:rPr>
              <a:t>7. Triggers auditoría (mantenimiento)</a:t>
            </a:r>
            <a:endParaRPr b="1" sz="2200"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25" y="786975"/>
            <a:ext cx="5208216" cy="3621675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520400"/>
            <a:ext cx="5467349" cy="2558936"/>
          </a:xfrm>
          <a:prstGeom prst="rect">
            <a:avLst/>
          </a:prstGeom>
          <a:noFill/>
          <a:ln cap="flat" cmpd="sng" w="76200">
            <a:solidFill>
              <a:srgbClr val="25B2A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75" y="4603875"/>
            <a:ext cx="12041198" cy="17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