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7" r:id="rId7"/>
    <p:sldId id="273" r:id="rId8"/>
    <p:sldId id="274" r:id="rId9"/>
    <p:sldId id="275" r:id="rId10"/>
    <p:sldId id="276" r:id="rId11"/>
    <p:sldId id="277" r:id="rId12"/>
    <p:sldId id="262" r:id="rId13"/>
    <p:sldId id="278" r:id="rId14"/>
    <p:sldId id="263" r:id="rId15"/>
    <p:sldId id="264" r:id="rId16"/>
    <p:sldId id="265" r:id="rId17"/>
    <p:sldId id="271" r:id="rId18"/>
    <p:sldId id="266" r:id="rId19"/>
    <p:sldId id="272" r:id="rId20"/>
    <p:sldId id="261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51171-5AF1-4D35-B923-39EFA29264A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DA116711-E2D5-4E96-825A-04E327C106E9}">
      <dgm:prSet phldrT="[Texto]" custT="1"/>
      <dgm:spPr/>
      <dgm:t>
        <a:bodyPr/>
        <a:lstStyle/>
        <a:p>
          <a:r>
            <a:rPr lang="es-MX" sz="2000" b="1" dirty="0"/>
            <a:t>Diseño de código</a:t>
          </a:r>
          <a:endParaRPr lang="es-CO" sz="2000" b="1" dirty="0"/>
        </a:p>
      </dgm:t>
    </dgm:pt>
    <dgm:pt modelId="{24ED69C3-3580-48A0-82DD-7A51D2826927}" type="parTrans" cxnId="{391F022D-5DB6-4F42-9F6D-B821446692BB}">
      <dgm:prSet/>
      <dgm:spPr/>
      <dgm:t>
        <a:bodyPr/>
        <a:lstStyle/>
        <a:p>
          <a:endParaRPr lang="es-CO" sz="2400" b="1"/>
        </a:p>
      </dgm:t>
    </dgm:pt>
    <dgm:pt modelId="{24220231-1889-4A47-AB74-36B437ADBF18}" type="sibTrans" cxnId="{391F022D-5DB6-4F42-9F6D-B821446692BB}">
      <dgm:prSet/>
      <dgm:spPr/>
      <dgm:t>
        <a:bodyPr/>
        <a:lstStyle/>
        <a:p>
          <a:endParaRPr lang="es-CO" sz="2400" b="1"/>
        </a:p>
      </dgm:t>
    </dgm:pt>
    <dgm:pt modelId="{6515F7C8-2E97-4D21-A7E6-6F18B421F99C}">
      <dgm:prSet phldrT="[Texto]" custT="1"/>
      <dgm:spPr/>
      <dgm:t>
        <a:bodyPr/>
        <a:lstStyle/>
        <a:p>
          <a:r>
            <a:rPr lang="es-MX" sz="2000" b="1" dirty="0"/>
            <a:t>Espacios en blanco</a:t>
          </a:r>
          <a:endParaRPr lang="es-CO" sz="2000" b="1" dirty="0"/>
        </a:p>
      </dgm:t>
    </dgm:pt>
    <dgm:pt modelId="{62CEBA18-3652-4293-8C3A-42AB4BA987B3}" type="parTrans" cxnId="{13D28569-6CAB-4C4D-A51E-86807DEA3152}">
      <dgm:prSet/>
      <dgm:spPr/>
      <dgm:t>
        <a:bodyPr/>
        <a:lstStyle/>
        <a:p>
          <a:endParaRPr lang="es-CO" sz="2400" b="1"/>
        </a:p>
      </dgm:t>
    </dgm:pt>
    <dgm:pt modelId="{6214E497-AAB3-4457-A448-FC3E7074A741}" type="sibTrans" cxnId="{13D28569-6CAB-4C4D-A51E-86807DEA3152}">
      <dgm:prSet/>
      <dgm:spPr/>
      <dgm:t>
        <a:bodyPr/>
        <a:lstStyle/>
        <a:p>
          <a:endParaRPr lang="es-CO" sz="2400" b="1"/>
        </a:p>
      </dgm:t>
    </dgm:pt>
    <dgm:pt modelId="{398172AA-1CF2-4000-A64F-A9ACBFDBBAC6}">
      <dgm:prSet phldrT="[Texto]" custT="1"/>
      <dgm:spPr/>
      <dgm:t>
        <a:bodyPr/>
        <a:lstStyle/>
        <a:p>
          <a:r>
            <a:rPr lang="es-MX" sz="2000" b="1" dirty="0"/>
            <a:t>Uso de comas</a:t>
          </a:r>
          <a:endParaRPr lang="es-CO" sz="2000" b="1" dirty="0"/>
        </a:p>
      </dgm:t>
    </dgm:pt>
    <dgm:pt modelId="{3A3CE28B-D9D2-45C3-920D-8260FF7966CE}" type="parTrans" cxnId="{D49B6BD9-5849-4CA8-B670-4A05329E192A}">
      <dgm:prSet/>
      <dgm:spPr/>
      <dgm:t>
        <a:bodyPr/>
        <a:lstStyle/>
        <a:p>
          <a:endParaRPr lang="es-CO" sz="2400" b="1"/>
        </a:p>
      </dgm:t>
    </dgm:pt>
    <dgm:pt modelId="{0A8DE4F7-A15D-4B38-9558-14899ED9AC6A}" type="sibTrans" cxnId="{D49B6BD9-5849-4CA8-B670-4A05329E192A}">
      <dgm:prSet/>
      <dgm:spPr/>
      <dgm:t>
        <a:bodyPr/>
        <a:lstStyle/>
        <a:p>
          <a:endParaRPr lang="es-CO" sz="2400" b="1"/>
        </a:p>
      </dgm:t>
    </dgm:pt>
    <dgm:pt modelId="{24FA263F-5E1E-40C7-A5FC-C7A02296D860}">
      <dgm:prSet phldrT="[Texto]" custT="1"/>
      <dgm:spPr/>
      <dgm:t>
        <a:bodyPr/>
        <a:lstStyle/>
        <a:p>
          <a:r>
            <a:rPr lang="es-MX" sz="2000" b="1" dirty="0"/>
            <a:t>Comentarios</a:t>
          </a:r>
          <a:endParaRPr lang="es-CO" sz="2000" b="1" dirty="0"/>
        </a:p>
      </dgm:t>
    </dgm:pt>
    <dgm:pt modelId="{A3C07D0E-B818-4FF6-9F08-2EC0678BB2B3}" type="parTrans" cxnId="{7FB88D8D-36EA-4CE2-AE51-D7D65519912E}">
      <dgm:prSet/>
      <dgm:spPr/>
      <dgm:t>
        <a:bodyPr/>
        <a:lstStyle/>
        <a:p>
          <a:endParaRPr lang="es-CO" sz="2400" b="1"/>
        </a:p>
      </dgm:t>
    </dgm:pt>
    <dgm:pt modelId="{9F6C9808-B4D0-46F0-9CF6-55B98BEF0E03}" type="sibTrans" cxnId="{7FB88D8D-36EA-4CE2-AE51-D7D65519912E}">
      <dgm:prSet/>
      <dgm:spPr/>
      <dgm:t>
        <a:bodyPr/>
        <a:lstStyle/>
        <a:p>
          <a:endParaRPr lang="es-CO" sz="2400" b="1"/>
        </a:p>
      </dgm:t>
    </dgm:pt>
    <dgm:pt modelId="{205B881C-0607-4A3A-9FD5-F976E37FBBC2}">
      <dgm:prSet phldrT="[Texto]" custT="1"/>
      <dgm:spPr/>
      <dgm:t>
        <a:bodyPr/>
        <a:lstStyle/>
        <a:p>
          <a:r>
            <a:rPr lang="es-MX" sz="2000" b="1" dirty="0"/>
            <a:t>Nombres de variables</a:t>
          </a:r>
          <a:endParaRPr lang="es-CO" sz="2000" b="1" dirty="0"/>
        </a:p>
      </dgm:t>
    </dgm:pt>
    <dgm:pt modelId="{F1A1A0AD-DFA8-4E30-A811-C6D6EBFF5107}" type="parTrans" cxnId="{180D5D29-746C-4B39-9558-C5C9DA4BA451}">
      <dgm:prSet/>
      <dgm:spPr/>
      <dgm:t>
        <a:bodyPr/>
        <a:lstStyle/>
        <a:p>
          <a:endParaRPr lang="es-CO" sz="2400" b="1"/>
        </a:p>
      </dgm:t>
    </dgm:pt>
    <dgm:pt modelId="{68424A2E-43A8-4577-9A62-1CD2E9265BED}" type="sibTrans" cxnId="{180D5D29-746C-4B39-9558-C5C9DA4BA451}">
      <dgm:prSet/>
      <dgm:spPr/>
      <dgm:t>
        <a:bodyPr/>
        <a:lstStyle/>
        <a:p>
          <a:endParaRPr lang="es-CO" sz="2400" b="1"/>
        </a:p>
      </dgm:t>
    </dgm:pt>
    <dgm:pt modelId="{C1556E64-5E2D-4097-9A0C-9682F53ACACE}">
      <dgm:prSet phldrT="[Texto]" custT="1"/>
      <dgm:spPr/>
      <dgm:t>
        <a:bodyPr lIns="0" tIns="0" rIns="0" bIns="0"/>
        <a:lstStyle/>
        <a:p>
          <a:r>
            <a:rPr lang="es-MX" sz="1700" b="1" dirty="0"/>
            <a:t>Recomendaciones</a:t>
          </a:r>
          <a:r>
            <a:rPr lang="es-MX" sz="2000" b="1" dirty="0"/>
            <a:t> de programación</a:t>
          </a:r>
          <a:endParaRPr lang="es-CO" sz="2000" b="1" dirty="0"/>
        </a:p>
      </dgm:t>
    </dgm:pt>
    <dgm:pt modelId="{58E8F0D8-A693-482B-8BF6-7D1CC1D4F3BA}" type="parTrans" cxnId="{9D6B48BF-C692-4FF9-A2C3-081481870704}">
      <dgm:prSet/>
      <dgm:spPr/>
      <dgm:t>
        <a:bodyPr/>
        <a:lstStyle/>
        <a:p>
          <a:endParaRPr lang="es-CO" sz="2400" b="1"/>
        </a:p>
      </dgm:t>
    </dgm:pt>
    <dgm:pt modelId="{5CCE26DE-EDEC-48BD-8CB8-D777B9A322C6}" type="sibTrans" cxnId="{9D6B48BF-C692-4FF9-A2C3-081481870704}">
      <dgm:prSet/>
      <dgm:spPr/>
      <dgm:t>
        <a:bodyPr/>
        <a:lstStyle/>
        <a:p>
          <a:endParaRPr lang="es-CO" sz="2400" b="1"/>
        </a:p>
      </dgm:t>
    </dgm:pt>
    <dgm:pt modelId="{F8D63086-FEB8-41AF-9C3D-9ED7A0ECECBD}" type="pres">
      <dgm:prSet presAssocID="{4A051171-5AF1-4D35-B923-39EFA29264A7}" presName="diagram" presStyleCnt="0">
        <dgm:presLayoutVars>
          <dgm:dir/>
          <dgm:resizeHandles val="exact"/>
        </dgm:presLayoutVars>
      </dgm:prSet>
      <dgm:spPr/>
    </dgm:pt>
    <dgm:pt modelId="{2571889B-E025-4DD4-ADBB-2E586EAF1C18}" type="pres">
      <dgm:prSet presAssocID="{DA116711-E2D5-4E96-825A-04E327C106E9}" presName="node" presStyleLbl="node1" presStyleIdx="0" presStyleCnt="6">
        <dgm:presLayoutVars>
          <dgm:bulletEnabled val="1"/>
        </dgm:presLayoutVars>
      </dgm:prSet>
      <dgm:spPr/>
    </dgm:pt>
    <dgm:pt modelId="{D42E33B0-3E09-40E5-B501-F1D94A07B210}" type="pres">
      <dgm:prSet presAssocID="{24220231-1889-4A47-AB74-36B437ADBF18}" presName="sibTrans" presStyleCnt="0"/>
      <dgm:spPr/>
    </dgm:pt>
    <dgm:pt modelId="{14C21C15-0CF4-4337-831B-4186AB3372C0}" type="pres">
      <dgm:prSet presAssocID="{6515F7C8-2E97-4D21-A7E6-6F18B421F99C}" presName="node" presStyleLbl="node1" presStyleIdx="1" presStyleCnt="6">
        <dgm:presLayoutVars>
          <dgm:bulletEnabled val="1"/>
        </dgm:presLayoutVars>
      </dgm:prSet>
      <dgm:spPr/>
    </dgm:pt>
    <dgm:pt modelId="{A6018EB1-9FB4-411F-BD35-EA6B404BE09F}" type="pres">
      <dgm:prSet presAssocID="{6214E497-AAB3-4457-A448-FC3E7074A741}" presName="sibTrans" presStyleCnt="0"/>
      <dgm:spPr/>
    </dgm:pt>
    <dgm:pt modelId="{F755DC76-8EEA-4483-B2ED-08348D0C112F}" type="pres">
      <dgm:prSet presAssocID="{398172AA-1CF2-4000-A64F-A9ACBFDBBAC6}" presName="node" presStyleLbl="node1" presStyleIdx="2" presStyleCnt="6">
        <dgm:presLayoutVars>
          <dgm:bulletEnabled val="1"/>
        </dgm:presLayoutVars>
      </dgm:prSet>
      <dgm:spPr/>
    </dgm:pt>
    <dgm:pt modelId="{4E76C2D7-9EC0-4E6B-AE91-AF735C3FA433}" type="pres">
      <dgm:prSet presAssocID="{0A8DE4F7-A15D-4B38-9558-14899ED9AC6A}" presName="sibTrans" presStyleCnt="0"/>
      <dgm:spPr/>
    </dgm:pt>
    <dgm:pt modelId="{0EA1BF70-9C80-4F9F-ABDC-BE428F9A4545}" type="pres">
      <dgm:prSet presAssocID="{24FA263F-5E1E-40C7-A5FC-C7A02296D860}" presName="node" presStyleLbl="node1" presStyleIdx="3" presStyleCnt="6">
        <dgm:presLayoutVars>
          <dgm:bulletEnabled val="1"/>
        </dgm:presLayoutVars>
      </dgm:prSet>
      <dgm:spPr/>
    </dgm:pt>
    <dgm:pt modelId="{A49357F9-788D-46DC-AC97-00A4050A47C3}" type="pres">
      <dgm:prSet presAssocID="{9F6C9808-B4D0-46F0-9CF6-55B98BEF0E03}" presName="sibTrans" presStyleCnt="0"/>
      <dgm:spPr/>
    </dgm:pt>
    <dgm:pt modelId="{116FEE82-ADB1-4AA8-A9BF-7D1032C797D9}" type="pres">
      <dgm:prSet presAssocID="{205B881C-0607-4A3A-9FD5-F976E37FBBC2}" presName="node" presStyleLbl="node1" presStyleIdx="4" presStyleCnt="6">
        <dgm:presLayoutVars>
          <dgm:bulletEnabled val="1"/>
        </dgm:presLayoutVars>
      </dgm:prSet>
      <dgm:spPr/>
    </dgm:pt>
    <dgm:pt modelId="{E0CC7471-EA87-4DF1-BBCC-925124F264B7}" type="pres">
      <dgm:prSet presAssocID="{68424A2E-43A8-4577-9A62-1CD2E9265BED}" presName="sibTrans" presStyleCnt="0"/>
      <dgm:spPr/>
    </dgm:pt>
    <dgm:pt modelId="{BA1FF0C1-E7EE-4EB4-AA26-68EBCB19BA4E}" type="pres">
      <dgm:prSet presAssocID="{C1556E64-5E2D-4097-9A0C-9682F53ACACE}" presName="node" presStyleLbl="node1" presStyleIdx="5" presStyleCnt="6">
        <dgm:presLayoutVars>
          <dgm:bulletEnabled val="1"/>
        </dgm:presLayoutVars>
      </dgm:prSet>
      <dgm:spPr/>
    </dgm:pt>
  </dgm:ptLst>
  <dgm:cxnLst>
    <dgm:cxn modelId="{180D5D29-746C-4B39-9558-C5C9DA4BA451}" srcId="{4A051171-5AF1-4D35-B923-39EFA29264A7}" destId="{205B881C-0607-4A3A-9FD5-F976E37FBBC2}" srcOrd="4" destOrd="0" parTransId="{F1A1A0AD-DFA8-4E30-A811-C6D6EBFF5107}" sibTransId="{68424A2E-43A8-4577-9A62-1CD2E9265BED}"/>
    <dgm:cxn modelId="{A31A7E2C-A98B-42FB-8517-0BD4A08889DA}" type="presOf" srcId="{4A051171-5AF1-4D35-B923-39EFA29264A7}" destId="{F8D63086-FEB8-41AF-9C3D-9ED7A0ECECBD}" srcOrd="0" destOrd="0" presId="urn:microsoft.com/office/officeart/2005/8/layout/default"/>
    <dgm:cxn modelId="{391F022D-5DB6-4F42-9F6D-B821446692BB}" srcId="{4A051171-5AF1-4D35-B923-39EFA29264A7}" destId="{DA116711-E2D5-4E96-825A-04E327C106E9}" srcOrd="0" destOrd="0" parTransId="{24ED69C3-3580-48A0-82DD-7A51D2826927}" sibTransId="{24220231-1889-4A47-AB74-36B437ADBF18}"/>
    <dgm:cxn modelId="{13D28569-6CAB-4C4D-A51E-86807DEA3152}" srcId="{4A051171-5AF1-4D35-B923-39EFA29264A7}" destId="{6515F7C8-2E97-4D21-A7E6-6F18B421F99C}" srcOrd="1" destOrd="0" parTransId="{62CEBA18-3652-4293-8C3A-42AB4BA987B3}" sibTransId="{6214E497-AAB3-4457-A448-FC3E7074A741}"/>
    <dgm:cxn modelId="{EF788053-FEDF-45FB-BD32-68518E858C96}" type="presOf" srcId="{C1556E64-5E2D-4097-9A0C-9682F53ACACE}" destId="{BA1FF0C1-E7EE-4EB4-AA26-68EBCB19BA4E}" srcOrd="0" destOrd="0" presId="urn:microsoft.com/office/officeart/2005/8/layout/default"/>
    <dgm:cxn modelId="{0774DE7E-8A79-4060-B116-1A270C3AB850}" type="presOf" srcId="{205B881C-0607-4A3A-9FD5-F976E37FBBC2}" destId="{116FEE82-ADB1-4AA8-A9BF-7D1032C797D9}" srcOrd="0" destOrd="0" presId="urn:microsoft.com/office/officeart/2005/8/layout/default"/>
    <dgm:cxn modelId="{7FB88D8D-36EA-4CE2-AE51-D7D65519912E}" srcId="{4A051171-5AF1-4D35-B923-39EFA29264A7}" destId="{24FA263F-5E1E-40C7-A5FC-C7A02296D860}" srcOrd="3" destOrd="0" parTransId="{A3C07D0E-B818-4FF6-9F08-2EC0678BB2B3}" sibTransId="{9F6C9808-B4D0-46F0-9CF6-55B98BEF0E03}"/>
    <dgm:cxn modelId="{9D61E79E-65AD-4D32-BDB0-6CBCAA68D0BB}" type="presOf" srcId="{6515F7C8-2E97-4D21-A7E6-6F18B421F99C}" destId="{14C21C15-0CF4-4337-831B-4186AB3372C0}" srcOrd="0" destOrd="0" presId="urn:microsoft.com/office/officeart/2005/8/layout/default"/>
    <dgm:cxn modelId="{2FA478A6-F699-4B04-AC13-7C53BDF29F59}" type="presOf" srcId="{DA116711-E2D5-4E96-825A-04E327C106E9}" destId="{2571889B-E025-4DD4-ADBB-2E586EAF1C18}" srcOrd="0" destOrd="0" presId="urn:microsoft.com/office/officeart/2005/8/layout/default"/>
    <dgm:cxn modelId="{D5A1E9A9-C9A6-4E2B-8CDF-70FDD9281299}" type="presOf" srcId="{398172AA-1CF2-4000-A64F-A9ACBFDBBAC6}" destId="{F755DC76-8EEA-4483-B2ED-08348D0C112F}" srcOrd="0" destOrd="0" presId="urn:microsoft.com/office/officeart/2005/8/layout/default"/>
    <dgm:cxn modelId="{2FAC8CAC-1724-4634-9317-8928AD2C9BE2}" type="presOf" srcId="{24FA263F-5E1E-40C7-A5FC-C7A02296D860}" destId="{0EA1BF70-9C80-4F9F-ABDC-BE428F9A4545}" srcOrd="0" destOrd="0" presId="urn:microsoft.com/office/officeart/2005/8/layout/default"/>
    <dgm:cxn modelId="{9D6B48BF-C692-4FF9-A2C3-081481870704}" srcId="{4A051171-5AF1-4D35-B923-39EFA29264A7}" destId="{C1556E64-5E2D-4097-9A0C-9682F53ACACE}" srcOrd="5" destOrd="0" parTransId="{58E8F0D8-A693-482B-8BF6-7D1CC1D4F3BA}" sibTransId="{5CCE26DE-EDEC-48BD-8CB8-D777B9A322C6}"/>
    <dgm:cxn modelId="{D49B6BD9-5849-4CA8-B670-4A05329E192A}" srcId="{4A051171-5AF1-4D35-B923-39EFA29264A7}" destId="{398172AA-1CF2-4000-A64F-A9ACBFDBBAC6}" srcOrd="2" destOrd="0" parTransId="{3A3CE28B-D9D2-45C3-920D-8260FF7966CE}" sibTransId="{0A8DE4F7-A15D-4B38-9558-14899ED9AC6A}"/>
    <dgm:cxn modelId="{E72EFB7D-FB37-47CB-A068-2D3EB28A6B21}" type="presParOf" srcId="{F8D63086-FEB8-41AF-9C3D-9ED7A0ECECBD}" destId="{2571889B-E025-4DD4-ADBB-2E586EAF1C18}" srcOrd="0" destOrd="0" presId="urn:microsoft.com/office/officeart/2005/8/layout/default"/>
    <dgm:cxn modelId="{E1D8E05F-8348-4766-9752-E03BC2BA5AC4}" type="presParOf" srcId="{F8D63086-FEB8-41AF-9C3D-9ED7A0ECECBD}" destId="{D42E33B0-3E09-40E5-B501-F1D94A07B210}" srcOrd="1" destOrd="0" presId="urn:microsoft.com/office/officeart/2005/8/layout/default"/>
    <dgm:cxn modelId="{DA39594C-6913-4B12-A806-D48CC5C016AA}" type="presParOf" srcId="{F8D63086-FEB8-41AF-9C3D-9ED7A0ECECBD}" destId="{14C21C15-0CF4-4337-831B-4186AB3372C0}" srcOrd="2" destOrd="0" presId="urn:microsoft.com/office/officeart/2005/8/layout/default"/>
    <dgm:cxn modelId="{EC8CD861-9A0A-4AAD-9E3C-09F7D91350DB}" type="presParOf" srcId="{F8D63086-FEB8-41AF-9C3D-9ED7A0ECECBD}" destId="{A6018EB1-9FB4-411F-BD35-EA6B404BE09F}" srcOrd="3" destOrd="0" presId="urn:microsoft.com/office/officeart/2005/8/layout/default"/>
    <dgm:cxn modelId="{E1DAB47C-F34B-4C46-8777-603312FD1E6B}" type="presParOf" srcId="{F8D63086-FEB8-41AF-9C3D-9ED7A0ECECBD}" destId="{F755DC76-8EEA-4483-B2ED-08348D0C112F}" srcOrd="4" destOrd="0" presId="urn:microsoft.com/office/officeart/2005/8/layout/default"/>
    <dgm:cxn modelId="{04AD0D59-78E0-41E1-B4C0-0B9024684DDA}" type="presParOf" srcId="{F8D63086-FEB8-41AF-9C3D-9ED7A0ECECBD}" destId="{4E76C2D7-9EC0-4E6B-AE91-AF735C3FA433}" srcOrd="5" destOrd="0" presId="urn:microsoft.com/office/officeart/2005/8/layout/default"/>
    <dgm:cxn modelId="{79CC6F77-1028-468D-8F2F-C072091CD893}" type="presParOf" srcId="{F8D63086-FEB8-41AF-9C3D-9ED7A0ECECBD}" destId="{0EA1BF70-9C80-4F9F-ABDC-BE428F9A4545}" srcOrd="6" destOrd="0" presId="urn:microsoft.com/office/officeart/2005/8/layout/default"/>
    <dgm:cxn modelId="{DA2DEFE9-8A54-4A5D-97DD-8445499316EB}" type="presParOf" srcId="{F8D63086-FEB8-41AF-9C3D-9ED7A0ECECBD}" destId="{A49357F9-788D-46DC-AC97-00A4050A47C3}" srcOrd="7" destOrd="0" presId="urn:microsoft.com/office/officeart/2005/8/layout/default"/>
    <dgm:cxn modelId="{A61403AE-2707-4AC1-9FC7-6398E716A946}" type="presParOf" srcId="{F8D63086-FEB8-41AF-9C3D-9ED7A0ECECBD}" destId="{116FEE82-ADB1-4AA8-A9BF-7D1032C797D9}" srcOrd="8" destOrd="0" presId="urn:microsoft.com/office/officeart/2005/8/layout/default"/>
    <dgm:cxn modelId="{EFBD560C-3B9A-4624-BBA8-EA7D57B0794B}" type="presParOf" srcId="{F8D63086-FEB8-41AF-9C3D-9ED7A0ECECBD}" destId="{E0CC7471-EA87-4DF1-BBCC-925124F264B7}" srcOrd="9" destOrd="0" presId="urn:microsoft.com/office/officeart/2005/8/layout/default"/>
    <dgm:cxn modelId="{DFCE45AE-BA32-4D86-87C1-EC2BA9A08E41}" type="presParOf" srcId="{F8D63086-FEB8-41AF-9C3D-9ED7A0ECECBD}" destId="{BA1FF0C1-E7EE-4EB4-AA26-68EBCB19BA4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1889B-E025-4DD4-ADBB-2E586EAF1C18}">
      <dsp:nvSpPr>
        <dsp:cNvPr id="0" name=""/>
        <dsp:cNvSpPr/>
      </dsp:nvSpPr>
      <dsp:spPr>
        <a:xfrm>
          <a:off x="1368" y="361572"/>
          <a:ext cx="1724221" cy="10345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Diseño de código</a:t>
          </a:r>
          <a:endParaRPr lang="es-CO" sz="2000" b="1" kern="1200" dirty="0"/>
        </a:p>
      </dsp:txBody>
      <dsp:txXfrm>
        <a:off x="1368" y="361572"/>
        <a:ext cx="1724221" cy="1034532"/>
      </dsp:txXfrm>
    </dsp:sp>
    <dsp:sp modelId="{14C21C15-0CF4-4337-831B-4186AB3372C0}">
      <dsp:nvSpPr>
        <dsp:cNvPr id="0" name=""/>
        <dsp:cNvSpPr/>
      </dsp:nvSpPr>
      <dsp:spPr>
        <a:xfrm>
          <a:off x="1898011" y="361572"/>
          <a:ext cx="1724221" cy="1034532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Espacios en blanco</a:t>
          </a:r>
          <a:endParaRPr lang="es-CO" sz="2000" b="1" kern="1200" dirty="0"/>
        </a:p>
      </dsp:txBody>
      <dsp:txXfrm>
        <a:off x="1898011" y="361572"/>
        <a:ext cx="1724221" cy="1034532"/>
      </dsp:txXfrm>
    </dsp:sp>
    <dsp:sp modelId="{F755DC76-8EEA-4483-B2ED-08348D0C112F}">
      <dsp:nvSpPr>
        <dsp:cNvPr id="0" name=""/>
        <dsp:cNvSpPr/>
      </dsp:nvSpPr>
      <dsp:spPr>
        <a:xfrm>
          <a:off x="3794654" y="361572"/>
          <a:ext cx="1724221" cy="1034532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Uso de comas</a:t>
          </a:r>
          <a:endParaRPr lang="es-CO" sz="2000" b="1" kern="1200" dirty="0"/>
        </a:p>
      </dsp:txBody>
      <dsp:txXfrm>
        <a:off x="3794654" y="361572"/>
        <a:ext cx="1724221" cy="1034532"/>
      </dsp:txXfrm>
    </dsp:sp>
    <dsp:sp modelId="{0EA1BF70-9C80-4F9F-ABDC-BE428F9A4545}">
      <dsp:nvSpPr>
        <dsp:cNvPr id="0" name=""/>
        <dsp:cNvSpPr/>
      </dsp:nvSpPr>
      <dsp:spPr>
        <a:xfrm>
          <a:off x="5691298" y="361572"/>
          <a:ext cx="1724221" cy="1034532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Comentarios</a:t>
          </a:r>
          <a:endParaRPr lang="es-CO" sz="2000" b="1" kern="1200" dirty="0"/>
        </a:p>
      </dsp:txBody>
      <dsp:txXfrm>
        <a:off x="5691298" y="361572"/>
        <a:ext cx="1724221" cy="1034532"/>
      </dsp:txXfrm>
    </dsp:sp>
    <dsp:sp modelId="{116FEE82-ADB1-4AA8-A9BF-7D1032C797D9}">
      <dsp:nvSpPr>
        <dsp:cNvPr id="0" name=""/>
        <dsp:cNvSpPr/>
      </dsp:nvSpPr>
      <dsp:spPr>
        <a:xfrm>
          <a:off x="7587941" y="361572"/>
          <a:ext cx="1724221" cy="1034532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Nombres de variables</a:t>
          </a:r>
          <a:endParaRPr lang="es-CO" sz="2000" b="1" kern="1200" dirty="0"/>
        </a:p>
      </dsp:txBody>
      <dsp:txXfrm>
        <a:off x="7587941" y="361572"/>
        <a:ext cx="1724221" cy="1034532"/>
      </dsp:txXfrm>
    </dsp:sp>
    <dsp:sp modelId="{BA1FF0C1-E7EE-4EB4-AA26-68EBCB19BA4E}">
      <dsp:nvSpPr>
        <dsp:cNvPr id="0" name=""/>
        <dsp:cNvSpPr/>
      </dsp:nvSpPr>
      <dsp:spPr>
        <a:xfrm>
          <a:off x="9484584" y="361572"/>
          <a:ext cx="1724221" cy="103453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 dirty="0"/>
            <a:t>Recomendaciones</a:t>
          </a:r>
          <a:r>
            <a:rPr lang="es-MX" sz="2000" b="1" kern="1200" dirty="0"/>
            <a:t> de programación</a:t>
          </a:r>
          <a:endParaRPr lang="es-CO" sz="2000" b="1" kern="1200" dirty="0"/>
        </a:p>
      </dsp:txBody>
      <dsp:txXfrm>
        <a:off x="9484584" y="361572"/>
        <a:ext cx="1724221" cy="1034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7" y="-698500"/>
            <a:ext cx="12336693" cy="82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7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lantillas ppt 2019 -18 marzo (1)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49300"/>
            <a:ext cx="12192001" cy="8064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044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lantillas ppt 2019 -18 marzo (1)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6" y="0"/>
            <a:ext cx="12414337" cy="688396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7461" y="36444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7461" y="184482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3841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378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8080" y="274638"/>
            <a:ext cx="9164320" cy="700722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>
            <a:lvl1pPr algn="just">
              <a:defRPr sz="2200"/>
            </a:lvl1pPr>
            <a:lvl2pPr algn="just">
              <a:defRPr sz="22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391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C7942-75F9-4FF6-947E-D12C9EBB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F1A4D-33BF-4ED6-BDFC-0B5DED37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51189-34D5-417D-B3EA-BE40B236A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F3D6-C6D6-41CC-B591-575E42B5F4B5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130AC-7FFA-46A4-BD9C-8E42DB92B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E8CF1-83DF-4E0D-B2A2-CE02A29B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78B0-7D30-4459-A10F-BE49BC5D93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444"/>
            <a:ext cx="12192000" cy="7054828"/>
          </a:xfrm>
          <a:prstGeom prst="rect">
            <a:avLst/>
          </a:prstGeom>
        </p:spPr>
      </p:pic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70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168400"/>
            <a:ext cx="10972801" cy="4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/>
              <a:t>Haga clic para modificar el estilo de texto del patrón</a:t>
            </a:r>
          </a:p>
          <a:p>
            <a:pPr lvl="1"/>
            <a:r>
              <a:rPr lang="es-ES" altLang="es-CO" dirty="0"/>
              <a:t>Segundo nivel</a:t>
            </a:r>
          </a:p>
          <a:p>
            <a:pPr lvl="2"/>
            <a:r>
              <a:rPr lang="es-ES" altLang="es-CO" dirty="0"/>
              <a:t>Tercer nivel</a:t>
            </a:r>
          </a:p>
          <a:p>
            <a:pPr lvl="3"/>
            <a:r>
              <a:rPr lang="es-ES" altLang="es-CO" dirty="0"/>
              <a:t>Cuarto nivel</a:t>
            </a:r>
          </a:p>
          <a:p>
            <a:pPr lvl="4"/>
            <a:r>
              <a:rPr lang="es-ES" altLang="es-CO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757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Nombres de </a:t>
            </a:r>
            <a:r>
              <a:rPr lang="es-MX" dirty="0" err="1"/>
              <a:t>dunder</a:t>
            </a:r>
            <a:r>
              <a:rPr lang="es-MX" dirty="0"/>
              <a:t> </a:t>
            </a:r>
            <a:br>
              <a:rPr lang="es-MX" dirty="0"/>
            </a:br>
            <a:r>
              <a:rPr lang="es-MX" sz="2800" dirty="0"/>
              <a:t>(métodos o atributos especiales “__”)</a:t>
            </a:r>
            <a:endParaRPr lang="es-CO" sz="28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tener solo </a:t>
            </a:r>
            <a:r>
              <a:rPr lang="es-MX" b="1" dirty="0"/>
              <a:t>letras minúsculas y </a:t>
            </a:r>
            <a:r>
              <a:rPr lang="es-MX" b="1" dirty="0" err="1"/>
              <a:t>guión</a:t>
            </a:r>
            <a:r>
              <a:rPr lang="es-MX" b="1" dirty="0"/>
              <a:t> bajo </a:t>
            </a:r>
            <a:r>
              <a:rPr lang="es-MX" dirty="0"/>
              <a:t>("_") al principio y al final del nombre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ser </a:t>
            </a:r>
            <a:r>
              <a:rPr lang="es-MX" b="1" dirty="0"/>
              <a:t>cortos, informativos y descriptivos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colocarse </a:t>
            </a:r>
            <a:r>
              <a:rPr lang="es-MX" b="1" dirty="0"/>
              <a:t>después</a:t>
            </a:r>
            <a:r>
              <a:rPr lang="es-MX" dirty="0"/>
              <a:t> de la cadena de documentación del módulo, pero </a:t>
            </a:r>
            <a:r>
              <a:rPr lang="es-MX" b="1" dirty="0"/>
              <a:t>antes</a:t>
            </a:r>
            <a:r>
              <a:rPr lang="es-MX" dirty="0"/>
              <a:t> de cualquier declaración de importación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146005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en expresiones y declaraciones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un espacio </a:t>
            </a:r>
            <a:r>
              <a:rPr lang="es-MX" b="1" dirty="0"/>
              <a:t>antes y después</a:t>
            </a:r>
            <a:r>
              <a:rPr lang="es-MX" dirty="0"/>
              <a:t> de los operadores binarios (+, -, *, /, etc.), de asignación (=), de asignación (+=), comparaciones (==, =&gt;, etc.) y booleanos (</a:t>
            </a:r>
            <a:r>
              <a:rPr lang="es-MX" dirty="0" err="1"/>
              <a:t>not</a:t>
            </a:r>
            <a:r>
              <a:rPr lang="es-MX" dirty="0"/>
              <a:t>,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, etc.)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Un espacio después de las comas en las listas, tuplas y argumentos de funciones</a:t>
            </a: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4FA2C4-7886-418E-3A6C-D5555AEE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34" y="3595631"/>
            <a:ext cx="3286363" cy="1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recomendaciones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No usar espacios </a:t>
            </a:r>
            <a:r>
              <a:rPr lang="es-MX" b="1" dirty="0"/>
              <a:t>antes o después </a:t>
            </a:r>
            <a:r>
              <a:rPr lang="es-MX" dirty="0"/>
              <a:t>de los paréntesis al llamar o definir funciones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No se recomiendan las declaraciones compuestas (múltiples declaraciones en la misma línea)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E87A73-E647-FAC2-1D59-E6C8DE8E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37" y="4200590"/>
            <a:ext cx="3402549" cy="10143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D65B4C-7254-6450-7C54-47E439BB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37" y="2108293"/>
            <a:ext cx="1475361" cy="6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8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Comas al final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comas al final de una lista, tupla o diccionario para indicar que la expresión </a:t>
            </a:r>
            <a:r>
              <a:rPr lang="es-MX" b="1" dirty="0"/>
              <a:t>continúa en la siguiente línea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Usar cuando se espera que una lista de valores, argumentos o elementos importados se extienda con el tiempo (agregar el paréntesis/corchete de cierre en la siguiente línea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A830BF-2497-4170-C4D9-5F0CBCB9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86" y="3583921"/>
            <a:ext cx="1963706" cy="17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 el código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Comentarios con </a:t>
            </a:r>
            <a:r>
              <a:rPr lang="es-MX" b="1" dirty="0"/>
              <a:t># </a:t>
            </a:r>
            <a:r>
              <a:rPr lang="es-MX" dirty="0"/>
              <a:t>se usan para una </a:t>
            </a:r>
            <a:r>
              <a:rPr lang="es-MX" b="1" dirty="0"/>
              <a:t>explicación rápida </a:t>
            </a:r>
            <a:r>
              <a:rPr lang="es-MX" dirty="0"/>
              <a:t>de lo que hace una línea de código</a:t>
            </a:r>
          </a:p>
          <a:p>
            <a:pPr marL="0" indent="0">
              <a:buNone/>
            </a:pPr>
            <a:r>
              <a:rPr lang="es-MX" dirty="0"/>
              <a:t>👉 Comentarios con </a:t>
            </a:r>
            <a:r>
              <a:rPr lang="es-MX" b="1" dirty="0"/>
              <a:t>cadenas de texto multilínea """ </a:t>
            </a:r>
            <a:r>
              <a:rPr lang="es-MX" dirty="0"/>
              <a:t>se usan para </a:t>
            </a:r>
            <a:r>
              <a:rPr lang="es-MX" b="1" dirty="0"/>
              <a:t>documentar funciones, clases o módulos completos</a:t>
            </a:r>
          </a:p>
          <a:p>
            <a:pPr marL="0" indent="0">
              <a:buNone/>
            </a:pPr>
            <a:r>
              <a:rPr lang="es-MX" dirty="0"/>
              <a:t>👉 Actualizar los comentarios </a:t>
            </a:r>
            <a:r>
              <a:rPr lang="es-MX" b="1" dirty="0"/>
              <a:t>cuando se cambia el código</a:t>
            </a:r>
          </a:p>
          <a:p>
            <a:pPr marL="0" indent="0">
              <a:buNone/>
            </a:pPr>
            <a:r>
              <a:rPr lang="es-MX" dirty="0"/>
              <a:t>👉 Usar comentarios </a:t>
            </a:r>
            <a:r>
              <a:rPr lang="es-MX" b="1" dirty="0"/>
              <a:t>comprensibles y útiles </a:t>
            </a:r>
            <a:r>
              <a:rPr lang="es-MX" dirty="0"/>
              <a:t>para </a:t>
            </a:r>
            <a:r>
              <a:rPr lang="es-MX" b="1" dirty="0"/>
              <a:t>explicar lo que hace</a:t>
            </a:r>
            <a:r>
              <a:rPr lang="es-MX" dirty="0"/>
              <a:t> el código con oraciones completas y gramática adecuada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E73687-39B1-D8F1-DEA3-C5603302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5" y="3970732"/>
            <a:ext cx="4296986" cy="17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Nombrar variables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👉 Usar nombres </a:t>
            </a:r>
            <a:r>
              <a:rPr lang="es-MX" b="1" dirty="0"/>
              <a:t>descriptivos </a:t>
            </a:r>
            <a:r>
              <a:rPr lang="es-MX" dirty="0"/>
              <a:t>en </a:t>
            </a:r>
            <a:r>
              <a:rPr lang="es-MX" b="1" dirty="0"/>
              <a:t>minúsculas </a:t>
            </a:r>
            <a:r>
              <a:rPr lang="es-MX" dirty="0"/>
              <a:t>(en lugar de variable 'x', es mejor un nombre más descriptivo como “contador” o “suma”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nombrar variables de varias palabras (usar solo uno de los dos)</a:t>
            </a:r>
          </a:p>
          <a:p>
            <a:pPr marL="0" indent="0">
              <a:buNone/>
            </a:pPr>
            <a:r>
              <a:rPr lang="es-MX" dirty="0"/>
              <a:t>👉 Usar </a:t>
            </a:r>
            <a:r>
              <a:rPr lang="es-MX" b="1" dirty="0"/>
              <a:t>guiones bajos</a:t>
            </a:r>
            <a:r>
              <a:rPr lang="es-MX" dirty="0"/>
              <a:t> (_) -&gt; </a:t>
            </a:r>
            <a:r>
              <a:rPr lang="es-MX" dirty="0" err="1"/>
              <a:t>mi_variable_compuesta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👉 Usar </a:t>
            </a:r>
            <a:r>
              <a:rPr lang="es-MX" b="1" dirty="0"/>
              <a:t>camel case </a:t>
            </a:r>
            <a:r>
              <a:rPr lang="es-MX" dirty="0"/>
              <a:t>(letras mayúsculas al comienzo de cada palabra adicional)  -&gt; </a:t>
            </a:r>
            <a:r>
              <a:rPr lang="es-MX" dirty="0" err="1"/>
              <a:t>VariableCamelCase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👉 No mezclar camel case con uso de guiones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F0B478-8DC6-E329-356C-D5F14CD8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48" y="4440457"/>
            <a:ext cx="4136053" cy="9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Nombrar variables (cont.)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6609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👉 Evitar usar caracteres como </a:t>
            </a:r>
            <a:r>
              <a:rPr lang="es-MX" b="1" dirty="0"/>
              <a:t>'l' (letra ele minúscula) y 'O' (letra o mayúscula) </a:t>
            </a:r>
            <a:r>
              <a:rPr lang="es-MX" dirty="0"/>
              <a:t>al nombrar variables, porque se confunden con 1 y 0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👉 No use guiones bajos al principio o al final de una variable, porque esta reservado para variables o métodos especiales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 </a:t>
            </a:r>
            <a:r>
              <a:rPr lang="es-MX" dirty="0"/>
              <a:t>Nombrar </a:t>
            </a:r>
            <a:r>
              <a:rPr lang="es-MX" b="1" dirty="0"/>
              <a:t>paquetes y módulos:</a:t>
            </a:r>
            <a:r>
              <a:rPr lang="es-MX" dirty="0"/>
              <a:t> en minúsculas</a:t>
            </a: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 </a:t>
            </a:r>
            <a:r>
              <a:rPr lang="es-MX" dirty="0"/>
              <a:t>Nombrar </a:t>
            </a:r>
            <a:r>
              <a:rPr lang="es-MX" b="1" dirty="0"/>
              <a:t>clases: </a:t>
            </a:r>
            <a:r>
              <a:rPr lang="es-MX" dirty="0"/>
              <a:t>con camel case</a:t>
            </a: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 </a:t>
            </a:r>
            <a:r>
              <a:rPr lang="es-MX" dirty="0"/>
              <a:t>Nombrar </a:t>
            </a:r>
            <a:r>
              <a:rPr lang="es-MX" b="1" dirty="0"/>
              <a:t>excepciones:</a:t>
            </a:r>
            <a:r>
              <a:rPr lang="es-MX" dirty="0"/>
              <a:t> con camel case y usar el sufijo “error”</a:t>
            </a: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 </a:t>
            </a:r>
            <a:r>
              <a:rPr lang="es-MX" dirty="0"/>
              <a:t>Nombrar </a:t>
            </a:r>
            <a:r>
              <a:rPr lang="es-MX" b="1" dirty="0"/>
              <a:t>funciones:</a:t>
            </a:r>
            <a:r>
              <a:rPr lang="es-MX" dirty="0"/>
              <a:t> en minúsculas y guion bajo como separador</a:t>
            </a: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 </a:t>
            </a:r>
            <a:r>
              <a:rPr lang="es-MX" dirty="0"/>
              <a:t>Nombrar </a:t>
            </a:r>
            <a:r>
              <a:rPr lang="es-MX" b="1" dirty="0"/>
              <a:t>constantes: </a:t>
            </a:r>
            <a:r>
              <a:rPr lang="es-MX" dirty="0"/>
              <a:t>en mayúsculas y guion bajo como separador</a:t>
            </a:r>
          </a:p>
          <a:p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62331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al programar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el operador “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" en lugar de “</a:t>
            </a:r>
            <a:r>
              <a:rPr lang="es-MX" dirty="0" err="1"/>
              <a:t>not</a:t>
            </a:r>
            <a:r>
              <a:rPr lang="es-MX" dirty="0"/>
              <a:t> ... </a:t>
            </a:r>
            <a:r>
              <a:rPr lang="es-MX" dirty="0" err="1"/>
              <a:t>is</a:t>
            </a:r>
            <a:r>
              <a:rPr lang="es-MX" dirty="0"/>
              <a:t>".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					</a:t>
            </a: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Todas las declaraciones de retorno en una función deben devolver una expresión, o ninguna de ellas. En caso de no devolver ninguna expresión, indicar con “</a:t>
            </a:r>
            <a:r>
              <a:rPr lang="es-MX" dirty="0" err="1"/>
              <a:t>None</a:t>
            </a:r>
            <a:r>
              <a:rPr lang="es-MX" dirty="0"/>
              <a:t>”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B692D3-5751-C910-7B95-CA25C350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59" y="1748745"/>
            <a:ext cx="2784741" cy="8298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3A2C57-5590-270F-CD82-C06A8786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09" y="1761359"/>
            <a:ext cx="2683310" cy="8391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560454-A741-90DD-4C1D-B42D6275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901" y="4401426"/>
            <a:ext cx="2677777" cy="12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sobre funciones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“</a:t>
            </a:r>
            <a:r>
              <a:rPr lang="es-MX" dirty="0" err="1"/>
              <a:t>isinstance</a:t>
            </a:r>
            <a:r>
              <a:rPr lang="es-MX" dirty="0"/>
              <a:t>()” para comparar tipos de objetos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No comparar valores booleanos (verdadero / falso) usando ==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16FA1A-8390-FE9F-2A15-4D7230DE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14" y="1727307"/>
            <a:ext cx="2925571" cy="17016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2A1A43-5F05-3C98-A2CA-00B4878F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95" y="4226821"/>
            <a:ext cx="2766300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8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FAB66-F113-4392-9059-79AAC0CA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44722"/>
            <a:ext cx="10363200" cy="1470025"/>
          </a:xfrm>
        </p:spPr>
        <p:txBody>
          <a:bodyPr/>
          <a:lstStyle/>
          <a:p>
            <a:r>
              <a:rPr lang="es-CO" sz="4000" b="1" dirty="0"/>
              <a:t>Guía de estilo de Python PEP8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E89FB-E8E0-4C2F-9185-E36976BD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57" y="4211782"/>
            <a:ext cx="11359286" cy="1838035"/>
          </a:xfrm>
        </p:spPr>
        <p:txBody>
          <a:bodyPr/>
          <a:lstStyle/>
          <a:p>
            <a:r>
              <a:rPr lang="es-CO" sz="2400" dirty="0"/>
              <a:t>Programación Avanzada</a:t>
            </a:r>
          </a:p>
          <a:p>
            <a:r>
              <a:rPr lang="es-CO" sz="2400" dirty="0"/>
              <a:t>Evaluación Distancia</a:t>
            </a:r>
          </a:p>
          <a:p>
            <a:r>
              <a:rPr lang="es-CO" sz="2400" dirty="0"/>
              <a:t>Estudiante: Karen Castro González</a:t>
            </a:r>
          </a:p>
          <a:p>
            <a:r>
              <a:rPr lang="es-CO" sz="2400" dirty="0"/>
              <a:t>Código:  2216745</a:t>
            </a:r>
          </a:p>
        </p:txBody>
      </p:sp>
    </p:spTree>
    <p:extLst>
      <p:ext uri="{BB962C8B-B14F-4D97-AF65-F5344CB8AC3E}">
        <p14:creationId xmlns:p14="http://schemas.microsoft.com/office/powerpoint/2010/main" val="12191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6BE0A8-A59B-6C98-8CA1-0CC7488F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¿De qué se trata la guía PEP8?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5E4955-AA46-D37F-7BDC-71F78A65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8401"/>
            <a:ext cx="10972801" cy="28651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MX" sz="2200" dirty="0"/>
              <a:t>PEP8 es un conjunto de </a:t>
            </a:r>
            <a:r>
              <a:rPr lang="es-MX" sz="2200" b="1" dirty="0"/>
              <a:t>recomendaciones y convenciones</a:t>
            </a:r>
            <a:r>
              <a:rPr lang="es-MX" sz="2200" dirty="0"/>
              <a:t> para escribir código Python legible y consistente.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200" dirty="0"/>
              <a:t>👉 Estas recomendaciones hacen que el código sea </a:t>
            </a:r>
            <a:r>
              <a:rPr lang="es-MX" sz="2200" b="1" dirty="0"/>
              <a:t>consistente</a:t>
            </a:r>
            <a:r>
              <a:rPr lang="es-MX" sz="2200" dirty="0"/>
              <a:t>, más </a:t>
            </a:r>
            <a:r>
              <a:rPr lang="es-MX" sz="2200" b="1" dirty="0"/>
              <a:t>fácil de leer, entender y mantener</a:t>
            </a:r>
            <a:r>
              <a:rPr lang="es-MX" sz="2200" dirty="0"/>
              <a:t>, ayudando a </a:t>
            </a:r>
            <a:r>
              <a:rPr lang="es-MX" sz="2200" b="1" dirty="0"/>
              <a:t>reducir los errores </a:t>
            </a:r>
            <a:r>
              <a:rPr lang="es-MX" sz="2200" dirty="0"/>
              <a:t>y aumentar la </a:t>
            </a:r>
            <a:r>
              <a:rPr lang="es-MX" sz="2200" b="1" dirty="0"/>
              <a:t>calidad del código.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b="1" dirty="0"/>
              <a:t>💡 </a:t>
            </a:r>
            <a:r>
              <a:rPr lang="es-MX" dirty="0"/>
              <a:t>Los elementos relevantes de esta guía son:</a:t>
            </a:r>
            <a:endParaRPr lang="es-MX" sz="2200" dirty="0"/>
          </a:p>
          <a:p>
            <a:pPr marL="0" indent="0">
              <a:lnSpc>
                <a:spcPct val="150000"/>
              </a:lnSpc>
              <a:buNone/>
            </a:pPr>
            <a:endParaRPr lang="es-CO" sz="2200" b="1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ACEBAE9-89C1-6006-CD34-819DAAA65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88814"/>
              </p:ext>
            </p:extLst>
          </p:nvPr>
        </p:nvGraphicFramePr>
        <p:xfrm>
          <a:off x="490913" y="3718562"/>
          <a:ext cx="11210174" cy="175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69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Sangría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👉 Utilizar 4 espacios para la sangría: </a:t>
            </a:r>
          </a:p>
          <a:p>
            <a:pPr marL="0" indent="0" algn="just">
              <a:buNone/>
            </a:pPr>
            <a:r>
              <a:rPr lang="es-MX" dirty="0"/>
              <a:t>Esto garantiza una buena </a:t>
            </a:r>
            <a:r>
              <a:rPr lang="es-MX" b="1" dirty="0"/>
              <a:t>legibilidad</a:t>
            </a:r>
            <a:r>
              <a:rPr lang="es-MX" dirty="0"/>
              <a:t> del código, porque ayuda a diferenciar los bloques de código.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dirty="0"/>
              <a:t>👉 No mezclar</a:t>
            </a:r>
            <a:r>
              <a:rPr lang="es-MX" dirty="0"/>
              <a:t> espacios y tabulaciones para la sangría, es mejor elegir uno de ellos y ser coherente en todo el código.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ACAA8A5-8187-141E-0A86-0824A2AE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23" y="3657509"/>
            <a:ext cx="4933234" cy="19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Longitud máxima de línea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👉 Máximo 79 caracteres por línea</a:t>
            </a:r>
          </a:p>
          <a:p>
            <a:pPr marL="0" indent="0" algn="just">
              <a:buNone/>
            </a:pPr>
            <a:r>
              <a:rPr lang="es-MX" dirty="0"/>
              <a:t>Esto facilita la revisión de código en pantallas y ventanas de diferente tamaño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👉 Si no se puede evitar las líneas largas, entonces usar máximo 120 caracteres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F7236A-6334-0447-21CF-44A33A03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"/>
          <a:stretch/>
        </p:blipFill>
        <p:spPr>
          <a:xfrm>
            <a:off x="2914668" y="3532742"/>
            <a:ext cx="8171143" cy="11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Romper línea cuando hay operadores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👉 Romper la línea antes de un operador para iniciar la siguiente línea con el operador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F7C4E2-4E3D-1204-1AEB-33617988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55" y="2163555"/>
            <a:ext cx="2194598" cy="1161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E9BF6D-30B1-1CCC-784A-402F6594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55" y="3701421"/>
            <a:ext cx="2379017" cy="11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Líneas en blanco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👉 Una línea en blanco para </a:t>
            </a:r>
            <a:r>
              <a:rPr lang="es-MX" b="1" dirty="0"/>
              <a:t>separar funciones o clases</a:t>
            </a:r>
          </a:p>
          <a:p>
            <a:pPr marL="0" indent="0" algn="just">
              <a:buNone/>
            </a:pPr>
            <a:r>
              <a:rPr lang="es-MX" dirty="0"/>
              <a:t>👉 Dos líneas en blanco para separar módulos de código fuente en una importación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 </a:t>
            </a:r>
            <a:r>
              <a:rPr lang="es-MX" dirty="0"/>
              <a:t>No usar líneas en blanco </a:t>
            </a:r>
            <a:r>
              <a:rPr lang="es-MX" b="1" dirty="0"/>
              <a:t>dentro</a:t>
            </a:r>
            <a:r>
              <a:rPr lang="es-MX" dirty="0"/>
              <a:t> de bloques de código (como ciclos o condicionales) a menos que sea necesario para mejorar la legibilidad</a:t>
            </a:r>
            <a:endParaRPr lang="es-MX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 </a:t>
            </a:r>
            <a:r>
              <a:rPr lang="es-MX" dirty="0"/>
              <a:t>No usar líneas en blanco excesivas en el código, ni tampoco al final del código</a:t>
            </a: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6236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Codificación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👉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/>
              <a:t>No usar excesivamente </a:t>
            </a:r>
            <a:r>
              <a:rPr lang="es-MX" b="1" dirty="0"/>
              <a:t>caracteres acentuados, letras cirílicas o caracteres chinos </a:t>
            </a:r>
            <a:r>
              <a:rPr lang="es-MX" dirty="0"/>
              <a:t>(son caracteres no ASCII), a menos que sea para indicar lugares o nombres humanos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540FDC-1831-295B-F5DA-DB8BF56A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84" y="2449470"/>
            <a:ext cx="2870497" cy="9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Los módulos deben ser importados en líneas separadas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Las importaciones deben estar al inicio, </a:t>
            </a:r>
            <a:r>
              <a:rPr lang="es-MX" b="1" dirty="0"/>
              <a:t>después</a:t>
            </a:r>
            <a:r>
              <a:rPr lang="es-MX" dirty="0"/>
              <a:t> de cualquier comentario o </a:t>
            </a:r>
            <a:r>
              <a:rPr lang="es-MX" dirty="0" err="1"/>
              <a:t>docstring</a:t>
            </a:r>
            <a:r>
              <a:rPr lang="es-MX" dirty="0"/>
              <a:t> y </a:t>
            </a:r>
            <a:r>
              <a:rPr lang="es-MX" b="1" dirty="0"/>
              <a:t>antes</a:t>
            </a:r>
            <a:r>
              <a:rPr lang="es-MX" dirty="0"/>
              <a:t> de cualquier otra cosa, como variables y definición de funciones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En orden alfabético y agrupadas por tipo </a:t>
            </a: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D4934D-0D74-9514-9B37-6541EF74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10" y="4100722"/>
            <a:ext cx="4518290" cy="13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56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1140</Words>
  <Application>Microsoft Office PowerPoint</Application>
  <PresentationFormat>Panorámica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Guía de estilo de Python PEP8</vt:lpstr>
      <vt:lpstr>¿De qué se trata la guía PEP8?</vt:lpstr>
      <vt:lpstr>Sangría</vt:lpstr>
      <vt:lpstr>Longitud máxima de línea</vt:lpstr>
      <vt:lpstr>Romper línea cuando hay operadores</vt:lpstr>
      <vt:lpstr>Líneas en blanco</vt:lpstr>
      <vt:lpstr>Codificación</vt:lpstr>
      <vt:lpstr>Importaciones</vt:lpstr>
      <vt:lpstr>Nombres de dunder  (métodos o atributos especiales “__”)</vt:lpstr>
      <vt:lpstr>Espacios en expresiones y declaraciones</vt:lpstr>
      <vt:lpstr>Otras recomendaciones</vt:lpstr>
      <vt:lpstr>Comas al final</vt:lpstr>
      <vt:lpstr>Comentar el código</vt:lpstr>
      <vt:lpstr>Nombrar variables</vt:lpstr>
      <vt:lpstr>Nombrar variables (cont.)</vt:lpstr>
      <vt:lpstr>Recomendaciones al programar</vt:lpstr>
      <vt:lpstr>Recomendaciones sobre funciones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Castro González</dc:creator>
  <cp:lastModifiedBy>Karen Castro González</cp:lastModifiedBy>
  <cp:revision>61</cp:revision>
  <dcterms:created xsi:type="dcterms:W3CDTF">2021-11-07T23:04:24Z</dcterms:created>
  <dcterms:modified xsi:type="dcterms:W3CDTF">2023-03-12T18:00:57Z</dcterms:modified>
</cp:coreProperties>
</file>