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85355D-D9F2-40BE-B7D2-9D3B310C3966}">
  <a:tblStyle styleId="{E785355D-D9F2-40BE-B7D2-9D3B310C39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a48fc14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a48fc14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33f6cb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33f6cb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48fc14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48fc14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a47ee0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a47ee0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3366b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3366b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3366b5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3366b5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48fc14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48fc14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 4 está gravando no endereço 00 da memória de Dados o valor do registrador $s0. A linha 5 carrega o o valor do endereço 00 da memória de dados para o registrador $s0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33f6cb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b33f6cb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33f6cb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33f6cb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33f6cb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b33f6cb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48fc14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48fc14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48fc14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48fc14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a48fc14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a48fc14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a48fc14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a48fc14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a48fc14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a48fc14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nosso processador SPlit especificamos uma coleção de 10 instruções que são possíveis de executar. Como vocês podem ver na table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48fc14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48fc14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48fc14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48fc14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33f6cb5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33f6cb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criamos um vetor temporario de 16 bits para armazenar o resultado da multiplicação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33f6cb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33f6cb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2825" y="111000"/>
            <a:ext cx="8821800" cy="4899300"/>
          </a:xfrm>
          <a:prstGeom prst="rect">
            <a:avLst/>
          </a:prstGeom>
          <a:noFill/>
          <a:ln cap="flat" cmpd="sng" w="19050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82525"/>
            <a:ext cx="85206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Universidade Federal de Roraima</a:t>
            </a:r>
            <a:endParaRPr b="1"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Centro de Ciência e Tecnologia</a:t>
            </a:r>
            <a:endParaRPr b="1"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Departamento de Ciência da Computação</a:t>
            </a:r>
            <a:endParaRPr b="1"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/>
              <a:t>Alunos: João Paulo Ramos, Karen Giovanna Furtado Melo.</a:t>
            </a:r>
            <a:endParaRPr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/>
              <a:t>Disciplina: Arquitetura e Organização de Computadores</a:t>
            </a:r>
            <a:endParaRPr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/>
              <a:t>Professor: Herbert Oliveira Rocha</a:t>
            </a:r>
            <a:endParaRPr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Semestre: ERE 2020.2	</a:t>
            </a:r>
            <a:endParaRPr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18 de maio de 2021</a:t>
            </a:r>
            <a:endParaRPr sz="17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Boa Vista - RR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800" y="497500"/>
            <a:ext cx="1179374" cy="128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625" y="722976"/>
            <a:ext cx="2553549" cy="8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if beq e bne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450" y="1077450"/>
            <a:ext cx="4095938" cy="38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6">
            <a:alphaModFix/>
          </a:blip>
          <a:srcRect b="7851" l="45658" r="0" t="0"/>
          <a:stretch/>
        </p:blipFill>
        <p:spPr>
          <a:xfrm>
            <a:off x="5098519" y="1004750"/>
            <a:ext cx="3539874" cy="40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Código 1 para testar processador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988" y="1127675"/>
            <a:ext cx="4182029" cy="38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847"/>
            <a:ext cx="9144000" cy="2313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4"/>
          <p:cNvCxnSpPr/>
          <p:nvPr/>
        </p:nvCxnSpPr>
        <p:spPr>
          <a:xfrm flipH="1" rot="10800000">
            <a:off x="3169125" y="1480575"/>
            <a:ext cx="2820600" cy="142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50" name="Google Shape;150;p24"/>
          <p:cNvSpPr txBox="1"/>
          <p:nvPr/>
        </p:nvSpPr>
        <p:spPr>
          <a:xfrm>
            <a:off x="2291475" y="2905875"/>
            <a:ext cx="169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valor 2 é carregado no registrador $s1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 $s1 2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267175" y="2905875"/>
            <a:ext cx="210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2 é carregado no registrador $s0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 $s0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4"/>
          <p:cNvCxnSpPr/>
          <p:nvPr/>
        </p:nvCxnSpPr>
        <p:spPr>
          <a:xfrm flipH="1" rot="10800000">
            <a:off x="1681100" y="1480650"/>
            <a:ext cx="2304600" cy="139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53" name="Google Shape;153;p24"/>
          <p:cNvCxnSpPr/>
          <p:nvPr/>
        </p:nvCxnSpPr>
        <p:spPr>
          <a:xfrm rot="10800000">
            <a:off x="7058250" y="2159800"/>
            <a:ext cx="256200" cy="100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54" name="Google Shape;154;p24"/>
          <p:cNvSpPr txBox="1"/>
          <p:nvPr/>
        </p:nvSpPr>
        <p:spPr>
          <a:xfrm>
            <a:off x="6743425" y="3161800"/>
            <a:ext cx="24006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Multiplicação do registrador $s0 (2) e $s1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 $s0 $s1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 flipH="1" rot="10800000">
            <a:off x="5421825" y="1925975"/>
            <a:ext cx="701400" cy="109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4049612" y="3017075"/>
            <a:ext cx="26193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do registrador $s0 é igual ao registrador $s1, então realiza um salto para índice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beq $s0 == $s1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225" y="100200"/>
            <a:ext cx="9195225" cy="23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5"/>
          <p:cNvCxnSpPr>
            <a:endCxn id="163" idx="0"/>
          </p:cNvCxnSpPr>
          <p:nvPr/>
        </p:nvCxnSpPr>
        <p:spPr>
          <a:xfrm>
            <a:off x="5506375" y="1945225"/>
            <a:ext cx="471900" cy="130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64" name="Google Shape;164;p25"/>
          <p:cNvCxnSpPr>
            <a:stCxn id="165" idx="0"/>
          </p:cNvCxnSpPr>
          <p:nvPr/>
        </p:nvCxnSpPr>
        <p:spPr>
          <a:xfrm flipH="1" rot="10800000">
            <a:off x="1642625" y="1907125"/>
            <a:ext cx="1872300" cy="96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65" name="Google Shape;165;p25"/>
          <p:cNvSpPr txBox="1"/>
          <p:nvPr/>
        </p:nvSpPr>
        <p:spPr>
          <a:xfrm>
            <a:off x="566075" y="2875525"/>
            <a:ext cx="21531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Pula para o índice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jump --linha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 flipH="1" rot="10800000">
            <a:off x="3514900" y="2007300"/>
            <a:ext cx="972600" cy="112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67" name="Google Shape;167;p25"/>
          <p:cNvSpPr txBox="1"/>
          <p:nvPr/>
        </p:nvSpPr>
        <p:spPr>
          <a:xfrm>
            <a:off x="2430862" y="3136200"/>
            <a:ext cx="26193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do registrador $s0 não é igual ao registrador $s1, então prossegue o </a:t>
            </a:r>
            <a:r>
              <a:rPr lang="pt-BR"/>
              <a:t>índice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beq $s0 == $s1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977025" y="3247225"/>
            <a:ext cx="200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do registrador $s0 e $s1 são diferentes, portanto salta para índice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bne $s0 != $s1 --jump linha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7270975" y="3247225"/>
            <a:ext cx="2002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Instrução de índice 8: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 o valor do registrador no endereço fornecido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sw $s0 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5"/>
          <p:cNvCxnSpPr/>
          <p:nvPr/>
        </p:nvCxnSpPr>
        <p:spPr>
          <a:xfrm>
            <a:off x="6709600" y="1884950"/>
            <a:ext cx="561300" cy="13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6273275" y="3389438"/>
            <a:ext cx="3000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lw $s0 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50" y="103336"/>
            <a:ext cx="9144000" cy="2468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6"/>
          <p:cNvCxnSpPr/>
          <p:nvPr/>
        </p:nvCxnSpPr>
        <p:spPr>
          <a:xfrm flipH="1" rot="10800000">
            <a:off x="6873650" y="2407500"/>
            <a:ext cx="972600" cy="112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rgbClr val="A8DADC"/>
                </a:solidFill>
              </a:rPr>
              <a:t>Código 2 para testar processador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213" y="1167850"/>
            <a:ext cx="72675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507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09000" cy="50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Limitações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602775" y="1164900"/>
            <a:ext cx="809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Pelo fato de ser um processador de 8 bits só é possível realizar desvios condicionais e incondicionais entre a posição 0000 e 1111 da memória de instrução.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A instrução li só carrega valores entre 00 e 11 no registrador de destino.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As instruções load e store são feitas utilizando somente as quatro primeiras posições da memória de dados.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Referências Bibliográficas 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1102725" y="2156100"/>
            <a:ext cx="63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PATTERSON, D.; HENESSY, J. L. Organização e projeto de computadores: a interface hardware/software. 3ª Edição. São Paulo: Elsevier, 2005, 484 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62825" y="111000"/>
            <a:ext cx="8821800" cy="4899300"/>
          </a:xfrm>
          <a:prstGeom prst="rect">
            <a:avLst/>
          </a:prstGeom>
          <a:noFill/>
          <a:ln cap="flat" cmpd="sng" w="19050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311688" y="2083650"/>
            <a:ext cx="8520600" cy="11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A8DADC"/>
                </a:solidFill>
              </a:rPr>
              <a:t>Processador Split</a:t>
            </a:r>
            <a:endParaRPr>
              <a:solidFill>
                <a:srgbClr val="A8DADC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800" y="1074775"/>
            <a:ext cx="1179374" cy="128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25" y="1300251"/>
            <a:ext cx="2553549" cy="8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Detalhes do Processador Split</a:t>
            </a:r>
            <a:endParaRPr b="1" sz="2600">
              <a:solidFill>
                <a:srgbClr val="A8DADC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02725" y="2156100"/>
            <a:ext cx="634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8 bits, feito com base no processador MIPS.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Todas suas operações são realizadas utilizando números inteiros.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Formato das Instruções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1600200" y="11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{E785355D-D9F2-40BE-B7D2-9D3B310C3966}</a:tableStyleId>
              </a:tblPr>
              <a:tblGrid>
                <a:gridCol w="1981200"/>
                <a:gridCol w="1981200"/>
                <a:gridCol w="1981200"/>
              </a:tblGrid>
              <a:tr h="279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Operações do Tipo 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 hMerge="1"/>
                <a:tc hMerge="1"/>
              </a:tr>
              <a:tr h="2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Opcode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Reg1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Reg2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 bits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 bits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 bits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7 - 4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3 - 2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1 - 0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6"/>
          <p:cNvGraphicFramePr/>
          <p:nvPr/>
        </p:nvGraphicFramePr>
        <p:xfrm>
          <a:off x="1600200" y="233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{E785355D-D9F2-40BE-B7D2-9D3B310C3966}</a:tableStyleId>
              </a:tblPr>
              <a:tblGrid>
                <a:gridCol w="1981200"/>
                <a:gridCol w="1981200"/>
                <a:gridCol w="1981200"/>
              </a:tblGrid>
              <a:tr h="279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Operações do Tipo I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Opcode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Reg1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Reg2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 bits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 bits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 bits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7 - 4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3 - 2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1 - 0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16"/>
          <p:cNvGraphicFramePr/>
          <p:nvPr/>
        </p:nvGraphicFramePr>
        <p:xfrm>
          <a:off x="1600200" y="357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{E785355D-D9F2-40BE-B7D2-9D3B310C3966}</a:tableStyleId>
              </a:tblPr>
              <a:tblGrid>
                <a:gridCol w="1981200"/>
                <a:gridCol w="1981200"/>
                <a:gridCol w="1981200"/>
              </a:tblGrid>
              <a:tr h="279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Operações do Tipo J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 hMerge="1"/>
                <a:tc hMerge="1"/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Opcode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Endereço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 hMerge="1"/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 bits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 bits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 hMerge="1"/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7 - 4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3 - 0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Conjunto de instruções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7"/>
          <p:cNvGraphicFramePr/>
          <p:nvPr/>
        </p:nvGraphicFramePr>
        <p:xfrm>
          <a:off x="1709725" y="12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{E785355D-D9F2-40BE-B7D2-9D3B310C3966}</a:tableStyleId>
              </a:tblPr>
              <a:tblGrid>
                <a:gridCol w="857250"/>
                <a:gridCol w="1085850"/>
                <a:gridCol w="704850"/>
                <a:gridCol w="1562100"/>
                <a:gridCol w="15144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Opcode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Nome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Formato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Breve Descrição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Exemplo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0000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add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Soma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add $s0 $s1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0001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sub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Subtração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sub $s0 $s1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0010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mult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Multiplicação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mult $s0 $s1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0011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lw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Load Word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lw $s0 (memória00)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0100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sw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Store Word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sw $s0 (memória00)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0101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li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Load Immediate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li $s0 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0110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beq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J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Desvio Condicional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beq endereço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0111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bne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J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Desvio Condicional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bne endereço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1000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J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J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Desvio Incondicional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J endereço(0000)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29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1001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If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Comparação para salto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if $s0 $s1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if $s0 == $s1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RTL Viewer do Processador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22436" l="1603" r="635" t="28435"/>
          <a:stretch/>
        </p:blipFill>
        <p:spPr>
          <a:xfrm>
            <a:off x="266700" y="1650075"/>
            <a:ext cx="86106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Datapath do Processador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7851" l="0" r="0" t="0"/>
          <a:stretch/>
        </p:blipFill>
        <p:spPr>
          <a:xfrm>
            <a:off x="1314887" y="1030850"/>
            <a:ext cx="6514225" cy="4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Multiplicação 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36425"/>
            <a:ext cx="8839200" cy="393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>
            <a:off x="3988213" y="1647525"/>
            <a:ext cx="723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 txBox="1"/>
          <p:nvPr/>
        </p:nvSpPr>
        <p:spPr>
          <a:xfrm>
            <a:off x="4812000" y="1339725"/>
            <a:ext cx="38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Vetor de 16 bits para armazenar o resultado da multiplicação de forma temporária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186300" y="191225"/>
            <a:ext cx="8771400" cy="7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8D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Processador Split</a:t>
            </a:r>
            <a:endParaRPr b="1" sz="2600">
              <a:solidFill>
                <a:srgbClr val="A8DA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A8DADC"/>
                </a:solidFill>
              </a:rPr>
              <a:t>Multiplicação </a:t>
            </a:r>
            <a:endParaRPr b="1" sz="2600">
              <a:solidFill>
                <a:srgbClr val="A8DADC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" y="191225"/>
            <a:ext cx="708270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25" y="338738"/>
            <a:ext cx="1459748" cy="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02663"/>
            <a:ext cx="8839197" cy="14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568650" y="3094150"/>
            <a:ext cx="800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não é possível representar um número maior que 256 com apenas 8 bits, então nós fizemos um tratamento para verificar se houve um overflow na multiplicação.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ocorrer, o resultado é ignorado, caso contrário é passado para a saída da ULA apenas os 8 bits mais significantes do vetor.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