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5" r:id="rId9"/>
    <p:sldId id="264" r:id="rId10"/>
    <p:sldId id="267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54"/>
    <p:restoredTop sz="95897"/>
  </p:normalViewPr>
  <p:slideViewPr>
    <p:cSldViewPr snapToGrid="0" snapToObjects="1">
      <p:cViewPr varScale="1">
        <p:scale>
          <a:sx n="68" d="100"/>
          <a:sy n="68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6A9FA-8744-8D41-A6D1-DE09CDDB1DA4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DD6B8F29-1F5A-5240-AEDE-44490CD5C387}" type="pres">
      <dgm:prSet presAssocID="{18E6A9FA-8744-8D41-A6D1-DE09CDDB1DA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62304670-EB17-1943-AA0A-9BDACEB412C7}" type="presOf" srcId="{18E6A9FA-8744-8D41-A6D1-DE09CDDB1DA4}" destId="{DD6B8F29-1F5A-5240-AEDE-44490CD5C38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18D4-23B6-E70A-F46F-76DE2FD9F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00815"/>
          </a:xfrm>
        </p:spPr>
        <p:txBody>
          <a:bodyPr/>
          <a:lstStyle/>
          <a:p>
            <a:r>
              <a:rPr lang="en-US" dirty="0"/>
              <a:t>Gold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82A98-0162-34CF-D6EF-D5E5E21FB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48615"/>
            <a:ext cx="5669591" cy="769434"/>
          </a:xfrm>
        </p:spPr>
        <p:txBody>
          <a:bodyPr>
            <a:normAutofit/>
          </a:bodyPr>
          <a:lstStyle/>
          <a:p>
            <a:r>
              <a:rPr lang="en-US" dirty="0"/>
              <a:t>Capstone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73CE4-713C-2335-253E-62F23D7E3556}"/>
              </a:ext>
            </a:extLst>
          </p:cNvPr>
          <p:cNvSpPr txBox="1"/>
          <p:nvPr/>
        </p:nvSpPr>
        <p:spPr>
          <a:xfrm>
            <a:off x="7761520" y="5018049"/>
            <a:ext cx="221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</a:p>
          <a:p>
            <a:endParaRPr lang="en-US" dirty="0"/>
          </a:p>
          <a:p>
            <a:r>
              <a:rPr lang="en-US" dirty="0"/>
              <a:t>Bi-Shan Huang</a:t>
            </a:r>
          </a:p>
          <a:p>
            <a:r>
              <a:rPr lang="en-US" dirty="0"/>
              <a:t>(Karen)</a:t>
            </a:r>
          </a:p>
        </p:txBody>
      </p:sp>
    </p:spTree>
    <p:extLst>
      <p:ext uri="{BB962C8B-B14F-4D97-AF65-F5344CB8AC3E}">
        <p14:creationId xmlns:p14="http://schemas.microsoft.com/office/powerpoint/2010/main" val="122989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B636-0207-8E66-7C0D-09B18AC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24" y="260187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Feature Engineering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780C5-B837-9D9E-493D-E68D8408C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0"/>
          <a:stretch/>
        </p:blipFill>
        <p:spPr>
          <a:xfrm>
            <a:off x="361905" y="1163394"/>
            <a:ext cx="5119816" cy="3841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3859D-8315-C4AE-F083-EC4CAE9E0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5" r="3685" b="81006"/>
          <a:stretch/>
        </p:blipFill>
        <p:spPr>
          <a:xfrm>
            <a:off x="4319548" y="4096264"/>
            <a:ext cx="7510547" cy="22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6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AA04-2225-B90D-7CAE-0278DE7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CatBoost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C3AF9-6CB6-B414-BB08-1DFA9970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5" y="1328374"/>
            <a:ext cx="8427442" cy="52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A721-FA49-8E22-3905-14A332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Summary, conclusions and 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0EA77-A2D8-D813-CC21-08474A45F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3"/>
          <a:stretch/>
        </p:blipFill>
        <p:spPr>
          <a:xfrm>
            <a:off x="1411127" y="2081848"/>
            <a:ext cx="5374827" cy="189084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375E-57F8-6374-363D-1A26B86D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127" y="4646141"/>
            <a:ext cx="9252754" cy="1524363"/>
          </a:xfrm>
        </p:spPr>
        <p:txBody>
          <a:bodyPr/>
          <a:lstStyle/>
          <a:p>
            <a:r>
              <a:rPr lang="en-US" dirty="0"/>
              <a:t>Three features are highly corelated with adjusted close price</a:t>
            </a:r>
          </a:p>
          <a:p>
            <a:r>
              <a:rPr lang="en-US" dirty="0"/>
              <a:t>Adding more features doesn’t improve significantly </a:t>
            </a:r>
          </a:p>
        </p:txBody>
      </p:sp>
    </p:spTree>
    <p:extLst>
      <p:ext uri="{BB962C8B-B14F-4D97-AF65-F5344CB8AC3E}">
        <p14:creationId xmlns:p14="http://schemas.microsoft.com/office/powerpoint/2010/main" val="19781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29D-92F1-7715-8376-8B509B0C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D46D-5A97-1F23-27F6-DACEB113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Master of Profession Accounting / Bachelor of International Trade</a:t>
            </a:r>
          </a:p>
          <a:p>
            <a:r>
              <a:rPr lang="en-US" dirty="0"/>
              <a:t>Working experience in banking/financial markets and taxation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Join IOD Data Science course since Feb. 2022 (6 months)</a:t>
            </a:r>
          </a:p>
          <a:p>
            <a:endParaRPr lang="en-US" dirty="0"/>
          </a:p>
          <a:p>
            <a:r>
              <a:rPr lang="en-US" dirty="0"/>
              <a:t>To achieve business goals by making decision </a:t>
            </a:r>
            <a:r>
              <a:rPr lang="en-US"/>
              <a:t>with information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increasing accuracy on data to make better decision</a:t>
            </a:r>
          </a:p>
        </p:txBody>
      </p:sp>
    </p:spTree>
    <p:extLst>
      <p:ext uri="{BB962C8B-B14F-4D97-AF65-F5344CB8AC3E}">
        <p14:creationId xmlns:p14="http://schemas.microsoft.com/office/powerpoint/2010/main" val="329862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FCE9-0A11-5724-451D-1EDC4CEB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BD97-7AF7-4ACC-E3F0-60972695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Commodity market </a:t>
            </a:r>
          </a:p>
          <a:p>
            <a:r>
              <a:rPr lang="en-US" dirty="0"/>
              <a:t>Gold price prediction</a:t>
            </a:r>
          </a:p>
          <a:p>
            <a:r>
              <a:rPr lang="en-US" dirty="0"/>
              <a:t>Buyer of gold wishes price down and seller of gold wishes price up</a:t>
            </a:r>
          </a:p>
          <a:p>
            <a:r>
              <a:rPr lang="en-US" dirty="0"/>
              <a:t>Previous works: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gold-price-prediction-dataset – Kaggle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gold-price-prediction-with-</a:t>
            </a:r>
            <a:r>
              <a:rPr lang="en-US" dirty="0" err="1"/>
              <a:t>pca</a:t>
            </a:r>
            <a:r>
              <a:rPr lang="en-US" dirty="0"/>
              <a:t>-and-regression – Kaggle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gold-price-prediction-with-visualisation-0-99-r2 - Kaggle</a:t>
            </a:r>
          </a:p>
        </p:txBody>
      </p:sp>
    </p:spTree>
    <p:extLst>
      <p:ext uri="{BB962C8B-B14F-4D97-AF65-F5344CB8AC3E}">
        <p14:creationId xmlns:p14="http://schemas.microsoft.com/office/powerpoint/2010/main" val="403178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089A-D54C-82E4-93A5-172B2CA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D586-E0E4-0251-8C7C-8E1607EA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0001"/>
            <a:ext cx="8946541" cy="4782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aspects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Gold price goes up or down?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science aspects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Dataset: </a:t>
            </a:r>
            <a:r>
              <a:rPr lang="en-US" dirty="0" err="1"/>
              <a:t>FINAL_USO.csv</a:t>
            </a:r>
            <a:r>
              <a:rPr lang="en-US" dirty="0"/>
              <a:t> - Kaggle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80 columns (features) and 1718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Target variable (y) = Adjusted Close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Features (X) = High, Low, Open and Volume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8491CFD-1E81-6507-989A-63136FB67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57992"/>
              </p:ext>
            </p:extLst>
          </p:nvPr>
        </p:nvGraphicFramePr>
        <p:xfrm>
          <a:off x="2059165" y="2307821"/>
          <a:ext cx="74698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267">
                  <a:extLst>
                    <a:ext uri="{9D8B030D-6E8A-4147-A177-3AD203B41FA5}">
                      <a16:colId xmlns:a16="http://schemas.microsoft.com/office/drawing/2014/main" val="199345851"/>
                    </a:ext>
                  </a:extLst>
                </a:gridCol>
                <a:gridCol w="5173579">
                  <a:extLst>
                    <a:ext uri="{9D8B030D-6E8A-4147-A177-3AD203B41FA5}">
                      <a16:colId xmlns:a16="http://schemas.microsoft.com/office/drawing/2014/main" val="309197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6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Government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 currency value, economic sanction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1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Speculation and arbitrage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Jewelers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5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Speculation and arbitrage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1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0152-C8F5-4CB7-D8ED-5B5D1488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379"/>
          </a:xfrm>
        </p:spPr>
        <p:txBody>
          <a:bodyPr/>
          <a:lstStyle/>
          <a:p>
            <a:pPr algn="ctr"/>
            <a:r>
              <a:rPr lang="en-US" sz="3200" dirty="0"/>
              <a:t>Data exploration, analysis and </a:t>
            </a:r>
            <a:r>
              <a:rPr lang="en-US" sz="2800" dirty="0"/>
              <a:t>visualization</a:t>
            </a:r>
            <a:r>
              <a:rPr lang="en-US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A2ACE-8048-ED20-6904-A6F85E08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" y="1135051"/>
            <a:ext cx="5391063" cy="5179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05628-0F1C-C7B7-F7F2-6369C9004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62"/>
          <a:stretch/>
        </p:blipFill>
        <p:spPr>
          <a:xfrm>
            <a:off x="6095012" y="1178300"/>
            <a:ext cx="5502016" cy="2979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48BF5-3CE4-B4DB-4F4B-FC1A0560A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9"/>
          <a:stretch/>
        </p:blipFill>
        <p:spPr>
          <a:xfrm>
            <a:off x="6095012" y="4333026"/>
            <a:ext cx="5502016" cy="18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4BD4-F947-D1D4-0697-5E86AC22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958"/>
          </a:xfrm>
        </p:spPr>
        <p:txBody>
          <a:bodyPr/>
          <a:lstStyle/>
          <a:p>
            <a:pPr algn="ctr"/>
            <a:r>
              <a:rPr lang="en-US" sz="3600" dirty="0"/>
              <a:t>Linear Regression &amp; Cross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2C1B6-3371-6ABC-8257-C7523E103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2" t="39783" r="2868"/>
          <a:stretch/>
        </p:blipFill>
        <p:spPr>
          <a:xfrm>
            <a:off x="555077" y="1235676"/>
            <a:ext cx="5449889" cy="3291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E55D99-F251-F41E-149A-C0400B21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35" y="1927654"/>
            <a:ext cx="5540085" cy="46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2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9399-4C09-19E2-FB0C-CB46B4DD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5669-4C4D-06D8-9CC2-2B2F1BD7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7" y="1194669"/>
            <a:ext cx="6712584" cy="2234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249B7D-8E6F-D7D9-CA3E-D65616F97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7" y="3529276"/>
            <a:ext cx="6712584" cy="3043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D39B8-0116-AEC9-AB46-63AEFB4EC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26" t="11159" r="9291" b="-11159"/>
          <a:stretch/>
        </p:blipFill>
        <p:spPr>
          <a:xfrm>
            <a:off x="7339913" y="3815604"/>
            <a:ext cx="3855307" cy="29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1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E071-9739-F9AB-463C-4043A0E9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Data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D07AF-7BCC-B511-F78D-894093A9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376301"/>
            <a:ext cx="5729925" cy="3097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A2417-98C2-DCE2-597D-9B96579BE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24"/>
          <a:stretch/>
        </p:blipFill>
        <p:spPr>
          <a:xfrm>
            <a:off x="6685005" y="2166234"/>
            <a:ext cx="3966519" cy="35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4F22-CF74-6B1A-5088-573868F9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6820"/>
          </a:xfrm>
        </p:spPr>
        <p:txBody>
          <a:bodyPr/>
          <a:lstStyle/>
          <a:p>
            <a:pPr algn="ctr"/>
            <a:r>
              <a:rPr lang="en-US" sz="3200" dirty="0"/>
              <a:t>Applying data science in gold price prediction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E7E1B4-9364-B578-C83F-5AD577100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976739"/>
              </p:ext>
            </p:extLst>
          </p:nvPr>
        </p:nvGraphicFramePr>
        <p:xfrm>
          <a:off x="874896" y="1136821"/>
          <a:ext cx="9175937" cy="5532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042679-5B66-F29F-3853-5EAE875560D3}"/>
              </a:ext>
            </a:extLst>
          </p:cNvPr>
          <p:cNvSpPr txBox="1"/>
          <p:nvPr/>
        </p:nvSpPr>
        <p:spPr>
          <a:xfrm>
            <a:off x="5524923" y="1298902"/>
            <a:ext cx="8938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C7C2F-6E4D-76DA-0E5E-E7ABD927ABC1}"/>
              </a:ext>
            </a:extLst>
          </p:cNvPr>
          <p:cNvSpPr txBox="1"/>
          <p:nvPr/>
        </p:nvSpPr>
        <p:spPr>
          <a:xfrm>
            <a:off x="4746970" y="1677598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Commodity Markets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A3682-F7BE-43C5-1D02-E220889ED31B}"/>
              </a:ext>
            </a:extLst>
          </p:cNvPr>
          <p:cNvCxnSpPr/>
          <p:nvPr/>
        </p:nvCxnSpPr>
        <p:spPr>
          <a:xfrm flipH="1">
            <a:off x="3151252" y="1862264"/>
            <a:ext cx="159571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858C9E-3AD2-5CF9-2C07-316A41F51F9E}"/>
              </a:ext>
            </a:extLst>
          </p:cNvPr>
          <p:cNvSpPr txBox="1"/>
          <p:nvPr/>
        </p:nvSpPr>
        <p:spPr>
          <a:xfrm>
            <a:off x="1639876" y="1092532"/>
            <a:ext cx="8938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1.2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B8066F8-4FCE-F871-4B94-5ABEFD1DBBD7}"/>
              </a:ext>
            </a:extLst>
          </p:cNvPr>
          <p:cNvSpPr/>
          <p:nvPr/>
        </p:nvSpPr>
        <p:spPr>
          <a:xfrm>
            <a:off x="5748373" y="2066955"/>
            <a:ext cx="446903" cy="4072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5B23F3E-53EB-3F28-F5D6-0067F98E02F2}"/>
              </a:ext>
            </a:extLst>
          </p:cNvPr>
          <p:cNvSpPr/>
          <p:nvPr/>
        </p:nvSpPr>
        <p:spPr>
          <a:xfrm>
            <a:off x="1960403" y="2317962"/>
            <a:ext cx="446903" cy="4072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69737-2EA9-668E-95E5-6DD1C6D45645}"/>
              </a:ext>
            </a:extLst>
          </p:cNvPr>
          <p:cNvSpPr txBox="1"/>
          <p:nvPr/>
        </p:nvSpPr>
        <p:spPr>
          <a:xfrm>
            <a:off x="4523518" y="2725789"/>
            <a:ext cx="446903" cy="369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AEBE62-B7E1-ED54-1928-79CA939B19A3}"/>
              </a:ext>
            </a:extLst>
          </p:cNvPr>
          <p:cNvGrpSpPr/>
          <p:nvPr/>
        </p:nvGrpSpPr>
        <p:grpSpPr>
          <a:xfrm>
            <a:off x="2229482" y="2986804"/>
            <a:ext cx="2294036" cy="532806"/>
            <a:chOff x="1445914" y="2910445"/>
            <a:chExt cx="3077604" cy="78834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3D67DB-4B05-55D1-7CE9-D5FCFD638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914" y="2910445"/>
              <a:ext cx="30776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3E37FC-7450-F949-6543-FEC529061B3F}"/>
                </a:ext>
              </a:extLst>
            </p:cNvPr>
            <p:cNvCxnSpPr/>
            <p:nvPr/>
          </p:nvCxnSpPr>
          <p:spPr>
            <a:xfrm>
              <a:off x="1445914" y="2910445"/>
              <a:ext cx="0" cy="7883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D74766-6561-507E-902E-AC23F16F89A2}"/>
              </a:ext>
            </a:extLst>
          </p:cNvPr>
          <p:cNvSpPr txBox="1"/>
          <p:nvPr/>
        </p:nvSpPr>
        <p:spPr>
          <a:xfrm>
            <a:off x="962512" y="3435587"/>
            <a:ext cx="39311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844489-F37E-17A1-2D80-B2136ADAFA2C}"/>
              </a:ext>
            </a:extLst>
          </p:cNvPr>
          <p:cNvSpPr txBox="1"/>
          <p:nvPr/>
        </p:nvSpPr>
        <p:spPr>
          <a:xfrm>
            <a:off x="1313676" y="4228731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ABEBF-5CE7-E1EF-FBE4-B863CE48402D}"/>
              </a:ext>
            </a:extLst>
          </p:cNvPr>
          <p:cNvSpPr txBox="1"/>
          <p:nvPr/>
        </p:nvSpPr>
        <p:spPr>
          <a:xfrm>
            <a:off x="5116583" y="2481211"/>
            <a:ext cx="187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Central banks </a:t>
            </a:r>
          </a:p>
          <a:p>
            <a:pPr algn="ctr"/>
            <a:r>
              <a:rPr lang="en-US" dirty="0"/>
              <a:t>Jewelers</a:t>
            </a:r>
          </a:p>
          <a:p>
            <a:pPr algn="ctr"/>
            <a:r>
              <a:rPr lang="en-US" dirty="0"/>
              <a:t>Traders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45029-0FFD-C143-A031-A5FED9C94A1F}"/>
              </a:ext>
            </a:extLst>
          </p:cNvPr>
          <p:cNvSpPr txBox="1"/>
          <p:nvPr/>
        </p:nvSpPr>
        <p:spPr>
          <a:xfrm>
            <a:off x="1449943" y="3464516"/>
            <a:ext cx="229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gold price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0636782-32A1-EEEB-34DC-30C7AC1D446A}"/>
              </a:ext>
            </a:extLst>
          </p:cNvPr>
          <p:cNvSpPr/>
          <p:nvPr/>
        </p:nvSpPr>
        <p:spPr>
          <a:xfrm>
            <a:off x="1951508" y="3850070"/>
            <a:ext cx="446903" cy="3693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B7FFD-D9A3-95CB-8E57-690522A6414C}"/>
              </a:ext>
            </a:extLst>
          </p:cNvPr>
          <p:cNvSpPr txBox="1"/>
          <p:nvPr/>
        </p:nvSpPr>
        <p:spPr>
          <a:xfrm>
            <a:off x="1662636" y="4274275"/>
            <a:ext cx="208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question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AB876-D66F-A759-1905-C3E3AD741402}"/>
              </a:ext>
            </a:extLst>
          </p:cNvPr>
          <p:cNvSpPr txBox="1"/>
          <p:nvPr/>
        </p:nvSpPr>
        <p:spPr>
          <a:xfrm>
            <a:off x="523072" y="4852139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016B6FA7-7FAD-14D1-E9E7-86048FD782C8}"/>
              </a:ext>
            </a:extLst>
          </p:cNvPr>
          <p:cNvSpPr/>
          <p:nvPr/>
        </p:nvSpPr>
        <p:spPr>
          <a:xfrm>
            <a:off x="163642" y="5347560"/>
            <a:ext cx="1067818" cy="102272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22B401-82F6-2059-961B-32BCAAAE5A0E}"/>
              </a:ext>
            </a:extLst>
          </p:cNvPr>
          <p:cNvSpPr/>
          <p:nvPr/>
        </p:nvSpPr>
        <p:spPr>
          <a:xfrm>
            <a:off x="1380801" y="4852139"/>
            <a:ext cx="8829675" cy="18176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0DFF6EB7-2D67-5C8E-33A8-C4067E6AEEC2}"/>
              </a:ext>
            </a:extLst>
          </p:cNvPr>
          <p:cNvSpPr/>
          <p:nvPr/>
        </p:nvSpPr>
        <p:spPr>
          <a:xfrm>
            <a:off x="1974202" y="4727838"/>
            <a:ext cx="446903" cy="36933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7897526-E476-01F2-3259-E833D619A458}"/>
              </a:ext>
            </a:extLst>
          </p:cNvPr>
          <p:cNvSpPr/>
          <p:nvPr/>
        </p:nvSpPr>
        <p:spPr>
          <a:xfrm>
            <a:off x="1283999" y="5721179"/>
            <a:ext cx="453366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06E6E44-D32C-B226-2B52-731E7AF06111}"/>
              </a:ext>
            </a:extLst>
          </p:cNvPr>
          <p:cNvSpPr/>
          <p:nvPr/>
        </p:nvSpPr>
        <p:spPr>
          <a:xfrm>
            <a:off x="10113025" y="5727635"/>
            <a:ext cx="369583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C314D814-E367-EAA3-C608-A3C0BABAA44F}"/>
              </a:ext>
            </a:extLst>
          </p:cNvPr>
          <p:cNvSpPr/>
          <p:nvPr/>
        </p:nvSpPr>
        <p:spPr>
          <a:xfrm>
            <a:off x="10536742" y="5300823"/>
            <a:ext cx="1350323" cy="1069462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A718351A-E1FB-ABF6-7A7B-F076C50F57D7}"/>
              </a:ext>
            </a:extLst>
          </p:cNvPr>
          <p:cNvSpPr/>
          <p:nvPr/>
        </p:nvSpPr>
        <p:spPr>
          <a:xfrm>
            <a:off x="1942714" y="5677882"/>
            <a:ext cx="1603899" cy="522454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Ask a question</a:t>
            </a: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29C640FE-47A6-B21F-D3F5-A92B37C27D1B}"/>
              </a:ext>
            </a:extLst>
          </p:cNvPr>
          <p:cNvSpPr/>
          <p:nvPr/>
        </p:nvSpPr>
        <p:spPr>
          <a:xfrm>
            <a:off x="3383020" y="5673869"/>
            <a:ext cx="1647009" cy="5373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Explore</a:t>
            </a:r>
            <a:r>
              <a:rPr lang="en-US" sz="1100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61DB8A2C-61F2-3A26-4F06-8E82139F87BA}"/>
              </a:ext>
            </a:extLst>
          </p:cNvPr>
          <p:cNvSpPr/>
          <p:nvPr/>
        </p:nvSpPr>
        <p:spPr>
          <a:xfrm>
            <a:off x="4875485" y="5671105"/>
            <a:ext cx="1694007" cy="5373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 and validate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D4D2F1D6-875A-D83A-A396-9357C8B92E49}"/>
              </a:ext>
            </a:extLst>
          </p:cNvPr>
          <p:cNvSpPr/>
          <p:nvPr/>
        </p:nvSpPr>
        <p:spPr>
          <a:xfrm>
            <a:off x="6395905" y="5664376"/>
            <a:ext cx="1801383" cy="5373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Communicate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47DC08B7-605D-1C60-ADBB-67007EA869A6}"/>
              </a:ext>
            </a:extLst>
          </p:cNvPr>
          <p:cNvSpPr/>
          <p:nvPr/>
        </p:nvSpPr>
        <p:spPr>
          <a:xfrm>
            <a:off x="8061957" y="5656161"/>
            <a:ext cx="1930659" cy="5373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496E1AE3-5851-D839-05AB-001B39A47EEE}"/>
              </a:ext>
            </a:extLst>
          </p:cNvPr>
          <p:cNvSpPr/>
          <p:nvPr/>
        </p:nvSpPr>
        <p:spPr>
          <a:xfrm>
            <a:off x="8944703" y="4501073"/>
            <a:ext cx="461263" cy="537337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616B10-A7D0-C98E-F9D0-0B12D6FB0428}"/>
              </a:ext>
            </a:extLst>
          </p:cNvPr>
          <p:cNvSpPr txBox="1"/>
          <p:nvPr/>
        </p:nvSpPr>
        <p:spPr>
          <a:xfrm>
            <a:off x="4261892" y="4950513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458F94-1F84-F5E2-B614-399A4356F09F}"/>
              </a:ext>
            </a:extLst>
          </p:cNvPr>
          <p:cNvSpPr txBox="1"/>
          <p:nvPr/>
        </p:nvSpPr>
        <p:spPr>
          <a:xfrm>
            <a:off x="4677919" y="4950513"/>
            <a:ext cx="280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Science process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4AD968-573F-18CA-9C99-C6E7BB7EB999}"/>
              </a:ext>
            </a:extLst>
          </p:cNvPr>
          <p:cNvSpPr txBox="1"/>
          <p:nvPr/>
        </p:nvSpPr>
        <p:spPr>
          <a:xfrm>
            <a:off x="8312609" y="4124328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BB0705-3B93-F7CB-B9BB-295FD28F2872}"/>
              </a:ext>
            </a:extLst>
          </p:cNvPr>
          <p:cNvSpPr txBox="1"/>
          <p:nvPr/>
        </p:nvSpPr>
        <p:spPr>
          <a:xfrm>
            <a:off x="8654054" y="4162762"/>
            <a:ext cx="193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answer</a:t>
            </a:r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D4D0CEB8-A699-3673-A6E4-9957BF417525}"/>
              </a:ext>
            </a:extLst>
          </p:cNvPr>
          <p:cNvSpPr/>
          <p:nvPr/>
        </p:nvSpPr>
        <p:spPr>
          <a:xfrm>
            <a:off x="8944702" y="3820545"/>
            <a:ext cx="461263" cy="34785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A7E16C-51C1-203D-9458-1E2F43ACA0DE}"/>
              </a:ext>
            </a:extLst>
          </p:cNvPr>
          <p:cNvSpPr txBox="1"/>
          <p:nvPr/>
        </p:nvSpPr>
        <p:spPr>
          <a:xfrm>
            <a:off x="8138129" y="3451213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62CB8A-A574-A55B-7C21-88259FA40F13}"/>
              </a:ext>
            </a:extLst>
          </p:cNvPr>
          <p:cNvSpPr txBox="1"/>
          <p:nvPr/>
        </p:nvSpPr>
        <p:spPr>
          <a:xfrm>
            <a:off x="8487088" y="3456848"/>
            <a:ext cx="202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answer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B7F7CD-3D26-0B19-21D4-F5BF51D790E5}"/>
              </a:ext>
            </a:extLst>
          </p:cNvPr>
          <p:cNvSpPr txBox="1"/>
          <p:nvPr/>
        </p:nvSpPr>
        <p:spPr>
          <a:xfrm>
            <a:off x="7128881" y="2737221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2ED346-EE0A-103C-5DE4-E31E706DF36F}"/>
              </a:ext>
            </a:extLst>
          </p:cNvPr>
          <p:cNvCxnSpPr/>
          <p:nvPr/>
        </p:nvCxnSpPr>
        <p:spPr>
          <a:xfrm>
            <a:off x="7633404" y="2934255"/>
            <a:ext cx="1801887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6142E6-FF55-2C18-D9F0-ED3A25CF40FD}"/>
              </a:ext>
            </a:extLst>
          </p:cNvPr>
          <p:cNvCxnSpPr/>
          <p:nvPr/>
        </p:nvCxnSpPr>
        <p:spPr>
          <a:xfrm>
            <a:off x="9435291" y="2934255"/>
            <a:ext cx="0" cy="51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1C0AD49-9B58-A86F-CDF7-E4ABE3ED3108}"/>
              </a:ext>
            </a:extLst>
          </p:cNvPr>
          <p:cNvSpPr txBox="1"/>
          <p:nvPr/>
        </p:nvSpPr>
        <p:spPr>
          <a:xfrm>
            <a:off x="11134449" y="4767516"/>
            <a:ext cx="3489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7B5154-CBF3-0764-EAEC-6FC549F823ED}"/>
              </a:ext>
            </a:extLst>
          </p:cNvPr>
          <p:cNvSpPr txBox="1"/>
          <p:nvPr/>
        </p:nvSpPr>
        <p:spPr>
          <a:xfrm>
            <a:off x="1518227" y="1755853"/>
            <a:ext cx="11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843012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749</TotalTime>
  <Words>252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Gold Price Prediction</vt:lpstr>
      <vt:lpstr>Bio</vt:lpstr>
      <vt:lpstr>Project Context</vt:lpstr>
      <vt:lpstr>Define</vt:lpstr>
      <vt:lpstr>Data exploration, analysis and visualization </vt:lpstr>
      <vt:lpstr>Linear Regression &amp; Cross Validation</vt:lpstr>
      <vt:lpstr>XGBoost </vt:lpstr>
      <vt:lpstr>Data Pipeline</vt:lpstr>
      <vt:lpstr>Applying data science in gold price prediction</vt:lpstr>
      <vt:lpstr>Feature Engineering</vt:lpstr>
      <vt:lpstr>CatBoost</vt:lpstr>
      <vt:lpstr>Summary, conclusions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Prediction</dc:title>
  <dc:creator>Karen Huang</dc:creator>
  <cp:lastModifiedBy>Karen Huang</cp:lastModifiedBy>
  <cp:revision>38</cp:revision>
  <dcterms:created xsi:type="dcterms:W3CDTF">2022-08-06T00:27:23Z</dcterms:created>
  <dcterms:modified xsi:type="dcterms:W3CDTF">2022-08-11T08:16:39Z</dcterms:modified>
</cp:coreProperties>
</file>